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sldIdLst>
    <p:sldId id="256" r:id="rId2"/>
    <p:sldId id="259" r:id="rId3"/>
    <p:sldId id="283" r:id="rId4"/>
    <p:sldId id="291" r:id="rId5"/>
    <p:sldId id="289" r:id="rId6"/>
    <p:sldId id="287" r:id="rId7"/>
    <p:sldId id="292" r:id="rId8"/>
    <p:sldId id="293" r:id="rId9"/>
    <p:sldId id="294" r:id="rId10"/>
    <p:sldId id="279" r:id="rId11"/>
    <p:sldId id="295" r:id="rId12"/>
    <p:sldId id="300" r:id="rId13"/>
    <p:sldId id="296" r:id="rId14"/>
    <p:sldId id="301" r:id="rId15"/>
    <p:sldId id="297" r:id="rId16"/>
    <p:sldId id="298" r:id="rId17"/>
    <p:sldId id="299" r:id="rId18"/>
    <p:sldId id="282" r:id="rId19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  <a:srgbClr val="6600FF"/>
    <a:srgbClr val="FFFFCC"/>
    <a:srgbClr val="CCECFF"/>
    <a:srgbClr val="9FECFF"/>
    <a:srgbClr val="FF6600"/>
    <a:srgbClr val="9FE4FF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835" autoAdjust="0"/>
  </p:normalViewPr>
  <p:slideViewPr>
    <p:cSldViewPr snapToGrid="0">
      <p:cViewPr varScale="1">
        <p:scale>
          <a:sx n="65" d="100"/>
          <a:sy n="65" d="100"/>
        </p:scale>
        <p:origin x="1738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167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FE73-8746-4C5C-B500-53A145B500F2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E5DA-C86F-41A1-8E7A-4B80AE7A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「万引きは絶対ダメ」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とありますが、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万引き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という言葉を知っていますか？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はじめに「万引き」とは何なのか考えてみましょう。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23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★あてはまるものすべてに〇をつけてみましょう。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★あなたの周りの家族や友達、お店の人などみんな嫌な思いをしたり、悲しんだりします。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7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39E0-E34C-480F-F52E-7CE23E19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99A864-2563-66AA-B105-39DDC97D1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019406-063C-29FE-3FFE-045653D97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★次に、体験して考えてみましょう。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★あなたは友達から「私がみはっているからお店のものをとってきてよ」と言われました。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   あなたはどのように行動しますか。それぞれの役割になって演じてみよう。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 また、役割を演じている友達を見て、あなたはどのように行動するとよいと考えますか。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B410A6-43F0-9BA2-99C4-1D1096E09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56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★みんなで声に出して言ってみましょう。このほかにどんなことがいえるか考えてみましょう。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58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75A71-46EC-3285-0709-62D015C67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7348D7-455C-D898-7C17-5F4CD2023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BDEA7BE-9760-EBED-ECEA-7CCBCC690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★学んだことを振り返りましょう。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 あなたが万引きをすると、自分や周りの人は、どうなりますか。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★万引きぼうしの学習をふりかえって、どのようなことが大切だと考えますか。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66EA1F-FA56-0613-2C51-600490D85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9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★万引き防止の合言葉です。みんなで言いましょう。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24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★困ったときは家族や先生に相談しましょう。一人で悩まず相談してください。電話では名前を言わなくてもよいです。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92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★最後にもう一度確認しましょう。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46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★これで授業は終わりです。リーフレットを家に持ち帰って家族と一緒にお話ししましょう。都ホームページの資料も使ってくださいね。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06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★この文の中に空いているところがあります。ここには何という言葉が入るでしょうか。</a:t>
            </a:r>
            <a:endParaRPr kumimoji="1" lang="en-US" altLang="ja-JP" dirty="0"/>
          </a:p>
          <a:p>
            <a:r>
              <a:rPr kumimoji="1" lang="ja-JP" altLang="en-US" dirty="0"/>
              <a:t>★答えは「万引き」と「はんざい」が入ります。お店の売り物を、お金を払わないで勝手に持っていくことを「万引き」と言い、万引きは法律でやってはいけないことになっている犯罪です。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4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★どのようなことをまんびきというのでしょうか。具体的な場面から万引きについて考えてみましょう。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★〇か✕で答えてみましょう。理由も一緒に考えてください。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★正解は✕です。万引きはたとえ１回でも犯罪です。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0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★次も〇か✕で答えましょう。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★正解は✕です。お店の売り物は必ずお金を払ってから持って帰りましょう。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4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★正解は〇です。友達がわるいことをしようとしたら、勇気をもってとめましょう。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</a:t>
            </a:r>
            <a:r>
              <a:rPr kumimoji="1" lang="en-US" altLang="ja-JP" dirty="0"/>
              <a:t>×</a:t>
            </a:r>
            <a:r>
              <a:rPr kumimoji="1" lang="ja-JP" altLang="en-US" dirty="0"/>
              <a:t>です。友達が盗んだものをもらったら、あなたも犯罪になります。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5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</a:t>
            </a:r>
            <a:r>
              <a:rPr kumimoji="1" lang="en-US" altLang="ja-JP" dirty="0"/>
              <a:t>×</a:t>
            </a:r>
            <a:r>
              <a:rPr kumimoji="1" lang="ja-JP" altLang="en-US" dirty="0"/>
              <a:t>です。人の物を勝手に持ち帰ることは犯罪です。友達の物を借りる場合、必ず友達に伝えましょう。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1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★もし、あなたがお店の売り物をお金を払わず持って帰ってしまった場合、あなたの周りの人はどう思うでしょうか？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2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1" y="3829879"/>
            <a:ext cx="74295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03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367162"/>
            <a:ext cx="8543925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8" y="987427"/>
            <a:ext cx="8543925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0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3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7" y="4501729"/>
            <a:ext cx="8541345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2" y="2743200"/>
            <a:ext cx="4953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59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2326969"/>
            <a:ext cx="8543925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83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1" y="1885950"/>
            <a:ext cx="23943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50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7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0" y="4297503"/>
            <a:ext cx="238105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256354"/>
            <a:ext cx="238105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2" y="4873766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3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2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4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6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36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38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7" y="4464028"/>
            <a:ext cx="74295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7" y="3829878"/>
            <a:ext cx="74295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07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1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0" y="1681163"/>
            <a:ext cx="4091383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0" y="2505075"/>
            <a:ext cx="409138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2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2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97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0" y="2057400"/>
            <a:ext cx="2967271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0" y="2057400"/>
            <a:ext cx="2967271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73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7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.png"/><Relationship Id="rId4" Type="http://schemas.openxmlformats.org/officeDocument/2006/relationships/image" Target="../media/image28.em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image" Target="../media/image27.png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33.png"/><Relationship Id="rId4" Type="http://schemas.openxmlformats.org/officeDocument/2006/relationships/image" Target="../media/image25.emf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1.em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3.e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9.emf"/><Relationship Id="rId9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.docx"/><Relationship Id="rId3" Type="http://schemas.openxmlformats.org/officeDocument/2006/relationships/package" Target="../embeddings/Microsoft_Word_Document5.docx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14.jpeg"/><Relationship Id="rId4" Type="http://schemas.openxmlformats.org/officeDocument/2006/relationships/image" Target="../media/image44.emf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11" Type="http://schemas.openxmlformats.org/officeDocument/2006/relationships/image" Target="../media/image53.jpe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9.docx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5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1.emf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/>
          <p:cNvSpPr>
            <a:spLocks noChangeAspect="1"/>
          </p:cNvSpPr>
          <p:nvPr/>
        </p:nvSpPr>
        <p:spPr>
          <a:xfrm>
            <a:off x="287519" y="1008214"/>
            <a:ext cx="5400000" cy="54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818185" y="164396"/>
            <a:ext cx="4894775" cy="1296891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まんびきとは、どんなこと？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800" b="1" dirty="0">
                <a:solidFill>
                  <a:schemeClr val="bg1"/>
                </a:solidFill>
              </a:rPr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93943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0061300" imgH="2441776" progId="Word.Document.12">
                  <p:embed/>
                </p:oleObj>
              </mc:Choice>
              <mc:Fallback>
                <p:oleObj name="文書" r:id="rId3" imgW="10061300" imgH="24417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8393"/>
              </p:ext>
            </p:extLst>
          </p:nvPr>
        </p:nvGraphicFramePr>
        <p:xfrm>
          <a:off x="457200" y="284163"/>
          <a:ext cx="34591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881450" imgH="1579737" progId="Word.Document.12">
                  <p:embed/>
                </p:oleObj>
              </mc:Choice>
              <mc:Fallback>
                <p:oleObj name="Document" r:id="rId5" imgW="3881450" imgH="1579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84163"/>
                        <a:ext cx="345916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乗算 19"/>
          <p:cNvSpPr>
            <a:spLocks noChangeAspect="1"/>
          </p:cNvSpPr>
          <p:nvPr/>
        </p:nvSpPr>
        <p:spPr>
          <a:xfrm>
            <a:off x="308540" y="1081540"/>
            <a:ext cx="5400676" cy="5400000"/>
          </a:xfrm>
          <a:prstGeom prst="mathMultiply">
            <a:avLst/>
          </a:prstGeom>
          <a:solidFill>
            <a:srgbClr val="F3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74434"/>
              </p:ext>
            </p:extLst>
          </p:nvPr>
        </p:nvGraphicFramePr>
        <p:xfrm>
          <a:off x="482913" y="2368702"/>
          <a:ext cx="5051929" cy="427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740882" imgH="5714850" progId="Word.Document.12">
                  <p:embed/>
                </p:oleObj>
              </mc:Choice>
              <mc:Fallback>
                <p:oleObj name="Document" r:id="rId7" imgW="6740882" imgH="5714850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913" y="2368702"/>
                        <a:ext cx="5051929" cy="427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951FFA4D-1542-5CE2-5FA3-A0E4C881AE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09" y="1782326"/>
            <a:ext cx="1870185" cy="323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383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8437"/>
              </p:ext>
            </p:extLst>
          </p:nvPr>
        </p:nvGraphicFramePr>
        <p:xfrm>
          <a:off x="400050" y="1093788"/>
          <a:ext cx="91011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971871" imgH="3655043" progId="Word.Document.12">
                  <p:embed/>
                </p:oleObj>
              </mc:Choice>
              <mc:Fallback>
                <p:oleObj name="文書" r:id="rId3" imgW="12971871" imgH="3655043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093788"/>
                        <a:ext cx="9101138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5248634"/>
            <a:ext cx="9233011" cy="693904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5B9C1F1-CE99-7F9F-4D12-993546DEC607}"/>
              </a:ext>
            </a:extLst>
          </p:cNvPr>
          <p:cNvGrpSpPr/>
          <p:nvPr/>
        </p:nvGrpSpPr>
        <p:grpSpPr>
          <a:xfrm>
            <a:off x="299203" y="2918826"/>
            <a:ext cx="9186797" cy="2174143"/>
            <a:chOff x="299203" y="2918826"/>
            <a:chExt cx="9186797" cy="217414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99203" y="2918826"/>
              <a:ext cx="9186797" cy="2174143"/>
              <a:chOff x="299203" y="2918826"/>
              <a:chExt cx="9186797" cy="2174143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AC328892-09F5-BC76-851C-567379082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39093" y="3014758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58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角丸四角形吹き出し 1"/>
          <p:cNvSpPr/>
          <p:nvPr/>
        </p:nvSpPr>
        <p:spPr>
          <a:xfrm>
            <a:off x="409575" y="3599234"/>
            <a:ext cx="7295381" cy="2597285"/>
          </a:xfrm>
          <a:prstGeom prst="wedgeRoundRectCallout">
            <a:avLst>
              <a:gd name="adj1" fmla="val 55930"/>
              <a:gd name="adj2" fmla="val -828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59462"/>
              </p:ext>
            </p:extLst>
          </p:nvPr>
        </p:nvGraphicFramePr>
        <p:xfrm>
          <a:off x="666750" y="3929063"/>
          <a:ext cx="66611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0026396" imgH="3646981" progId="Word.Document.12">
                  <p:embed/>
                </p:oleObj>
              </mc:Choice>
              <mc:Fallback>
                <p:oleObj name="Document" r:id="rId5" imgW="10026396" imgH="3646981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750" y="3929063"/>
                        <a:ext cx="66611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D582DFD-CBB2-03E5-E27F-AC5B575E07B4}"/>
              </a:ext>
            </a:extLst>
          </p:cNvPr>
          <p:cNvGrpSpPr/>
          <p:nvPr/>
        </p:nvGrpSpPr>
        <p:grpSpPr>
          <a:xfrm>
            <a:off x="288163" y="1260270"/>
            <a:ext cx="9186797" cy="2174143"/>
            <a:chOff x="288163" y="1260270"/>
            <a:chExt cx="9186797" cy="2174143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88163" y="1260270"/>
              <a:ext cx="9186797" cy="2174143"/>
              <a:chOff x="299203" y="2918826"/>
              <a:chExt cx="9186797" cy="2174143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6C687EF-FD2F-7DFF-3505-338259FE1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28053" y="1357963"/>
              <a:ext cx="1647671" cy="1506443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51BC67E6-B273-2E92-DB55-18E351BDB5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9601" y="3651022"/>
            <a:ext cx="1354232" cy="23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147D-BAA0-8428-888F-2C710B754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E37EA020-CF96-5C18-4387-50A275A845E0}"/>
              </a:ext>
            </a:extLst>
          </p:cNvPr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78AA1AA8-0894-BED2-18E5-70FFF6B2B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59255"/>
              </p:ext>
            </p:extLst>
          </p:nvPr>
        </p:nvGraphicFramePr>
        <p:xfrm>
          <a:off x="407988" y="189035"/>
          <a:ext cx="88598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61030" imgH="1144639" progId="Word.Document.12">
                  <p:embed/>
                </p:oleObj>
              </mc:Choice>
              <mc:Fallback>
                <p:oleObj name="Document" r:id="rId3" imgW="9261030" imgH="1144639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89035"/>
                        <a:ext cx="8859837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E02A44D3-AD8D-7C7B-7F5F-3B983F77DED8}"/>
              </a:ext>
            </a:extLst>
          </p:cNvPr>
          <p:cNvSpPr/>
          <p:nvPr/>
        </p:nvSpPr>
        <p:spPr>
          <a:xfrm>
            <a:off x="2203411" y="1335088"/>
            <a:ext cx="7295381" cy="4854697"/>
          </a:xfrm>
          <a:prstGeom prst="wedgeRoundRectCallout">
            <a:avLst>
              <a:gd name="adj1" fmla="val -52858"/>
              <a:gd name="adj2" fmla="val -12568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D4015831-23B0-18B8-DE9F-216C2E0A6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34630"/>
              </p:ext>
            </p:extLst>
          </p:nvPr>
        </p:nvGraphicFramePr>
        <p:xfrm>
          <a:off x="2681657" y="1525649"/>
          <a:ext cx="6338888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0026396" imgH="7106133" progId="Word.Document.12">
                  <p:embed/>
                </p:oleObj>
              </mc:Choice>
              <mc:Fallback>
                <p:oleObj name="Document" r:id="rId5" imgW="10026396" imgH="710613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1657" y="1525649"/>
                        <a:ext cx="6338888" cy="447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B7172DC8-BA4C-45F5-2BC0-B143268D6C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" y="2737134"/>
            <a:ext cx="1618216" cy="20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30"/>
            <a:ext cx="9495692" cy="6421089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047" y="5035769"/>
            <a:ext cx="8538453" cy="1390650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350246" y="1368000"/>
            <a:ext cx="5997589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351600" y="2673796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3350246" y="3988911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3594100" y="1387475"/>
          <a:ext cx="382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6" imgW="5686098" imgH="1142201" progId="Word.Document.12">
                  <p:embed/>
                </p:oleObj>
              </mc:Choice>
              <mc:Fallback>
                <p:oleObj name="文書" r:id="rId6" imgW="5686098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4100" y="1387475"/>
                        <a:ext cx="382587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592800" y="2722563"/>
          <a:ext cx="5222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8" imgW="7823231" imgH="1157670" progId="Word.Document.12">
                  <p:embed/>
                </p:oleObj>
              </mc:Choice>
              <mc:Fallback>
                <p:oleObj name="文書" r:id="rId8" imgW="7823231" imgH="115767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2800" y="2722563"/>
                        <a:ext cx="522287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592800" y="4032000"/>
          <a:ext cx="530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0" imgW="7968774" imgH="1142201" progId="Word.Document.12">
                  <p:embed/>
                </p:oleObj>
              </mc:Choice>
              <mc:Fallback>
                <p:oleObj name="文書" r:id="rId10" imgW="7968774" imgH="1142201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2800" y="4032000"/>
                        <a:ext cx="53086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9" y="1237427"/>
            <a:ext cx="2154620" cy="36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55A2-A7A6-A54B-F8BD-5809BF3E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FF6F690A-23AB-1F18-005D-5D189161EDCC}"/>
              </a:ext>
            </a:extLst>
          </p:cNvPr>
          <p:cNvSpPr/>
          <p:nvPr/>
        </p:nvSpPr>
        <p:spPr>
          <a:xfrm>
            <a:off x="205154" y="189035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92BBDC2B-BD0A-37F7-8E93-1D0B140C0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50160"/>
              </p:ext>
            </p:extLst>
          </p:nvPr>
        </p:nvGraphicFramePr>
        <p:xfrm>
          <a:off x="407988" y="189035"/>
          <a:ext cx="88598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61030" imgH="1146081" progId="Word.Document.12">
                  <p:embed/>
                </p:oleObj>
              </mc:Choice>
              <mc:Fallback>
                <p:oleObj name="Document" r:id="rId3" imgW="9261030" imgH="114608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78AA1AA8-0894-BED2-18E5-70FFF6B2B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89035"/>
                        <a:ext cx="8859837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E1D53156-00DE-A96B-446A-2EB62EB693E8}"/>
              </a:ext>
            </a:extLst>
          </p:cNvPr>
          <p:cNvSpPr/>
          <p:nvPr/>
        </p:nvSpPr>
        <p:spPr>
          <a:xfrm>
            <a:off x="2203411" y="1371937"/>
            <a:ext cx="7295381" cy="1722955"/>
          </a:xfrm>
          <a:prstGeom prst="wedgeRoundRectCallout">
            <a:avLst>
              <a:gd name="adj1" fmla="val -54304"/>
              <a:gd name="adj2" fmla="val -749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8" y="2031641"/>
            <a:ext cx="1403037" cy="2379453"/>
          </a:xfrm>
          <a:prstGeom prst="rect">
            <a:avLst/>
          </a:prstGeom>
        </p:spPr>
      </p:pic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709E958E-03BA-B2C4-1CBD-9B32CB445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496177"/>
              </p:ext>
            </p:extLst>
          </p:nvPr>
        </p:nvGraphicFramePr>
        <p:xfrm>
          <a:off x="2792413" y="1425820"/>
          <a:ext cx="6301891" cy="15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675964" imgH="1371564" progId="Word.Document.12">
                  <p:embed/>
                </p:oleObj>
              </mc:Choice>
              <mc:Fallback>
                <p:oleObj name="Document" r:id="rId6" imgW="5675964" imgH="1371564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2413" y="1425820"/>
                        <a:ext cx="6301891" cy="151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吹き出し 1">
            <a:extLst>
              <a:ext uri="{FF2B5EF4-FFF2-40B4-BE49-F238E27FC236}">
                <a16:creationId xmlns:a16="http://schemas.microsoft.com/office/drawing/2014/main" id="{4B2C7056-2163-DF1C-688E-04EB27B873F3}"/>
              </a:ext>
            </a:extLst>
          </p:cNvPr>
          <p:cNvSpPr/>
          <p:nvPr/>
        </p:nvSpPr>
        <p:spPr>
          <a:xfrm>
            <a:off x="2203411" y="3429000"/>
            <a:ext cx="7295381" cy="2703021"/>
          </a:xfrm>
          <a:prstGeom prst="wedgeRoundRectCallout">
            <a:avLst>
              <a:gd name="adj1" fmla="val -54625"/>
              <a:gd name="adj2" fmla="val -3922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33C41D65-E416-017A-912E-4E7A53AE2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29603"/>
              </p:ext>
            </p:extLst>
          </p:nvPr>
        </p:nvGraphicFramePr>
        <p:xfrm>
          <a:off x="2563560" y="3665043"/>
          <a:ext cx="6920740" cy="300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6277905" imgH="2735568" progId="Word.Document.12">
                  <p:embed/>
                </p:oleObj>
              </mc:Choice>
              <mc:Fallback>
                <p:oleObj name="Document" r:id="rId8" imgW="6277905" imgH="2735568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709E958E-03BA-B2C4-1CBD-9B32CB445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63560" y="3665043"/>
                        <a:ext cx="6920740" cy="300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19808" y="232629"/>
            <a:ext cx="9495692" cy="273100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19808" y="5699760"/>
            <a:ext cx="9495692" cy="941939"/>
          </a:xfrm>
          <a:prstGeom prst="roundRect">
            <a:avLst>
              <a:gd name="adj" fmla="val 10731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2746469" y="3766639"/>
            <a:ext cx="6542311" cy="1659418"/>
          </a:xfrm>
          <a:custGeom>
            <a:avLst/>
            <a:gdLst>
              <a:gd name="connsiteX0" fmla="*/ 3590921 w 6542311"/>
              <a:gd name="connsiteY0" fmla="*/ 0 h 1659418"/>
              <a:gd name="connsiteX1" fmla="*/ 6542311 w 6542311"/>
              <a:gd name="connsiteY1" fmla="*/ 829709 h 1659418"/>
              <a:gd name="connsiteX2" fmla="*/ 3590921 w 6542311"/>
              <a:gd name="connsiteY2" fmla="*/ 1659418 h 1659418"/>
              <a:gd name="connsiteX3" fmla="*/ 654769 w 6542311"/>
              <a:gd name="connsiteY3" fmla="*/ 914542 h 1659418"/>
              <a:gd name="connsiteX4" fmla="*/ 650353 w 6542311"/>
              <a:gd name="connsiteY4" fmla="*/ 889956 h 1659418"/>
              <a:gd name="connsiteX5" fmla="*/ 0 w 6542311"/>
              <a:gd name="connsiteY5" fmla="*/ 767550 h 1659418"/>
              <a:gd name="connsiteX6" fmla="*/ 736567 w 6542311"/>
              <a:gd name="connsiteY6" fmla="*/ 628918 h 1659418"/>
              <a:gd name="connsiteX7" fmla="*/ 871466 w 6542311"/>
              <a:gd name="connsiteY7" fmla="*/ 506749 h 1659418"/>
              <a:gd name="connsiteX8" fmla="*/ 3590921 w 6542311"/>
              <a:gd name="connsiteY8" fmla="*/ 0 h 16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311" h="1659418">
                <a:moveTo>
                  <a:pt x="3590921" y="0"/>
                </a:moveTo>
                <a:cubicBezTo>
                  <a:pt x="5220929" y="0"/>
                  <a:pt x="6542311" y="371473"/>
                  <a:pt x="6542311" y="829709"/>
                </a:cubicBezTo>
                <a:cubicBezTo>
                  <a:pt x="6542311" y="1287945"/>
                  <a:pt x="5220929" y="1659418"/>
                  <a:pt x="3590921" y="1659418"/>
                </a:cubicBezTo>
                <a:cubicBezTo>
                  <a:pt x="2062789" y="1659418"/>
                  <a:pt x="805910" y="1332928"/>
                  <a:pt x="654769" y="914542"/>
                </a:cubicBezTo>
                <a:lnTo>
                  <a:pt x="650353" y="889956"/>
                </a:lnTo>
                <a:lnTo>
                  <a:pt x="0" y="767550"/>
                </a:lnTo>
                <a:lnTo>
                  <a:pt x="736567" y="628918"/>
                </a:lnTo>
                <a:lnTo>
                  <a:pt x="871466" y="506749"/>
                </a:lnTo>
                <a:cubicBezTo>
                  <a:pt x="1319511" y="208954"/>
                  <a:pt x="2368415" y="0"/>
                  <a:pt x="359092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3600" b="1" dirty="0"/>
              <a:t>　　まんびきぼうしの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　あいことばだよ</a:t>
            </a: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1238250" y="248920"/>
          <a:ext cx="74295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029409" imgH="3014332" progId="Word.Document.12">
                  <p:embed/>
                </p:oleObj>
              </mc:Choice>
              <mc:Fallback>
                <p:oleObj name="文書" r:id="rId3" imgW="8029409" imgH="3014332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250" y="248920"/>
                        <a:ext cx="74295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矢印 11"/>
          <p:cNvSpPr/>
          <p:nvPr/>
        </p:nvSpPr>
        <p:spPr>
          <a:xfrm>
            <a:off x="4601714" y="1717040"/>
            <a:ext cx="702573" cy="445162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08361"/>
              </p:ext>
            </p:extLst>
          </p:nvPr>
        </p:nvGraphicFramePr>
        <p:xfrm>
          <a:off x="498265" y="5814079"/>
          <a:ext cx="9021762" cy="94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1353461" imgH="1143197" progId="Word.Document.12">
                  <p:embed/>
                </p:oleObj>
              </mc:Choice>
              <mc:Fallback>
                <p:oleObj name="Document" r:id="rId5" imgW="11353461" imgH="1143197" progId="Word.Document.12">
                  <p:embed/>
                  <p:pic>
                    <p:nvPicPr>
                      <p:cNvPr id="19" name="オブジェクト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265" y="5814079"/>
                        <a:ext cx="9021762" cy="94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0" y="3161714"/>
            <a:ext cx="1429143" cy="24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858569" y="775140"/>
            <a:ext cx="5140862" cy="1722437"/>
          </a:xfrm>
          <a:prstGeom prst="wedgeRoundRectCallout">
            <a:avLst>
              <a:gd name="adj1" fmla="val 63615"/>
              <a:gd name="adj2" fmla="val 23283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2800" b="1" dirty="0"/>
              <a:t>ひとりでなやまず、</a:t>
            </a:r>
            <a:endParaRPr lang="en-US" altLang="ja-JP" sz="2800" b="1" dirty="0"/>
          </a:p>
          <a:p>
            <a:r>
              <a:rPr lang="ja-JP" altLang="en-US" sz="2800" b="1" dirty="0"/>
              <a:t>　　　　　　そうだんしてね。</a:t>
            </a:r>
          </a:p>
          <a:p>
            <a:r>
              <a:rPr lang="ja-JP" altLang="en-US" sz="2800" b="1" dirty="0"/>
              <a:t>なまえをいわなくてもいいよ。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62658" y="3111499"/>
            <a:ext cx="9495692" cy="3640362"/>
            <a:chOff x="219808" y="3765125"/>
            <a:chExt cx="9495692" cy="2660222"/>
          </a:xfrm>
        </p:grpSpPr>
        <p:sp>
          <p:nvSpPr>
            <p:cNvPr id="6" name="角丸四角形 5"/>
            <p:cNvSpPr/>
            <p:nvPr/>
          </p:nvSpPr>
          <p:spPr>
            <a:xfrm>
              <a:off x="219808" y="3765125"/>
              <a:ext cx="9495692" cy="2660222"/>
            </a:xfrm>
            <a:prstGeom prst="roundRect">
              <a:avLst>
                <a:gd name="adj" fmla="val 5373"/>
              </a:avLst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endParaRPr kumimoji="1"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219808" y="3765125"/>
              <a:ext cx="1666142" cy="361944"/>
            </a:xfrm>
            <a:prstGeom prst="roundRect">
              <a:avLst>
                <a:gd name="adj" fmla="val 26543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64811" y="3009899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734690" imgH="634596" progId="Word.Document.12">
                  <p:embed/>
                </p:oleObj>
              </mc:Choice>
              <mc:Fallback>
                <p:oleObj name="文書" r:id="rId3" imgW="1734690" imgH="634596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811" y="3009899"/>
                        <a:ext cx="172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3334100" y="34544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505500" y="34671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17500" y="3604530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3078756" imgH="3213272" progId="Word.Document.12">
                  <p:embed/>
                </p:oleObj>
              </mc:Choice>
              <mc:Fallback>
                <p:oleObj name="文書" r:id="rId5" imgW="3078756" imgH="3213272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00" y="3604530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429000" y="3602261"/>
          <a:ext cx="30353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078756" imgH="3210754" progId="Word.Document.12">
                  <p:embed/>
                </p:oleObj>
              </mc:Choice>
              <mc:Fallback>
                <p:oleObj name="文書" r:id="rId7" imgW="3078756" imgH="3210754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602261"/>
                        <a:ext cx="30353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546701" y="3602261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3078756" imgH="3209315" progId="Word.Document.12">
                  <p:embed/>
                </p:oleObj>
              </mc:Choice>
              <mc:Fallback>
                <p:oleObj name="文書" r:id="rId9" imgW="3078756" imgH="3209315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6701" y="3602261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525001A6-B673-7C22-18ED-8AEBF8EE83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931196"/>
            <a:ext cx="1476253" cy="15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さいごにかくにんしよう</a:t>
            </a:r>
            <a:endParaRPr kumimoji="1" lang="en-US" altLang="ja-JP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0500" y="1336079"/>
            <a:ext cx="9525000" cy="5329416"/>
          </a:xfrm>
          <a:prstGeom prst="roundRect">
            <a:avLst>
              <a:gd name="adj" fmla="val 243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645141" y="1428751"/>
          <a:ext cx="8615719" cy="9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615719" imgH="916279" progId="Word.Document.12">
                  <p:embed/>
                </p:oleObj>
              </mc:Choice>
              <mc:Fallback>
                <p:oleObj name="文書" r:id="rId3" imgW="8615719" imgH="916279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141" y="1428751"/>
                        <a:ext cx="8615719" cy="916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28600" y="2286000"/>
            <a:ext cx="93535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954" y="1999376"/>
            <a:ext cx="865171" cy="84649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49144"/>
              </p:ext>
            </p:extLst>
          </p:nvPr>
        </p:nvGraphicFramePr>
        <p:xfrm>
          <a:off x="449263" y="1539875"/>
          <a:ext cx="888682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9375403" imgH="4172362" progId="Word.Document.12">
                  <p:embed/>
                </p:oleObj>
              </mc:Choice>
              <mc:Fallback>
                <p:oleObj name="Document" r:id="rId7" imgW="9375403" imgH="4172362" progId="Word.Document.12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263" y="1539875"/>
                        <a:ext cx="8886825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9088081" imgH="2118558" progId="Word.Document.12">
                  <p:embed/>
                </p:oleObj>
              </mc:Choice>
              <mc:Fallback>
                <p:oleObj name="文書" r:id="rId9" imgW="9088081" imgH="2118558" progId="Word.Document.12">
                  <p:embed/>
                  <p:pic>
                    <p:nvPicPr>
                      <p:cNvPr id="23" name="オブジェクト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2354263" y="2217738"/>
          <a:ext cx="1482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1555854" imgH="1004058" progId="Word.Document.12">
                  <p:embed/>
                </p:oleObj>
              </mc:Choice>
              <mc:Fallback>
                <p:oleObj name="文書" r:id="rId11" imgW="1555854" imgH="1004058" progId="Word.Document.12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4263" y="2217738"/>
                        <a:ext cx="14827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5391150" y="2879725"/>
          <a:ext cx="15557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3" imgW="1661788" imgH="1376757" progId="Word.Document.12">
                  <p:embed/>
                </p:oleObj>
              </mc:Choice>
              <mc:Fallback>
                <p:oleObj name="文書" r:id="rId13" imgW="1661788" imgH="1376757" progId="Word.Document.12">
                  <p:embed/>
                  <p:pic>
                    <p:nvPicPr>
                      <p:cNvPr id="26" name="オブジェクト 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1150" y="2879725"/>
                        <a:ext cx="1555750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コネクタ 26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364000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/>
        </p:nvGraphicFramePr>
        <p:xfrm>
          <a:off x="1030288" y="315913"/>
          <a:ext cx="80819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5" imgW="8264515" imgH="1597643" progId="Word.Document.12">
                  <p:embed/>
                </p:oleObj>
              </mc:Choice>
              <mc:Fallback>
                <p:oleObj name="文書" r:id="rId15" imgW="8264515" imgH="1597643" progId="Word.Document.12">
                  <p:embed/>
                  <p:pic>
                    <p:nvPicPr>
                      <p:cNvPr id="29" name="オブジェクト 2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0288" y="315913"/>
                        <a:ext cx="8081962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168900" y="6378707"/>
            <a:ext cx="4648200" cy="4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000" b="1" dirty="0">
                <a:solidFill>
                  <a:schemeClr val="bg1"/>
                </a:solidFill>
              </a:rPr>
              <a:t>デジタルワークシート　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― 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おわり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 ―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45124CAA-0D55-D6B9-0DB5-C45FA357CC1C}"/>
              </a:ext>
            </a:extLst>
          </p:cNvPr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5FAB4960-24B6-6DFC-2FBE-CA7F9078D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24810"/>
              </p:ext>
            </p:extLst>
          </p:nvPr>
        </p:nvGraphicFramePr>
        <p:xfrm>
          <a:off x="457200" y="284163"/>
          <a:ext cx="34591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881450" imgH="1579737" progId="Word.Document.12">
                  <p:embed/>
                </p:oleObj>
              </mc:Choice>
              <mc:Fallback>
                <p:oleObj name="Document" r:id="rId3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84163"/>
                        <a:ext cx="345916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FBEE707E-9AF3-AF5D-EFA4-99082E60E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65" y="2163650"/>
            <a:ext cx="1870185" cy="323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0220C11D-A061-07CF-A0B8-FEC1E9416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41207"/>
              </p:ext>
            </p:extLst>
          </p:nvPr>
        </p:nvGraphicFramePr>
        <p:xfrm>
          <a:off x="482913" y="2368702"/>
          <a:ext cx="5051929" cy="427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740882" imgH="5714850" progId="Word.Document.12">
                  <p:embed/>
                </p:oleObj>
              </mc:Choice>
              <mc:Fallback>
                <p:oleObj name="Document" r:id="rId6" imgW="6740882" imgH="5714850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913" y="2368702"/>
                        <a:ext cx="5051929" cy="427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0"/>
              </p:ext>
            </p:extLst>
          </p:nvPr>
        </p:nvGraphicFramePr>
        <p:xfrm>
          <a:off x="882650" y="304800"/>
          <a:ext cx="80819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264515" imgH="1142201" progId="Word.Document.12">
                  <p:embed/>
                </p:oleObj>
              </mc:Choice>
              <mc:Fallback>
                <p:oleObj name="文書" r:id="rId3" imgW="8264515" imgH="1142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304800"/>
                        <a:ext cx="80819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550255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383374" imgH="4181266" progId="Word.Document.12">
                  <p:embed/>
                </p:oleObj>
              </mc:Choice>
              <mc:Fallback>
                <p:oleObj name="文書" r:id="rId5" imgW="9383374" imgH="4181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95755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9088081" imgH="2118558" progId="Word.Document.12">
                  <p:embed/>
                </p:oleObj>
              </mc:Choice>
              <mc:Fallback>
                <p:oleObj name="文書" r:id="rId7" imgW="9088081" imgH="21185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36299"/>
              </p:ext>
            </p:extLst>
          </p:nvPr>
        </p:nvGraphicFramePr>
        <p:xfrm>
          <a:off x="2354263" y="2217738"/>
          <a:ext cx="1482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1555854" imgH="1004058" progId="Word.Document.12">
                  <p:embed/>
                </p:oleObj>
              </mc:Choice>
              <mc:Fallback>
                <p:oleObj name="文書" r:id="rId9" imgW="1555854" imgH="10040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54263" y="2217738"/>
                        <a:ext cx="14827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73170"/>
              </p:ext>
            </p:extLst>
          </p:nvPr>
        </p:nvGraphicFramePr>
        <p:xfrm>
          <a:off x="5067931" y="2916866"/>
          <a:ext cx="15557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1661884" imgH="698425" progId="Word.Document.12">
                  <p:embed/>
                </p:oleObj>
              </mc:Choice>
              <mc:Fallback>
                <p:oleObj name="文書" r:id="rId11" imgW="1661884" imgH="69842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67931" y="2916866"/>
                        <a:ext cx="155575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019291" y="3531394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311302" y="164396"/>
            <a:ext cx="4407129" cy="12074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どのようなことを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まんびきというの？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73EA9278-37F4-AA27-E69B-67D9B34D3FCE}"/>
              </a:ext>
            </a:extLst>
          </p:cNvPr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822529E2-139D-B16A-5984-D8E58F933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24810"/>
              </p:ext>
            </p:extLst>
          </p:nvPr>
        </p:nvGraphicFramePr>
        <p:xfrm>
          <a:off x="457200" y="284163"/>
          <a:ext cx="34591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881450" imgH="1579737" progId="Word.Document.12">
                  <p:embed/>
                </p:oleObj>
              </mc:Choice>
              <mc:Fallback>
                <p:oleObj name="Document" r:id="rId3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84163"/>
                        <a:ext cx="345916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413BE5FB-A348-7691-F9DE-FA447C145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41207"/>
              </p:ext>
            </p:extLst>
          </p:nvPr>
        </p:nvGraphicFramePr>
        <p:xfrm>
          <a:off x="482913" y="2368702"/>
          <a:ext cx="5051929" cy="427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740882" imgH="5714850" progId="Word.Document.12">
                  <p:embed/>
                </p:oleObj>
              </mc:Choice>
              <mc:Fallback>
                <p:oleObj name="Document" r:id="rId5" imgW="6740882" imgH="5714850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913" y="2368702"/>
                        <a:ext cx="5051929" cy="427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86204F8D-78DC-0F1C-0147-7AB9D7A57F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41" y="2484124"/>
            <a:ext cx="3440564" cy="28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7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9599" y="1292400"/>
          <a:ext cx="7879218" cy="81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943358" imgH="1129610" progId="Word.Document.12">
                  <p:embed/>
                </p:oleObj>
              </mc:Choice>
              <mc:Fallback>
                <p:oleObj name="文書" r:id="rId5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599" y="1292400"/>
                        <a:ext cx="7879218" cy="81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534961" y="4053255"/>
            <a:ext cx="7490031" cy="163466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830263" y="42354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42452" progId="Word.Document.12">
                  <p:embed/>
                </p:oleObj>
              </mc:Choice>
              <mc:Fallback>
                <p:oleObj name="文書" r:id="rId7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263" y="42354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43" y="3889780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4"/>
          <a:ext cx="8527221" cy="130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1843362" imgH="1807016" progId="Word.Document.12">
                  <p:embed/>
                </p:oleObj>
              </mc:Choice>
              <mc:Fallback>
                <p:oleObj name="文書" r:id="rId5" imgW="11843362" imgH="1807016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527221" cy="130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5043" progId="Word.Document.12">
                  <p:embed/>
                </p:oleObj>
              </mc:Choice>
              <mc:Fallback>
                <p:oleObj name="文書" r:id="rId7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A8D7D1D-C775-7412-DEB7-E6D9E446BA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81" y="3889780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579598" y="1292400"/>
          <a:ext cx="8259316" cy="121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1471272" imgH="1681464" progId="Word.Document.12">
                  <p:embed/>
                </p:oleObj>
              </mc:Choice>
              <mc:Fallback>
                <p:oleObj name="文書" r:id="rId3" imgW="11471272" imgH="1681464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98" y="1292400"/>
                        <a:ext cx="8259316" cy="121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043553" imgH="3655043" progId="Word.Document.12">
                  <p:embed/>
                </p:oleObj>
              </mc:Choice>
              <mc:Fallback>
                <p:oleObj name="文書" r:id="rId5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7892804" imgH="931389" progId="Word.Document.12">
                  <p:embed/>
                </p:oleObj>
              </mc:Choice>
              <mc:Fallback>
                <p:oleObj name="文書" r:id="rId7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ドーナツ 1"/>
          <p:cNvSpPr/>
          <p:nvPr/>
        </p:nvSpPr>
        <p:spPr>
          <a:xfrm>
            <a:off x="2959575" y="3134704"/>
            <a:ext cx="2160000" cy="2160000"/>
          </a:xfrm>
          <a:prstGeom prst="donut">
            <a:avLst>
              <a:gd name="adj" fmla="val 146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13"/>
          <p:cNvSpPr/>
          <p:nvPr/>
        </p:nvSpPr>
        <p:spPr>
          <a:xfrm>
            <a:off x="7528726" y="2522704"/>
            <a:ext cx="612000" cy="612000"/>
          </a:xfrm>
          <a:prstGeom prst="donut">
            <a:avLst>
              <a:gd name="adj" fmla="val 146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57CD57-D673-F4BA-5BFF-1AF51CDFE2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251" y="4186625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 animBg="1"/>
      <p:bldP spid="2" grpId="1" animBg="1"/>
      <p:bldP spid="2" grpId="2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5"/>
          <a:ext cx="7831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943358" imgH="1129610" progId="Word.Document.12">
                  <p:embed/>
                </p:oleObj>
              </mc:Choice>
              <mc:Fallback>
                <p:oleObj name="文書" r:id="rId5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5"/>
                        <a:ext cx="783113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8"/>
            <a:ext cx="7490031" cy="228905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1806" progId="Word.Document.12">
                  <p:embed/>
                </p:oleObj>
              </mc:Choice>
              <mc:Fallback>
                <p:oleObj name="文書" r:id="rId7" imgW="10043553" imgH="365180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502CD0-6174-FFC1-6B76-D7368A379C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35" y="3656129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4"/>
          <a:ext cx="8638413" cy="14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1997796" imgH="1949117" progId="Word.Document.12">
                  <p:embed/>
                </p:oleObj>
              </mc:Choice>
              <mc:Fallback>
                <p:oleObj name="文書" r:id="rId5" imgW="11997796" imgH="1949117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638413" cy="14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5043" progId="Word.Document.12">
                  <p:embed/>
                </p:oleObj>
              </mc:Choice>
              <mc:Fallback>
                <p:oleObj name="文書" r:id="rId7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6694F3-ECB0-407E-08CA-0D44D87257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29" y="3880349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9982"/>
              </p:ext>
            </p:extLst>
          </p:nvPr>
        </p:nvGraphicFramePr>
        <p:xfrm>
          <a:off x="540000" y="1093788"/>
          <a:ext cx="861853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096852" imgH="1829680" progId="Word.Document.12">
                  <p:embed/>
                </p:oleObj>
              </mc:Choice>
              <mc:Fallback>
                <p:oleObj name="文書" r:id="rId3" imgW="12096852" imgH="1829680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000" y="1093788"/>
                        <a:ext cx="8618538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03344D4-9209-F637-9ECF-9AA68D7C47EE}"/>
              </a:ext>
            </a:extLst>
          </p:cNvPr>
          <p:cNvGrpSpPr/>
          <p:nvPr/>
        </p:nvGrpSpPr>
        <p:grpSpPr>
          <a:xfrm>
            <a:off x="219808" y="2293953"/>
            <a:ext cx="9495692" cy="3947860"/>
            <a:chOff x="219808" y="2293953"/>
            <a:chExt cx="9495692" cy="394786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808" y="2293953"/>
              <a:ext cx="9495692" cy="394786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9D2E354-0B14-72C3-48FC-4CB406EA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5879" y="3994244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57800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奥行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3020</TotalTime>
  <Words>611</Words>
  <Application>Microsoft Office PowerPoint</Application>
  <PresentationFormat>A4 210 x 297 mm</PresentationFormat>
  <Paragraphs>92</Paragraphs>
  <Slides>18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HGP創英角ｺﾞｼｯｸUB</vt:lpstr>
      <vt:lpstr>HG丸ｺﾞｼｯｸM-PRO</vt:lpstr>
      <vt:lpstr>ＭＳ ゴシック</vt:lpstr>
      <vt:lpstr>游ゴシック</vt:lpstr>
      <vt:lpstr>Arial</vt:lpstr>
      <vt:lpstr>Corbel</vt:lpstr>
      <vt:lpstr>奥行</vt:lpstr>
      <vt:lpstr>文書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小学校低学年用_万引き防止</dc:title>
  <dc:creator>東京都</dc:creator>
  <cp:lastModifiedBy>東京都</cp:lastModifiedBy>
  <cp:revision>265</cp:revision>
  <dcterms:created xsi:type="dcterms:W3CDTF">2022-08-12T08:44:08Z</dcterms:created>
  <dcterms:modified xsi:type="dcterms:W3CDTF">2026-02-18T05:33:41Z</dcterms:modified>
</cp:coreProperties>
</file>