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4"/>
  </p:notesMasterIdLst>
  <p:sldIdLst>
    <p:sldId id="256" r:id="rId2"/>
    <p:sldId id="258" r:id="rId3"/>
    <p:sldId id="259" r:id="rId4"/>
    <p:sldId id="260" r:id="rId5"/>
    <p:sldId id="261" r:id="rId6"/>
    <p:sldId id="289" r:id="rId7"/>
    <p:sldId id="290" r:id="rId8"/>
    <p:sldId id="262" r:id="rId9"/>
    <p:sldId id="263" r:id="rId10"/>
    <p:sldId id="264" r:id="rId11"/>
    <p:sldId id="265" r:id="rId12"/>
    <p:sldId id="266" r:id="rId13"/>
    <p:sldId id="284" r:id="rId14"/>
    <p:sldId id="267" r:id="rId15"/>
    <p:sldId id="268" r:id="rId16"/>
    <p:sldId id="286" r:id="rId17"/>
    <p:sldId id="269" r:id="rId18"/>
    <p:sldId id="270" r:id="rId19"/>
    <p:sldId id="287" r:id="rId20"/>
    <p:sldId id="288" r:id="rId21"/>
    <p:sldId id="276" r:id="rId22"/>
    <p:sldId id="273" r:id="rId23"/>
    <p:sldId id="272" r:id="rId24"/>
    <p:sldId id="274" r:id="rId25"/>
    <p:sldId id="275" r:id="rId26"/>
    <p:sldId id="277" r:id="rId27"/>
    <p:sldId id="278" r:id="rId28"/>
    <p:sldId id="279" r:id="rId29"/>
    <p:sldId id="280" r:id="rId30"/>
    <p:sldId id="281" r:id="rId31"/>
    <p:sldId id="282" r:id="rId32"/>
    <p:sldId id="283" r:id="rId33"/>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C0C0C0"/>
    <a:srgbClr val="FFFFAF"/>
    <a:srgbClr val="FFFFCC"/>
    <a:srgbClr val="FF7C80"/>
    <a:srgbClr val="FF5050"/>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FF0EC9-797C-409D-9F5C-724FECD39ABB}" v="1605" dt="2025-03-27T11:51:54.091"/>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3" autoAdjust="0"/>
    <p:restoredTop sz="86518" autoAdjust="0"/>
  </p:normalViewPr>
  <p:slideViewPr>
    <p:cSldViewPr snapToGrid="0">
      <p:cViewPr varScale="1">
        <p:scale>
          <a:sx n="87" d="100"/>
          <a:sy n="87" d="100"/>
        </p:scale>
        <p:origin x="1962" y="3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UD デジタル 教科書体 NK-B" panose="02020700000000000000" pitchFamily="18" charset="-128"/>
                <a:ea typeface="UD デジタル 教科書体 NK-B" panose="02020700000000000000" pitchFamily="18" charset="-128"/>
                <a:cs typeface="+mn-cs"/>
              </a:defRPr>
            </a:pPr>
            <a:r>
              <a:rPr lang="ja-JP" altLang="en-US" sz="1600" dirty="0">
                <a:solidFill>
                  <a:schemeClr val="tx1"/>
                </a:solidFill>
                <a:latin typeface="UD デジタル 教科書体 NK-B" panose="02020700000000000000" pitchFamily="18" charset="-128"/>
                <a:ea typeface="UD デジタル 教科書体 NK-B" panose="02020700000000000000" pitchFamily="18" charset="-128"/>
              </a:rPr>
              <a:t>都内の自転車関与事故件数及び全事故に占める割合</a:t>
            </a:r>
          </a:p>
        </c:rich>
      </c:tx>
      <c:layout>
        <c:manualLayout>
          <c:xMode val="edge"/>
          <c:yMode val="edge"/>
          <c:x val="0.10604817293280699"/>
          <c:y val="1.8153448383313921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UD デジタル 教科書体 NK-B" panose="02020700000000000000" pitchFamily="18" charset="-128"/>
              <a:ea typeface="UD デジタル 教科書体 NK-B" panose="02020700000000000000" pitchFamily="18" charset="-128"/>
              <a:cs typeface="+mn-cs"/>
            </a:defRPr>
          </a:pPr>
          <a:endParaRPr lang="ja-JP"/>
        </a:p>
      </c:txPr>
    </c:title>
    <c:autoTitleDeleted val="0"/>
    <c:plotArea>
      <c:layout/>
      <c:lineChart>
        <c:grouping val="standard"/>
        <c:varyColors val="0"/>
        <c:ser>
          <c:idx val="0"/>
          <c:order val="0"/>
          <c:tx>
            <c:strRef>
              <c:f>Sheet1!$B$1</c:f>
              <c:strCache>
                <c:ptCount val="1"/>
                <c:pt idx="0">
                  <c:v>自転車関与事故件数</c:v>
                </c:pt>
              </c:strCache>
            </c:strRef>
          </c:tx>
          <c:spPr>
            <a:ln w="47625" cap="rnd">
              <a:solidFill>
                <a:schemeClr val="accent1"/>
              </a:solidFill>
              <a:round/>
            </a:ln>
            <a:effectLst/>
          </c:spPr>
          <c:marker>
            <c:symbol val="circle"/>
            <c:size val="5"/>
            <c:spPr>
              <a:solidFill>
                <a:schemeClr val="accent1"/>
              </a:solidFill>
              <a:ln w="47625">
                <a:solidFill>
                  <a:schemeClr val="accent1"/>
                </a:solidFill>
              </a:ln>
              <a:effectLst/>
            </c:spPr>
          </c:marker>
          <c:cat>
            <c:strRef>
              <c:f>Sheet1!$A$2:$A$6</c:f>
              <c:strCache>
                <c:ptCount val="5"/>
                <c:pt idx="0">
                  <c:v>2020年</c:v>
                </c:pt>
                <c:pt idx="1">
                  <c:v>2021年</c:v>
                </c:pt>
                <c:pt idx="2">
                  <c:v>2022年</c:v>
                </c:pt>
                <c:pt idx="3">
                  <c:v>2023年</c:v>
                </c:pt>
                <c:pt idx="4">
                  <c:v>2024年</c:v>
                </c:pt>
              </c:strCache>
            </c:strRef>
          </c:cat>
          <c:val>
            <c:numRef>
              <c:f>Sheet1!$B$2:$B$6</c:f>
              <c:numCache>
                <c:formatCode>General</c:formatCode>
                <c:ptCount val="5"/>
                <c:pt idx="0">
                  <c:v>10407</c:v>
                </c:pt>
                <c:pt idx="1">
                  <c:v>12035</c:v>
                </c:pt>
                <c:pt idx="2">
                  <c:v>13883</c:v>
                </c:pt>
                <c:pt idx="3">
                  <c:v>14524</c:v>
                </c:pt>
                <c:pt idx="4">
                  <c:v>13773</c:v>
                </c:pt>
              </c:numCache>
            </c:numRef>
          </c:val>
          <c:smooth val="0"/>
          <c:extLst>
            <c:ext xmlns:c16="http://schemas.microsoft.com/office/drawing/2014/chart" uri="{C3380CC4-5D6E-409C-BE32-E72D297353CC}">
              <c16:uniqueId val="{00000000-A701-438C-B802-51A6952A79FE}"/>
            </c:ext>
          </c:extLst>
        </c:ser>
        <c:dLbls>
          <c:showLegendKey val="0"/>
          <c:showVal val="0"/>
          <c:showCatName val="0"/>
          <c:showSerName val="0"/>
          <c:showPercent val="0"/>
          <c:showBubbleSize val="0"/>
        </c:dLbls>
        <c:marker val="1"/>
        <c:smooth val="0"/>
        <c:axId val="1692803567"/>
        <c:axId val="1692792047"/>
      </c:lineChart>
      <c:lineChart>
        <c:grouping val="standard"/>
        <c:varyColors val="0"/>
        <c:ser>
          <c:idx val="1"/>
          <c:order val="1"/>
          <c:tx>
            <c:strRef>
              <c:f>Sheet1!$C$1</c:f>
              <c:strCache>
                <c:ptCount val="1"/>
                <c:pt idx="0">
                  <c:v>全事故に占める自転車関与事故の割合</c:v>
                </c:pt>
              </c:strCache>
            </c:strRef>
          </c:tx>
          <c:spPr>
            <a:ln w="47625" cap="rnd">
              <a:solidFill>
                <a:schemeClr val="accent2"/>
              </a:solidFill>
              <a:round/>
            </a:ln>
            <a:effectLst/>
          </c:spPr>
          <c:marker>
            <c:symbol val="circle"/>
            <c:size val="5"/>
            <c:spPr>
              <a:solidFill>
                <a:schemeClr val="accent2"/>
              </a:solidFill>
              <a:ln w="47625">
                <a:solidFill>
                  <a:schemeClr val="accent2"/>
                </a:solidFill>
              </a:ln>
              <a:effectLst/>
            </c:spPr>
          </c:marker>
          <c:cat>
            <c:strRef>
              <c:f>Sheet1!$A$2:$A$6</c:f>
              <c:strCache>
                <c:ptCount val="5"/>
                <c:pt idx="0">
                  <c:v>2020年</c:v>
                </c:pt>
                <c:pt idx="1">
                  <c:v>2021年</c:v>
                </c:pt>
                <c:pt idx="2">
                  <c:v>2022年</c:v>
                </c:pt>
                <c:pt idx="3">
                  <c:v>2023年</c:v>
                </c:pt>
                <c:pt idx="4">
                  <c:v>2024年</c:v>
                </c:pt>
              </c:strCache>
            </c:strRef>
          </c:cat>
          <c:val>
            <c:numRef>
              <c:f>Sheet1!$C$2:$C$6</c:f>
              <c:numCache>
                <c:formatCode>General</c:formatCode>
                <c:ptCount val="5"/>
                <c:pt idx="0">
                  <c:v>0.40600000000000003</c:v>
                </c:pt>
                <c:pt idx="1">
                  <c:v>0.436</c:v>
                </c:pt>
                <c:pt idx="2" formatCode="0.0">
                  <c:v>0.46</c:v>
                </c:pt>
                <c:pt idx="3">
                  <c:v>0.46300000000000002</c:v>
                </c:pt>
                <c:pt idx="4">
                  <c:v>0.45800000000000002</c:v>
                </c:pt>
              </c:numCache>
            </c:numRef>
          </c:val>
          <c:smooth val="0"/>
          <c:extLst>
            <c:ext xmlns:c16="http://schemas.microsoft.com/office/drawing/2014/chart" uri="{C3380CC4-5D6E-409C-BE32-E72D297353CC}">
              <c16:uniqueId val="{00000001-A701-438C-B802-51A6952A79FE}"/>
            </c:ext>
          </c:extLst>
        </c:ser>
        <c:dLbls>
          <c:showLegendKey val="0"/>
          <c:showVal val="0"/>
          <c:showCatName val="0"/>
          <c:showSerName val="0"/>
          <c:showPercent val="0"/>
          <c:showBubbleSize val="0"/>
        </c:dLbls>
        <c:marker val="1"/>
        <c:smooth val="0"/>
        <c:axId val="1596263968"/>
        <c:axId val="1596263488"/>
      </c:lineChart>
      <c:catAx>
        <c:axId val="16928035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UD デジタル 教科書体 NK-B" panose="02020700000000000000" pitchFamily="18" charset="-128"/>
                <a:ea typeface="UD デジタル 教科書体 NK-B" panose="02020700000000000000" pitchFamily="18" charset="-128"/>
                <a:cs typeface="+mn-cs"/>
              </a:defRPr>
            </a:pPr>
            <a:endParaRPr lang="ja-JP"/>
          </a:p>
        </c:txPr>
        <c:crossAx val="1692792047"/>
        <c:crossesAt val="0"/>
        <c:auto val="1"/>
        <c:lblAlgn val="ctr"/>
        <c:lblOffset val="100"/>
        <c:noMultiLvlLbl val="0"/>
      </c:catAx>
      <c:valAx>
        <c:axId val="1692792047"/>
        <c:scaling>
          <c:orientation val="minMax"/>
          <c:max val="16000"/>
          <c:min val="8000"/>
        </c:scaling>
        <c:delete val="0"/>
        <c:axPos val="l"/>
        <c:majorGridlines>
          <c:spPr>
            <a:ln w="9525" cap="flat" cmpd="sng" algn="ctr">
              <a:solidFill>
                <a:schemeClr val="tx1">
                  <a:lumMod val="15000"/>
                  <a:lumOff val="85000"/>
                </a:schemeClr>
              </a:solidFill>
              <a:round/>
            </a:ln>
            <a:effectLst/>
          </c:spPr>
        </c:majorGridlines>
        <c:numFmt formatCode="#,##0_);[Red]\(#,##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UD デジタル 教科書体 NK-B" panose="02020700000000000000" pitchFamily="18" charset="-128"/>
                <a:ea typeface="UD デジタル 教科書体 NK-B" panose="02020700000000000000" pitchFamily="18" charset="-128"/>
                <a:cs typeface="+mn-cs"/>
              </a:defRPr>
            </a:pPr>
            <a:endParaRPr lang="ja-JP"/>
          </a:p>
        </c:txPr>
        <c:crossAx val="1692803567"/>
        <c:crosses val="autoZero"/>
        <c:crossBetween val="between"/>
        <c:majorUnit val="1000"/>
        <c:minorUnit val="500"/>
      </c:valAx>
      <c:valAx>
        <c:axId val="1596263488"/>
        <c:scaling>
          <c:orientation val="minMax"/>
          <c:min val="0.4"/>
        </c:scaling>
        <c:delete val="0"/>
        <c:axPos val="r"/>
        <c:numFmt formatCode="0.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UD デジタル 教科書体 NK-B" panose="02020700000000000000" pitchFamily="18" charset="-128"/>
                <a:ea typeface="UD デジタル 教科書体 NK-B" panose="02020700000000000000" pitchFamily="18" charset="-128"/>
                <a:cs typeface="+mn-cs"/>
              </a:defRPr>
            </a:pPr>
            <a:endParaRPr lang="ja-JP"/>
          </a:p>
        </c:txPr>
        <c:crossAx val="1596263968"/>
        <c:crosses val="max"/>
        <c:crossBetween val="between"/>
        <c:majorUnit val="5.000000000000001E-2"/>
        <c:minorUnit val="1.0000000000000002E-3"/>
      </c:valAx>
      <c:catAx>
        <c:axId val="1596263968"/>
        <c:scaling>
          <c:orientation val="minMax"/>
        </c:scaling>
        <c:delete val="1"/>
        <c:axPos val="b"/>
        <c:numFmt formatCode="General" sourceLinked="1"/>
        <c:majorTickMark val="out"/>
        <c:minorTickMark val="none"/>
        <c:tickLblPos val="nextTo"/>
        <c:crossAx val="159626348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UD デジタル 教科書体 NK-B" panose="02020700000000000000" pitchFamily="18" charset="-128"/>
              <a:ea typeface="UD デジタル 教科書体 NK-B" panose="02020700000000000000" pitchFamily="18" charset="-128"/>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pattFill prst="pct40">
      <a:fgClr>
        <a:schemeClr val="accent1">
          <a:lumMod val="20000"/>
          <a:lumOff val="80000"/>
        </a:schemeClr>
      </a:fgClr>
      <a:bgClr>
        <a:schemeClr val="bg1"/>
      </a:bgClr>
    </a:patt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UD デジタル 教科書体 NK-B" panose="02020700000000000000" pitchFamily="18" charset="-128"/>
                <a:ea typeface="UD デジタル 教科書体 NK-B" panose="02020700000000000000" pitchFamily="18" charset="-128"/>
                <a:cs typeface="+mn-cs"/>
              </a:defRPr>
            </a:pPr>
            <a:r>
              <a:rPr lang="ja-JP" altLang="en-US" sz="18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自転車乗用中死者の損傷主部位比較</a:t>
            </a:r>
          </a:p>
        </c:rich>
      </c:tx>
      <c:layout>
        <c:manualLayout>
          <c:xMode val="edge"/>
          <c:yMode val="edge"/>
          <c:x val="0.11361112335922745"/>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UD デジタル 教科書体 NK-B" panose="02020700000000000000" pitchFamily="18" charset="-128"/>
              <a:ea typeface="UD デジタル 教科書体 NK-B" panose="02020700000000000000" pitchFamily="18" charset="-128"/>
              <a:cs typeface="+mn-cs"/>
            </a:defRPr>
          </a:pPr>
          <a:endParaRPr lang="ja-JP"/>
        </a:p>
      </c:txPr>
    </c:title>
    <c:autoTitleDeleted val="0"/>
    <c:plotArea>
      <c:layout>
        <c:manualLayout>
          <c:layoutTarget val="inner"/>
          <c:xMode val="edge"/>
          <c:yMode val="edge"/>
          <c:x val="0.14119720094598498"/>
          <c:y val="0.23135939039793468"/>
          <c:w val="0.71477827498262025"/>
          <c:h val="0.75234569100725912"/>
        </c:manualLayout>
      </c:layout>
      <c:pieChart>
        <c:varyColors val="1"/>
        <c:ser>
          <c:idx val="0"/>
          <c:order val="0"/>
          <c:tx>
            <c:strRef>
              <c:f>Sheet1!$B$1</c:f>
              <c:strCache>
                <c:ptCount val="1"/>
                <c:pt idx="0">
                  <c:v>損傷主部位</c:v>
                </c:pt>
              </c:strCache>
            </c:strRef>
          </c:tx>
          <c:spPr>
            <a:ln w="28575">
              <a:solidFill>
                <a:schemeClr val="bg1"/>
              </a:solidFill>
            </a:ln>
          </c:spPr>
          <c:dPt>
            <c:idx val="0"/>
            <c:bubble3D val="0"/>
            <c:spPr>
              <a:solidFill>
                <a:srgbClr val="FF7C80"/>
              </a:solidFill>
              <a:ln w="28575">
                <a:solidFill>
                  <a:schemeClr val="bg1"/>
                </a:solidFill>
              </a:ln>
              <a:effectLst/>
            </c:spPr>
            <c:extLst>
              <c:ext xmlns:c16="http://schemas.microsoft.com/office/drawing/2014/chart" uri="{C3380CC4-5D6E-409C-BE32-E72D297353CC}">
                <c16:uniqueId val="{00000007-A680-4022-91C1-FA9FF29C75CC}"/>
              </c:ext>
            </c:extLst>
          </c:dPt>
          <c:dPt>
            <c:idx val="1"/>
            <c:bubble3D val="0"/>
            <c:spPr>
              <a:solidFill>
                <a:schemeClr val="accent4">
                  <a:lumMod val="60000"/>
                  <a:lumOff val="40000"/>
                </a:schemeClr>
              </a:solidFill>
              <a:ln w="28575">
                <a:solidFill>
                  <a:schemeClr val="bg1"/>
                </a:solidFill>
              </a:ln>
              <a:effectLst/>
            </c:spPr>
            <c:extLst>
              <c:ext xmlns:c16="http://schemas.microsoft.com/office/drawing/2014/chart" uri="{C3380CC4-5D6E-409C-BE32-E72D297353CC}">
                <c16:uniqueId val="{00000008-A680-4022-91C1-FA9FF29C75CC}"/>
              </c:ext>
            </c:extLst>
          </c:dPt>
          <c:dPt>
            <c:idx val="2"/>
            <c:bubble3D val="0"/>
            <c:spPr>
              <a:solidFill>
                <a:schemeClr val="accent6">
                  <a:lumMod val="60000"/>
                  <a:lumOff val="40000"/>
                </a:schemeClr>
              </a:solidFill>
              <a:ln w="28575">
                <a:solidFill>
                  <a:schemeClr val="bg1"/>
                </a:solidFill>
              </a:ln>
              <a:effectLst/>
            </c:spPr>
            <c:extLst>
              <c:ext xmlns:c16="http://schemas.microsoft.com/office/drawing/2014/chart" uri="{C3380CC4-5D6E-409C-BE32-E72D297353CC}">
                <c16:uniqueId val="{00000009-A680-4022-91C1-FA9FF29C75CC}"/>
              </c:ext>
            </c:extLst>
          </c:dPt>
          <c:dPt>
            <c:idx val="3"/>
            <c:bubble3D val="0"/>
            <c:spPr>
              <a:solidFill>
                <a:schemeClr val="accent5">
                  <a:lumMod val="60000"/>
                  <a:lumOff val="40000"/>
                </a:schemeClr>
              </a:solidFill>
              <a:ln w="28575">
                <a:solidFill>
                  <a:schemeClr val="bg1"/>
                </a:solidFill>
              </a:ln>
              <a:effectLst/>
            </c:spPr>
            <c:extLst>
              <c:ext xmlns:c16="http://schemas.microsoft.com/office/drawing/2014/chart" uri="{C3380CC4-5D6E-409C-BE32-E72D297353CC}">
                <c16:uniqueId val="{0000000A-A680-4022-91C1-FA9FF29C75CC}"/>
              </c:ext>
            </c:extLst>
          </c:dPt>
          <c:dPt>
            <c:idx val="4"/>
            <c:bubble3D val="0"/>
            <c:spPr>
              <a:solidFill>
                <a:schemeClr val="accent2">
                  <a:lumMod val="60000"/>
                  <a:lumOff val="40000"/>
                </a:schemeClr>
              </a:solidFill>
              <a:ln w="28575">
                <a:solidFill>
                  <a:schemeClr val="bg1"/>
                </a:solidFill>
              </a:ln>
              <a:effectLst/>
            </c:spPr>
            <c:extLst>
              <c:ext xmlns:c16="http://schemas.microsoft.com/office/drawing/2014/chart" uri="{C3380CC4-5D6E-409C-BE32-E72D297353CC}">
                <c16:uniqueId val="{0000000B-A680-4022-91C1-FA9FF29C75CC}"/>
              </c:ext>
            </c:extLst>
          </c:dPt>
          <c:dPt>
            <c:idx val="5"/>
            <c:bubble3D val="0"/>
            <c:spPr>
              <a:solidFill>
                <a:srgbClr val="C0C0C0"/>
              </a:solidFill>
              <a:ln w="28575">
                <a:solidFill>
                  <a:schemeClr val="bg1"/>
                </a:solidFill>
              </a:ln>
              <a:effectLst/>
            </c:spPr>
            <c:extLst>
              <c:ext xmlns:c16="http://schemas.microsoft.com/office/drawing/2014/chart" uri="{C3380CC4-5D6E-409C-BE32-E72D297353CC}">
                <c16:uniqueId val="{0000000C-A680-4022-91C1-FA9FF29C75CC}"/>
              </c:ext>
            </c:extLst>
          </c:dPt>
          <c:dLbls>
            <c:delete val="1"/>
          </c:dLbls>
          <c:cat>
            <c:strRef>
              <c:f>Sheet1!$A$2:$A$7</c:f>
              <c:strCache>
                <c:ptCount val="6"/>
                <c:pt idx="0">
                  <c:v>頭部</c:v>
                </c:pt>
                <c:pt idx="1">
                  <c:v>頸部</c:v>
                </c:pt>
                <c:pt idx="2">
                  <c:v>胸部</c:v>
                </c:pt>
                <c:pt idx="3">
                  <c:v>腰部</c:v>
                </c:pt>
                <c:pt idx="4">
                  <c:v>脚部</c:v>
                </c:pt>
                <c:pt idx="5">
                  <c:v>その他</c:v>
                </c:pt>
              </c:strCache>
            </c:strRef>
          </c:cat>
          <c:val>
            <c:numRef>
              <c:f>Sheet1!$B$2:$B$7</c:f>
              <c:numCache>
                <c:formatCode>General</c:formatCode>
                <c:ptCount val="6"/>
                <c:pt idx="0">
                  <c:v>0.64</c:v>
                </c:pt>
                <c:pt idx="1">
                  <c:v>3.5999999999999997E-2</c:v>
                </c:pt>
                <c:pt idx="2">
                  <c:v>0.16500000000000001</c:v>
                </c:pt>
                <c:pt idx="3">
                  <c:v>0.05</c:v>
                </c:pt>
                <c:pt idx="4">
                  <c:v>1.4E-2</c:v>
                </c:pt>
                <c:pt idx="5">
                  <c:v>9.4E-2</c:v>
                </c:pt>
              </c:numCache>
            </c:numRef>
          </c:val>
          <c:extLst>
            <c:ext xmlns:c16="http://schemas.microsoft.com/office/drawing/2014/chart" uri="{C3380CC4-5D6E-409C-BE32-E72D297353CC}">
              <c16:uniqueId val="{00000000-A680-4022-91C1-FA9FF29C75CC}"/>
            </c:ext>
          </c:extLst>
        </c:ser>
        <c:dLbls>
          <c:dLblPos val="ctr"/>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pattFill prst="pct40">
      <a:fgClr>
        <a:schemeClr val="accent1">
          <a:lumMod val="20000"/>
          <a:lumOff val="80000"/>
        </a:schemeClr>
      </a:fgClr>
      <a:bgClr>
        <a:schemeClr val="bg1"/>
      </a:bgClr>
    </a:patt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ja-JP" altLang="en-US" sz="18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ヘルメット着用状況別の致死率</a:t>
            </a:r>
            <a:endParaRPr lang="en-US" altLang="ja-JP" sz="18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c:rich>
      </c:tx>
      <c:layout>
        <c:manualLayout>
          <c:xMode val="edge"/>
          <c:yMode val="edge"/>
          <c:x val="0.17609953367775391"/>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ltLang="ja-JP"/>
        </a:p>
      </c:txPr>
    </c:title>
    <c:autoTitleDeleted val="0"/>
    <c:plotArea>
      <c:layout>
        <c:manualLayout>
          <c:layoutTarget val="inner"/>
          <c:xMode val="edge"/>
          <c:yMode val="edge"/>
          <c:x val="0.14732729125075819"/>
          <c:y val="0.22522828391294217"/>
          <c:w val="0.79050811710299729"/>
          <c:h val="0.66337755495112172"/>
        </c:manualLayout>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Pt>
            <c:idx val="0"/>
            <c:invertIfNegative val="0"/>
            <c:bubble3D val="0"/>
            <c:spPr>
              <a:solidFill>
                <a:schemeClr val="accent4">
                  <a:lumMod val="40000"/>
                  <a:lumOff val="60000"/>
                </a:schemeClr>
              </a:solidFill>
              <a:ln>
                <a:noFill/>
              </a:ln>
              <a:effectLst/>
            </c:spPr>
            <c:extLst>
              <c:ext xmlns:c16="http://schemas.microsoft.com/office/drawing/2014/chart" uri="{C3380CC4-5D6E-409C-BE32-E72D297353CC}">
                <c16:uniqueId val="{00000003-9ED4-40D2-B407-E166750FF15E}"/>
              </c:ext>
            </c:extLst>
          </c:dPt>
          <c:dPt>
            <c:idx val="1"/>
            <c:invertIfNegative val="0"/>
            <c:bubble3D val="0"/>
            <c:spPr>
              <a:solidFill>
                <a:srgbClr val="FF7C80"/>
              </a:solidFill>
              <a:ln>
                <a:noFill/>
              </a:ln>
              <a:effectLst/>
            </c:spPr>
            <c:extLst>
              <c:ext xmlns:c16="http://schemas.microsoft.com/office/drawing/2014/chart" uri="{C3380CC4-5D6E-409C-BE32-E72D297353CC}">
                <c16:uniqueId val="{00000004-9ED4-40D2-B407-E166750FF15E}"/>
              </c:ext>
            </c:extLst>
          </c:dPt>
          <c:cat>
            <c:strRef>
              <c:f>Sheet1!$A$2:$A$3</c:f>
              <c:strCache>
                <c:ptCount val="2"/>
                <c:pt idx="0">
                  <c:v>着用</c:v>
                </c:pt>
                <c:pt idx="1">
                  <c:v>非着用</c:v>
                </c:pt>
              </c:strCache>
            </c:strRef>
          </c:cat>
          <c:val>
            <c:numRef>
              <c:f>Sheet1!$B$2:$B$3</c:f>
              <c:numCache>
                <c:formatCode>General</c:formatCode>
                <c:ptCount val="2"/>
                <c:pt idx="0">
                  <c:v>1.2999999999999999E-3</c:v>
                </c:pt>
                <c:pt idx="1">
                  <c:v>2.5000000000000001E-3</c:v>
                </c:pt>
              </c:numCache>
            </c:numRef>
          </c:val>
          <c:extLst>
            <c:ext xmlns:c16="http://schemas.microsoft.com/office/drawing/2014/chart" uri="{C3380CC4-5D6E-409C-BE32-E72D297353CC}">
              <c16:uniqueId val="{00000000-9ED4-40D2-B407-E166750FF15E}"/>
            </c:ext>
          </c:extLst>
        </c:ser>
        <c:dLbls>
          <c:showLegendKey val="0"/>
          <c:showVal val="0"/>
          <c:showCatName val="0"/>
          <c:showSerName val="0"/>
          <c:showPercent val="0"/>
          <c:showBubbleSize val="0"/>
        </c:dLbls>
        <c:gapWidth val="87"/>
        <c:overlap val="-27"/>
        <c:axId val="1672930816"/>
        <c:axId val="1672942336"/>
      </c:barChart>
      <c:catAx>
        <c:axId val="167293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t" anchorCtr="0"/>
          <a:lstStyle/>
          <a:p>
            <a:pPr>
              <a:defRPr sz="1600" b="0" i="0" u="none" strike="noStrike" kern="1200" baseline="0">
                <a:solidFill>
                  <a:schemeClr val="accent1">
                    <a:lumMod val="75000"/>
                  </a:schemeClr>
                </a:solidFill>
                <a:latin typeface="UD デジタル 教科書体 NK-B" panose="02020700000000000000" pitchFamily="18" charset="-128"/>
                <a:ea typeface="UD デジタル 教科書体 NK-B" panose="02020700000000000000" pitchFamily="18" charset="-128"/>
                <a:cs typeface="+mn-cs"/>
              </a:defRPr>
            </a:pPr>
            <a:endParaRPr lang="ja-JP"/>
          </a:p>
        </c:txPr>
        <c:crossAx val="1672942336"/>
        <c:crosses val="autoZero"/>
        <c:auto val="1"/>
        <c:lblAlgn val="ctr"/>
        <c:lblOffset val="100"/>
        <c:noMultiLvlLbl val="0"/>
      </c:catAx>
      <c:valAx>
        <c:axId val="167294233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UD デジタル 教科書体 NK-B" panose="02020700000000000000" pitchFamily="18" charset="-128"/>
                <a:ea typeface="UD デジタル 教科書体 NK-B" panose="02020700000000000000" pitchFamily="18" charset="-128"/>
                <a:cs typeface="+mn-cs"/>
              </a:defRPr>
            </a:pPr>
            <a:endParaRPr lang="ja-JP"/>
          </a:p>
        </c:txPr>
        <c:crossAx val="1672930816"/>
        <c:crosses val="autoZero"/>
        <c:crossBetween val="between"/>
        <c:majorUnit val="1.0000000000000002E-3"/>
        <c:minorUnit val="5.0000000000000012E-4"/>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pattFill prst="pct40">
      <a:fgClr>
        <a:schemeClr val="accent1">
          <a:lumMod val="20000"/>
          <a:lumOff val="80000"/>
        </a:schemeClr>
      </a:fgClr>
      <a:bgClr>
        <a:schemeClr val="bg1"/>
      </a:bgClr>
    </a:pattFill>
    <a:ln>
      <a:noFill/>
    </a:ln>
    <a:effectLst/>
  </c:spPr>
  <c:txPr>
    <a:bodyPr/>
    <a:lstStyle/>
    <a:p>
      <a:pPr>
        <a:defRPr/>
      </a:pPr>
      <a:endParaRPr lang="ja-JP"/>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0.33706</cdr:x>
      <cdr:y>0.54734</cdr:y>
    </cdr:from>
    <cdr:to>
      <cdr:x>0.7455</cdr:x>
      <cdr:y>0.61106</cdr:y>
    </cdr:to>
    <cdr:sp macro="" textlink="">
      <cdr:nvSpPr>
        <cdr:cNvPr id="4" name="矢印: 左 3">
          <a:extLst xmlns:a="http://schemas.openxmlformats.org/drawingml/2006/main">
            <a:ext uri="{FF2B5EF4-FFF2-40B4-BE49-F238E27FC236}">
              <a16:creationId xmlns:a16="http://schemas.microsoft.com/office/drawing/2014/main" id="{106FFD31-A77B-353D-027B-4B5A401DC8F3}"/>
            </a:ext>
          </a:extLst>
        </cdr:cNvPr>
        <cdr:cNvSpPr/>
      </cdr:nvSpPr>
      <cdr:spPr>
        <a:xfrm xmlns:a="http://schemas.openxmlformats.org/drawingml/2006/main" rot="9068900">
          <a:off x="1602626" y="2579807"/>
          <a:ext cx="1941967" cy="300331"/>
        </a:xfrm>
        <a:prstGeom xmlns:a="http://schemas.openxmlformats.org/drawingml/2006/main" prst="leftArrow">
          <a:avLst>
            <a:gd name="adj1" fmla="val 50000"/>
            <a:gd name="adj2" fmla="val 192777"/>
          </a:avLst>
        </a:prstGeom>
        <a:solidFill xmlns:a="http://schemas.openxmlformats.org/drawingml/2006/main">
          <a:schemeClr val="tx1"/>
        </a:solidFill>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ja-JP" altLang="en-US" kern="12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175CEE-91BD-4A2C-B014-55EDCDA99E15}" type="datetimeFigureOut">
              <a:rPr kumimoji="1" lang="ja-JP" altLang="en-US" smtClean="0"/>
              <a:t>2025/6/24</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DF6A7D-A174-49EA-BD5F-D1FBEB645FC7}" type="slidenum">
              <a:rPr kumimoji="1" lang="ja-JP" altLang="en-US" smtClean="0"/>
              <a:t>‹#›</a:t>
            </a:fld>
            <a:endParaRPr kumimoji="1" lang="ja-JP" altLang="en-US"/>
          </a:p>
        </p:txBody>
      </p:sp>
    </p:spTree>
    <p:extLst>
      <p:ext uri="{BB962C8B-B14F-4D97-AF65-F5344CB8AC3E}">
        <p14:creationId xmlns:p14="http://schemas.microsoft.com/office/powerpoint/2010/main" val="245745111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DF6A7D-A174-49EA-BD5F-D1FBEB645FC7}" type="slidenum">
              <a:rPr kumimoji="1" lang="ja-JP" altLang="en-US" smtClean="0"/>
              <a:t>9</a:t>
            </a:fld>
            <a:endParaRPr kumimoji="1" lang="ja-JP" altLang="en-US"/>
          </a:p>
        </p:txBody>
      </p:sp>
    </p:spTree>
    <p:extLst>
      <p:ext uri="{BB962C8B-B14F-4D97-AF65-F5344CB8AC3E}">
        <p14:creationId xmlns:p14="http://schemas.microsoft.com/office/powerpoint/2010/main" val="3480547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DF6A7D-A174-49EA-BD5F-D1FBEB645FC7}" type="slidenum">
              <a:rPr kumimoji="1" lang="ja-JP" altLang="en-US" smtClean="0"/>
              <a:t>11</a:t>
            </a:fld>
            <a:endParaRPr kumimoji="1" lang="ja-JP" altLang="en-US"/>
          </a:p>
        </p:txBody>
      </p:sp>
    </p:spTree>
    <p:extLst>
      <p:ext uri="{BB962C8B-B14F-4D97-AF65-F5344CB8AC3E}">
        <p14:creationId xmlns:p14="http://schemas.microsoft.com/office/powerpoint/2010/main" val="38445935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DF6A7D-A174-49EA-BD5F-D1FBEB645FC7}" type="slidenum">
              <a:rPr kumimoji="1" lang="ja-JP" altLang="en-US" smtClean="0"/>
              <a:t>12</a:t>
            </a:fld>
            <a:endParaRPr kumimoji="1" lang="ja-JP" altLang="en-US"/>
          </a:p>
        </p:txBody>
      </p:sp>
    </p:spTree>
    <p:extLst>
      <p:ext uri="{BB962C8B-B14F-4D97-AF65-F5344CB8AC3E}">
        <p14:creationId xmlns:p14="http://schemas.microsoft.com/office/powerpoint/2010/main" val="276760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道路標識？？</a:t>
            </a:r>
          </a:p>
        </p:txBody>
      </p:sp>
      <p:sp>
        <p:nvSpPr>
          <p:cNvPr id="4" name="スライド番号プレースホルダー 3"/>
          <p:cNvSpPr>
            <a:spLocks noGrp="1"/>
          </p:cNvSpPr>
          <p:nvPr>
            <p:ph type="sldNum" sz="quarter" idx="5"/>
          </p:nvPr>
        </p:nvSpPr>
        <p:spPr/>
        <p:txBody>
          <a:bodyPr/>
          <a:lstStyle/>
          <a:p>
            <a:fld id="{94DF6A7D-A174-49EA-BD5F-D1FBEB645FC7}" type="slidenum">
              <a:rPr kumimoji="1" lang="ja-JP" altLang="en-US" smtClean="0"/>
              <a:t>13</a:t>
            </a:fld>
            <a:endParaRPr kumimoji="1" lang="ja-JP" altLang="en-US"/>
          </a:p>
        </p:txBody>
      </p:sp>
    </p:spTree>
    <p:extLst>
      <p:ext uri="{BB962C8B-B14F-4D97-AF65-F5344CB8AC3E}">
        <p14:creationId xmlns:p14="http://schemas.microsoft.com/office/powerpoint/2010/main" val="1036355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DF6A7D-A174-49EA-BD5F-D1FBEB645FC7}" type="slidenum">
              <a:rPr kumimoji="1" lang="ja-JP" altLang="en-US" smtClean="0"/>
              <a:t>14</a:t>
            </a:fld>
            <a:endParaRPr kumimoji="1" lang="ja-JP" altLang="en-US"/>
          </a:p>
        </p:txBody>
      </p:sp>
    </p:spTree>
    <p:extLst>
      <p:ext uri="{BB962C8B-B14F-4D97-AF65-F5344CB8AC3E}">
        <p14:creationId xmlns:p14="http://schemas.microsoft.com/office/powerpoint/2010/main" val="1220721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DF6A7D-A174-49EA-BD5F-D1FBEB645FC7}" type="slidenum">
              <a:rPr kumimoji="1" lang="ja-JP" altLang="en-US" smtClean="0"/>
              <a:t>15</a:t>
            </a:fld>
            <a:endParaRPr kumimoji="1" lang="ja-JP" altLang="en-US"/>
          </a:p>
        </p:txBody>
      </p:sp>
    </p:spTree>
    <p:extLst>
      <p:ext uri="{BB962C8B-B14F-4D97-AF65-F5344CB8AC3E}">
        <p14:creationId xmlns:p14="http://schemas.microsoft.com/office/powerpoint/2010/main" val="353923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43FBC-85B0-8B0B-B830-69DFEF0442E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9853970-4E43-F3E7-86C4-E911F37DDC7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21F7696-271E-5CDA-CB32-6CC06DB351AB}"/>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BEE33C9D-81AB-994A-4303-E60903B882C7}"/>
              </a:ext>
            </a:extLst>
          </p:cNvPr>
          <p:cNvSpPr>
            <a:spLocks noGrp="1"/>
          </p:cNvSpPr>
          <p:nvPr>
            <p:ph type="sldNum" sz="quarter" idx="5"/>
          </p:nvPr>
        </p:nvSpPr>
        <p:spPr/>
        <p:txBody>
          <a:bodyPr/>
          <a:lstStyle/>
          <a:p>
            <a:fld id="{94DF6A7D-A174-49EA-BD5F-D1FBEB645FC7}" type="slidenum">
              <a:rPr kumimoji="1" lang="ja-JP" altLang="en-US" smtClean="0"/>
              <a:t>16</a:t>
            </a:fld>
            <a:endParaRPr kumimoji="1" lang="ja-JP" altLang="en-US"/>
          </a:p>
        </p:txBody>
      </p:sp>
    </p:spTree>
    <p:extLst>
      <p:ext uri="{BB962C8B-B14F-4D97-AF65-F5344CB8AC3E}">
        <p14:creationId xmlns:p14="http://schemas.microsoft.com/office/powerpoint/2010/main" val="763615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DF6A7D-A174-49EA-BD5F-D1FBEB645FC7}" type="slidenum">
              <a:rPr kumimoji="1" lang="ja-JP" altLang="en-US" smtClean="0"/>
              <a:t>17</a:t>
            </a:fld>
            <a:endParaRPr kumimoji="1" lang="ja-JP" altLang="en-US"/>
          </a:p>
        </p:txBody>
      </p:sp>
    </p:spTree>
    <p:extLst>
      <p:ext uri="{BB962C8B-B14F-4D97-AF65-F5344CB8AC3E}">
        <p14:creationId xmlns:p14="http://schemas.microsoft.com/office/powerpoint/2010/main" val="14130826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DF6A7D-A174-49EA-BD5F-D1FBEB645FC7}" type="slidenum">
              <a:rPr kumimoji="1" lang="ja-JP" altLang="en-US" smtClean="0"/>
              <a:t>23</a:t>
            </a:fld>
            <a:endParaRPr kumimoji="1" lang="ja-JP" altLang="en-US"/>
          </a:p>
        </p:txBody>
      </p:sp>
    </p:spTree>
    <p:extLst>
      <p:ext uri="{BB962C8B-B14F-4D97-AF65-F5344CB8AC3E}">
        <p14:creationId xmlns:p14="http://schemas.microsoft.com/office/powerpoint/2010/main" val="1608632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DF6A7D-A174-49EA-BD5F-D1FBEB645FC7}" type="slidenum">
              <a:rPr kumimoji="1" lang="ja-JP" altLang="en-US" smtClean="0"/>
              <a:t>28</a:t>
            </a:fld>
            <a:endParaRPr kumimoji="1" lang="ja-JP" altLang="en-US"/>
          </a:p>
        </p:txBody>
      </p:sp>
    </p:spTree>
    <p:extLst>
      <p:ext uri="{BB962C8B-B14F-4D97-AF65-F5344CB8AC3E}">
        <p14:creationId xmlns:p14="http://schemas.microsoft.com/office/powerpoint/2010/main" val="4097248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DF6A7D-A174-49EA-BD5F-D1FBEB645FC7}" type="slidenum">
              <a:rPr kumimoji="1" lang="ja-JP" altLang="en-US" smtClean="0"/>
              <a:t>30</a:t>
            </a:fld>
            <a:endParaRPr kumimoji="1" lang="ja-JP" altLang="en-US"/>
          </a:p>
        </p:txBody>
      </p:sp>
    </p:spTree>
    <p:extLst>
      <p:ext uri="{BB962C8B-B14F-4D97-AF65-F5344CB8AC3E}">
        <p14:creationId xmlns:p14="http://schemas.microsoft.com/office/powerpoint/2010/main" val="80588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987CC17C-A9BF-4480-944D-0BB1DE4E047D}" type="datetimeFigureOut">
              <a:rPr kumimoji="1" lang="ja-JP" altLang="en-US" smtClean="0"/>
              <a:t>2025/6/24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1C73B6F-2E44-4472-B741-EBF1B375C7F3}" type="slidenum">
              <a:rPr kumimoji="1" lang="ja-JP" altLang="en-US" smtClean="0"/>
              <a:t>‹#›</a:t>
            </a:fld>
            <a:endParaRPr kumimoji="1" lang="ja-JP" altLang="en-US"/>
          </a:p>
        </p:txBody>
      </p:sp>
    </p:spTree>
    <p:extLst>
      <p:ext uri="{BB962C8B-B14F-4D97-AF65-F5344CB8AC3E}">
        <p14:creationId xmlns:p14="http://schemas.microsoft.com/office/powerpoint/2010/main" val="4269313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87CC17C-A9BF-4480-944D-0BB1DE4E047D}" type="datetimeFigureOut">
              <a:rPr kumimoji="1" lang="ja-JP" altLang="en-US" smtClean="0"/>
              <a:t>2025/6/24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1C73B6F-2E44-4472-B741-EBF1B375C7F3}" type="slidenum">
              <a:rPr kumimoji="1" lang="ja-JP" altLang="en-US" smtClean="0"/>
              <a:t>‹#›</a:t>
            </a:fld>
            <a:endParaRPr kumimoji="1" lang="ja-JP" altLang="en-US"/>
          </a:p>
        </p:txBody>
      </p:sp>
    </p:spTree>
    <p:extLst>
      <p:ext uri="{BB962C8B-B14F-4D97-AF65-F5344CB8AC3E}">
        <p14:creationId xmlns:p14="http://schemas.microsoft.com/office/powerpoint/2010/main" val="2064551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87CC17C-A9BF-4480-944D-0BB1DE4E047D}" type="datetimeFigureOut">
              <a:rPr kumimoji="1" lang="ja-JP" altLang="en-US" smtClean="0"/>
              <a:t>2025/6/24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1C73B6F-2E44-4472-B741-EBF1B375C7F3}" type="slidenum">
              <a:rPr kumimoji="1" lang="ja-JP" altLang="en-US" smtClean="0"/>
              <a:t>‹#›</a:t>
            </a:fld>
            <a:endParaRPr kumimoji="1" lang="ja-JP" altLang="en-US"/>
          </a:p>
        </p:txBody>
      </p:sp>
    </p:spTree>
    <p:extLst>
      <p:ext uri="{BB962C8B-B14F-4D97-AF65-F5344CB8AC3E}">
        <p14:creationId xmlns:p14="http://schemas.microsoft.com/office/powerpoint/2010/main" val="327147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987CC17C-A9BF-4480-944D-0BB1DE4E047D}" type="datetimeFigureOut">
              <a:rPr kumimoji="1" lang="ja-JP" altLang="en-US" smtClean="0"/>
              <a:t>2025/6/24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1C73B6F-2E44-4472-B741-EBF1B375C7F3}" type="slidenum">
              <a:rPr kumimoji="1" lang="ja-JP" altLang="en-US" smtClean="0"/>
              <a:t>‹#›</a:t>
            </a:fld>
            <a:endParaRPr kumimoji="1" lang="ja-JP" altLang="en-US"/>
          </a:p>
        </p:txBody>
      </p:sp>
    </p:spTree>
    <p:extLst>
      <p:ext uri="{BB962C8B-B14F-4D97-AF65-F5344CB8AC3E}">
        <p14:creationId xmlns:p14="http://schemas.microsoft.com/office/powerpoint/2010/main" val="767991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987CC17C-A9BF-4480-944D-0BB1DE4E047D}" type="datetimeFigureOut">
              <a:rPr kumimoji="1" lang="ja-JP" altLang="en-US" smtClean="0"/>
              <a:t>2025/6/24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1C73B6F-2E44-4472-B741-EBF1B375C7F3}" type="slidenum">
              <a:rPr kumimoji="1" lang="ja-JP" altLang="en-US" smtClean="0"/>
              <a:t>‹#›</a:t>
            </a:fld>
            <a:endParaRPr kumimoji="1" lang="ja-JP" altLang="en-US"/>
          </a:p>
        </p:txBody>
      </p:sp>
    </p:spTree>
    <p:extLst>
      <p:ext uri="{BB962C8B-B14F-4D97-AF65-F5344CB8AC3E}">
        <p14:creationId xmlns:p14="http://schemas.microsoft.com/office/powerpoint/2010/main" val="3007284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987CC17C-A9BF-4480-944D-0BB1DE4E047D}" type="datetimeFigureOut">
              <a:rPr kumimoji="1" lang="ja-JP" altLang="en-US" smtClean="0"/>
              <a:t>2025/6/24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1C73B6F-2E44-4472-B741-EBF1B375C7F3}" type="slidenum">
              <a:rPr kumimoji="1" lang="ja-JP" altLang="en-US" smtClean="0"/>
              <a:t>‹#›</a:t>
            </a:fld>
            <a:endParaRPr kumimoji="1" lang="ja-JP" altLang="en-US"/>
          </a:p>
        </p:txBody>
      </p:sp>
    </p:spTree>
    <p:extLst>
      <p:ext uri="{BB962C8B-B14F-4D97-AF65-F5344CB8AC3E}">
        <p14:creationId xmlns:p14="http://schemas.microsoft.com/office/powerpoint/2010/main" val="853902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7CC17C-A9BF-4480-944D-0BB1DE4E047D}" type="datetimeFigureOut">
              <a:rPr kumimoji="1" lang="ja-JP" altLang="en-US" smtClean="0"/>
              <a:t>2025/6/24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1C73B6F-2E44-4472-B741-EBF1B375C7F3}" type="slidenum">
              <a:rPr kumimoji="1" lang="ja-JP" altLang="en-US" smtClean="0"/>
              <a:t>‹#›</a:t>
            </a:fld>
            <a:endParaRPr kumimoji="1" lang="ja-JP" altLang="en-US"/>
          </a:p>
        </p:txBody>
      </p:sp>
    </p:spTree>
    <p:extLst>
      <p:ext uri="{BB962C8B-B14F-4D97-AF65-F5344CB8AC3E}">
        <p14:creationId xmlns:p14="http://schemas.microsoft.com/office/powerpoint/2010/main" val="1550054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87CC17C-A9BF-4480-944D-0BB1DE4E047D}" type="datetimeFigureOut">
              <a:rPr kumimoji="1" lang="ja-JP" altLang="en-US" smtClean="0"/>
              <a:t>2025/6/24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1C73B6F-2E44-4472-B741-EBF1B375C7F3}" type="slidenum">
              <a:rPr kumimoji="1" lang="ja-JP" altLang="en-US" smtClean="0"/>
              <a:t>‹#›</a:t>
            </a:fld>
            <a:endParaRPr kumimoji="1" lang="ja-JP" altLang="en-US"/>
          </a:p>
        </p:txBody>
      </p:sp>
    </p:spTree>
    <p:extLst>
      <p:ext uri="{BB962C8B-B14F-4D97-AF65-F5344CB8AC3E}">
        <p14:creationId xmlns:p14="http://schemas.microsoft.com/office/powerpoint/2010/main" val="3758593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87CC17C-A9BF-4480-944D-0BB1DE4E047D}" type="datetimeFigureOut">
              <a:rPr kumimoji="1" lang="ja-JP" altLang="en-US" smtClean="0"/>
              <a:t>2025/6/24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1C73B6F-2E44-4472-B741-EBF1B375C7F3}" type="slidenum">
              <a:rPr kumimoji="1" lang="ja-JP" altLang="en-US" smtClean="0"/>
              <a:t>‹#›</a:t>
            </a:fld>
            <a:endParaRPr kumimoji="1" lang="ja-JP" altLang="en-US"/>
          </a:p>
        </p:txBody>
      </p:sp>
    </p:spTree>
    <p:extLst>
      <p:ext uri="{BB962C8B-B14F-4D97-AF65-F5344CB8AC3E}">
        <p14:creationId xmlns:p14="http://schemas.microsoft.com/office/powerpoint/2010/main" val="3902550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87CC17C-A9BF-4480-944D-0BB1DE4E047D}" type="datetimeFigureOut">
              <a:rPr kumimoji="1" lang="ja-JP" altLang="en-US" smtClean="0"/>
              <a:t>2025/6/24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1C73B6F-2E44-4472-B741-EBF1B375C7F3}" type="slidenum">
              <a:rPr kumimoji="1" lang="ja-JP" altLang="en-US" smtClean="0"/>
              <a:t>‹#›</a:t>
            </a:fld>
            <a:endParaRPr kumimoji="1" lang="ja-JP" altLang="en-US"/>
          </a:p>
        </p:txBody>
      </p:sp>
    </p:spTree>
    <p:extLst>
      <p:ext uri="{BB962C8B-B14F-4D97-AF65-F5344CB8AC3E}">
        <p14:creationId xmlns:p14="http://schemas.microsoft.com/office/powerpoint/2010/main" val="3473441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87CC17C-A9BF-4480-944D-0BB1DE4E047D}" type="datetimeFigureOut">
              <a:rPr kumimoji="1" lang="ja-JP" altLang="en-US" smtClean="0"/>
              <a:t>2025/6/24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1C73B6F-2E44-4472-B741-EBF1B375C7F3}" type="slidenum">
              <a:rPr kumimoji="1" lang="ja-JP" altLang="en-US" smtClean="0"/>
              <a:t>‹#›</a:t>
            </a:fld>
            <a:endParaRPr kumimoji="1" lang="ja-JP" altLang="en-US"/>
          </a:p>
        </p:txBody>
      </p:sp>
    </p:spTree>
    <p:extLst>
      <p:ext uri="{BB962C8B-B14F-4D97-AF65-F5344CB8AC3E}">
        <p14:creationId xmlns:p14="http://schemas.microsoft.com/office/powerpoint/2010/main" val="3051705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87CC17C-A9BF-4480-944D-0BB1DE4E047D}" type="datetimeFigureOut">
              <a:rPr kumimoji="1" lang="ja-JP" altLang="en-US" smtClean="0"/>
              <a:t>2025/6/24</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1C73B6F-2E44-4472-B741-EBF1B375C7F3}" type="slidenum">
              <a:rPr kumimoji="1" lang="ja-JP" altLang="en-US" smtClean="0"/>
              <a:t>‹#›</a:t>
            </a:fld>
            <a:endParaRPr kumimoji="1" lang="ja-JP" altLang="en-US"/>
          </a:p>
        </p:txBody>
      </p:sp>
    </p:spTree>
    <p:extLst>
      <p:ext uri="{BB962C8B-B14F-4D97-AF65-F5344CB8AC3E}">
        <p14:creationId xmlns:p14="http://schemas.microsoft.com/office/powerpoint/2010/main" val="37584829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2.wagmap.jp/jikomap/PositionSelect?mid=1&amp;nm=%E4%BA%8B%E6%95%85%E7%8A%B6%E6%B3%81%E5%88%A5%E3%83%9E%E3%83%83%E3%83%97%EF%BC%88%E4%B8%80%E8%88%AC%E9%81%93%E8%B7%AF%EF%BC%89&amp;ctnm=%E4%BA%8B%E6%95%85%E7%8A%B6%E6%B3%81%E5%88%A5%E3%83%9E%E3%83%83%E3%83%97%EF%BC%88%E4%B8%80%E8%88%AC%E9%81%93%E8%B7%AF%EF%BC%89" TargetMode="External"/><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6.svg"/></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12.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2.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18.svg"/><Relationship Id="rId5" Type="http://schemas.openxmlformats.org/officeDocument/2006/relationships/image" Target="../media/image14.png"/><Relationship Id="rId10" Type="http://schemas.openxmlformats.org/officeDocument/2006/relationships/image" Target="../media/image17.png"/><Relationship Id="rId4" Type="http://schemas.openxmlformats.org/officeDocument/2006/relationships/image" Target="../media/image13.png"/><Relationship Id="rId9"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chart" Target="../charts/chart3.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37.jpg"/><Relationship Id="rId4" Type="http://schemas.openxmlformats.org/officeDocument/2006/relationships/image" Target="../media/image36.jp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8.gif"/><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2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FCB3205F-80DA-8768-CCAC-5D240E695280}"/>
              </a:ext>
            </a:extLst>
          </p:cNvPr>
          <p:cNvSpPr/>
          <p:nvPr/>
        </p:nvSpPr>
        <p:spPr>
          <a:xfrm>
            <a:off x="0" y="0"/>
            <a:ext cx="990600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正方形/長方形 10">
            <a:extLst>
              <a:ext uri="{FF2B5EF4-FFF2-40B4-BE49-F238E27FC236}">
                <a16:creationId xmlns:a16="http://schemas.microsoft.com/office/drawing/2014/main" id="{BA40C316-9289-EB5F-8FB8-361C475056D2}"/>
              </a:ext>
            </a:extLst>
          </p:cNvPr>
          <p:cNvSpPr/>
          <p:nvPr/>
        </p:nvSpPr>
        <p:spPr>
          <a:xfrm>
            <a:off x="0" y="0"/>
            <a:ext cx="6273800" cy="6858000"/>
          </a:xfrm>
          <a:prstGeom prst="rect">
            <a:avLst/>
          </a:prstGeom>
          <a:gradFill flip="none" rotWithShape="1">
            <a:gsLst>
              <a:gs pos="0">
                <a:schemeClr val="accent1">
                  <a:lumMod val="60000"/>
                  <a:lumOff val="40000"/>
                  <a:alpha val="70000"/>
                </a:schemeClr>
              </a:gs>
              <a:gs pos="21000">
                <a:schemeClr val="accent1">
                  <a:lumMod val="40000"/>
                  <a:lumOff val="60000"/>
                  <a:alpha val="60000"/>
                </a:schemeClr>
              </a:gs>
              <a:gs pos="67000">
                <a:schemeClr val="accent1">
                  <a:lumMod val="20000"/>
                  <a:lumOff val="80000"/>
                  <a:alpha val="30000"/>
                </a:schemeClr>
              </a:gs>
              <a:gs pos="100000">
                <a:srgbClr val="FFFFFF">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DF3473E1-7490-A622-FA88-F8056A005EF9}"/>
              </a:ext>
            </a:extLst>
          </p:cNvPr>
          <p:cNvSpPr txBox="1"/>
          <p:nvPr/>
        </p:nvSpPr>
        <p:spPr>
          <a:xfrm>
            <a:off x="257174" y="1360893"/>
            <a:ext cx="4695826" cy="523220"/>
          </a:xfrm>
          <a:prstGeom prst="rect">
            <a:avLst/>
          </a:prstGeom>
          <a:noFill/>
        </p:spPr>
        <p:txBody>
          <a:bodyPr wrap="square" rtlCol="0">
            <a:spAutoFit/>
          </a:bodyPr>
          <a:lstStyle/>
          <a:p>
            <a:r>
              <a:rPr kumimoji="1" lang="ja-JP" altLang="en-US" sz="28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東京都自転車安全学習アプリ</a:t>
            </a:r>
          </a:p>
        </p:txBody>
      </p:sp>
      <p:sp>
        <p:nvSpPr>
          <p:cNvPr id="6" name="テキスト ボックス 5">
            <a:extLst>
              <a:ext uri="{FF2B5EF4-FFF2-40B4-BE49-F238E27FC236}">
                <a16:creationId xmlns:a16="http://schemas.microsoft.com/office/drawing/2014/main" id="{60471DC4-3E73-C2A3-67CC-B4E23C7FA8FB}"/>
              </a:ext>
            </a:extLst>
          </p:cNvPr>
          <p:cNvSpPr txBox="1"/>
          <p:nvPr/>
        </p:nvSpPr>
        <p:spPr>
          <a:xfrm>
            <a:off x="2174876" y="3896416"/>
            <a:ext cx="4210050" cy="954107"/>
          </a:xfrm>
          <a:prstGeom prst="rect">
            <a:avLst/>
          </a:prstGeom>
          <a:noFill/>
        </p:spPr>
        <p:txBody>
          <a:bodyPr wrap="square" rtlCol="0">
            <a:spAutoFit/>
          </a:bodyPr>
          <a:lstStyle/>
          <a:p>
            <a:r>
              <a:rPr kumimoji="1" lang="ja-JP" altLang="en-US" sz="28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を活用した</a:t>
            </a:r>
            <a:endParaRPr kumimoji="1" lang="en-US" altLang="ja-JP" sz="28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a:t>
            </a:r>
            <a:r>
              <a:rPr kumimoji="1" lang="ja-JP" altLang="en-US" sz="28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自転車安全利用研修</a:t>
            </a:r>
            <a:endParaRPr kumimoji="1" lang="ja-JP" altLang="en-US"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10" name="図 9" descr="テキスト, ロゴ&#10;&#10;自動的に生成された説明">
            <a:extLst>
              <a:ext uri="{FF2B5EF4-FFF2-40B4-BE49-F238E27FC236}">
                <a16:creationId xmlns:a16="http://schemas.microsoft.com/office/drawing/2014/main" id="{13875953-FC39-38EA-8934-7C562AAE616F}"/>
              </a:ext>
            </a:extLst>
          </p:cNvPr>
          <p:cNvPicPr>
            <a:picLocks noChangeAspect="1"/>
          </p:cNvPicPr>
          <p:nvPr/>
        </p:nvPicPr>
        <p:blipFill>
          <a:blip r:embed="rId3">
            <a:clrChange>
              <a:clrFrom>
                <a:srgbClr val="606060"/>
              </a:clrFrom>
              <a:clrTo>
                <a:srgbClr val="606060">
                  <a:alpha val="0"/>
                </a:srgbClr>
              </a:clrTo>
            </a:clrChange>
            <a:extLst>
              <a:ext uri="{28A0092B-C50C-407E-A947-70E740481C1C}">
                <a14:useLocalDpi xmlns:a14="http://schemas.microsoft.com/office/drawing/2010/main" val="0"/>
              </a:ext>
            </a:extLst>
          </a:blip>
          <a:stretch>
            <a:fillRect/>
          </a:stretch>
        </p:blipFill>
        <p:spPr>
          <a:xfrm>
            <a:off x="1235076" y="1884113"/>
            <a:ext cx="3552825" cy="1948234"/>
          </a:xfrm>
          <a:prstGeom prst="rect">
            <a:avLst/>
          </a:prstGeom>
        </p:spPr>
      </p:pic>
    </p:spTree>
    <p:extLst>
      <p:ext uri="{BB962C8B-B14F-4D97-AF65-F5344CB8AC3E}">
        <p14:creationId xmlns:p14="http://schemas.microsoft.com/office/powerpoint/2010/main" val="2468056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572CFD90-6B03-B874-82BA-B7B331BEC320}"/>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BC8B20DC-6448-2116-40B6-A360D74AB2AC}"/>
              </a:ext>
            </a:extLst>
          </p:cNvPr>
          <p:cNvSpPr txBox="1"/>
          <p:nvPr/>
        </p:nvSpPr>
        <p:spPr>
          <a:xfrm>
            <a:off x="0" y="63225"/>
            <a:ext cx="2549526"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　はじめに</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5" name="テキスト ボックス 4">
            <a:extLst>
              <a:ext uri="{FF2B5EF4-FFF2-40B4-BE49-F238E27FC236}">
                <a16:creationId xmlns:a16="http://schemas.microsoft.com/office/drawing/2014/main" id="{824AAA01-9E0D-B461-B16E-83078523D5F5}"/>
              </a:ext>
            </a:extLst>
          </p:cNvPr>
          <p:cNvSpPr txBox="1"/>
          <p:nvPr/>
        </p:nvSpPr>
        <p:spPr>
          <a:xfrm>
            <a:off x="95250" y="804458"/>
            <a:ext cx="9429750" cy="830997"/>
          </a:xfrm>
          <a:prstGeom prst="rect">
            <a:avLst/>
          </a:prstGeom>
          <a:noFill/>
        </p:spPr>
        <p:txBody>
          <a:bodyPr wrap="square" rtlCol="0">
            <a:spAutoFit/>
          </a:bodyPr>
          <a:lstStyle/>
          <a:p>
            <a:r>
              <a:rPr kumimoji="1" lang="ja-JP" altLang="en-US"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本研修では、「輪トレ」を使って、以下の３つのステップで、</a:t>
            </a:r>
            <a:endParaRPr kumimoji="1" lang="en-US" altLang="ja-JP"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自転車のルール・マナーの再確認をします</a:t>
            </a:r>
            <a:endParaRPr kumimoji="1" lang="en-US" altLang="ja-JP"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2" name="フリーフォーム: 図形 11">
            <a:extLst>
              <a:ext uri="{FF2B5EF4-FFF2-40B4-BE49-F238E27FC236}">
                <a16:creationId xmlns:a16="http://schemas.microsoft.com/office/drawing/2014/main" id="{C27917A1-BC0D-C8F8-7BDD-487363C66FC9}"/>
              </a:ext>
            </a:extLst>
          </p:cNvPr>
          <p:cNvSpPr/>
          <p:nvPr/>
        </p:nvSpPr>
        <p:spPr>
          <a:xfrm>
            <a:off x="290513" y="1761827"/>
            <a:ext cx="9324975" cy="828000"/>
          </a:xfrm>
          <a:custGeom>
            <a:avLst/>
            <a:gdLst>
              <a:gd name="connsiteX0" fmla="*/ 414000 w 8962350"/>
              <a:gd name="connsiteY0" fmla="*/ 0 h 828000"/>
              <a:gd name="connsiteX1" fmla="*/ 414000 w 8962350"/>
              <a:gd name="connsiteY1" fmla="*/ 0 h 828000"/>
              <a:gd name="connsiteX2" fmla="*/ 414000 w 8962350"/>
              <a:gd name="connsiteY2" fmla="*/ 0 h 828000"/>
              <a:gd name="connsiteX3" fmla="*/ 8548350 w 8962350"/>
              <a:gd name="connsiteY3" fmla="*/ 0 h 828000"/>
              <a:gd name="connsiteX4" fmla="*/ 8962350 w 8962350"/>
              <a:gd name="connsiteY4" fmla="*/ 414000 h 828000"/>
              <a:gd name="connsiteX5" fmla="*/ 8548350 w 8962350"/>
              <a:gd name="connsiteY5" fmla="*/ 828000 h 828000"/>
              <a:gd name="connsiteX6" fmla="*/ 414000 w 8962350"/>
              <a:gd name="connsiteY6" fmla="*/ 828000 h 828000"/>
              <a:gd name="connsiteX7" fmla="*/ 414000 w 8962350"/>
              <a:gd name="connsiteY7" fmla="*/ 828000 h 828000"/>
              <a:gd name="connsiteX8" fmla="*/ 414000 w 8962350"/>
              <a:gd name="connsiteY8" fmla="*/ 828000 h 828000"/>
              <a:gd name="connsiteX9" fmla="*/ 0 w 8962350"/>
              <a:gd name="connsiteY9" fmla="*/ 414000 h 828000"/>
              <a:gd name="connsiteX10" fmla="*/ 414000 w 8962350"/>
              <a:gd name="connsiteY10" fmla="*/ 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62350" h="828000">
                <a:moveTo>
                  <a:pt x="414000" y="0"/>
                </a:moveTo>
                <a:lnTo>
                  <a:pt x="414000" y="0"/>
                </a:lnTo>
                <a:lnTo>
                  <a:pt x="414000" y="0"/>
                </a:lnTo>
                <a:lnTo>
                  <a:pt x="8548350" y="0"/>
                </a:lnTo>
                <a:cubicBezTo>
                  <a:pt x="8776996" y="0"/>
                  <a:pt x="8962350" y="185354"/>
                  <a:pt x="8962350" y="414000"/>
                </a:cubicBezTo>
                <a:cubicBezTo>
                  <a:pt x="8962350" y="642646"/>
                  <a:pt x="8776996" y="828000"/>
                  <a:pt x="8548350" y="828000"/>
                </a:cubicBezTo>
                <a:lnTo>
                  <a:pt x="414000" y="828000"/>
                </a:lnTo>
                <a:lnTo>
                  <a:pt x="414000" y="828000"/>
                </a:lnTo>
                <a:lnTo>
                  <a:pt x="414000" y="828000"/>
                </a:lnTo>
                <a:cubicBezTo>
                  <a:pt x="185354" y="828000"/>
                  <a:pt x="0" y="642646"/>
                  <a:pt x="0" y="414000"/>
                </a:cubicBezTo>
                <a:cubicBezTo>
                  <a:pt x="0" y="185354"/>
                  <a:pt x="185354" y="0"/>
                  <a:pt x="414000"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3" name="フリーフォーム: 図形 12">
            <a:extLst>
              <a:ext uri="{FF2B5EF4-FFF2-40B4-BE49-F238E27FC236}">
                <a16:creationId xmlns:a16="http://schemas.microsoft.com/office/drawing/2014/main" id="{3A93C6F0-4876-B1F5-2121-1E15C13B60EA}"/>
              </a:ext>
            </a:extLst>
          </p:cNvPr>
          <p:cNvSpPr/>
          <p:nvPr/>
        </p:nvSpPr>
        <p:spPr>
          <a:xfrm>
            <a:off x="290510" y="2801233"/>
            <a:ext cx="9324000" cy="828000"/>
          </a:xfrm>
          <a:custGeom>
            <a:avLst/>
            <a:gdLst>
              <a:gd name="connsiteX0" fmla="*/ 414000 w 8962350"/>
              <a:gd name="connsiteY0" fmla="*/ 0 h 828000"/>
              <a:gd name="connsiteX1" fmla="*/ 414000 w 8962350"/>
              <a:gd name="connsiteY1" fmla="*/ 0 h 828000"/>
              <a:gd name="connsiteX2" fmla="*/ 414000 w 8962350"/>
              <a:gd name="connsiteY2" fmla="*/ 0 h 828000"/>
              <a:gd name="connsiteX3" fmla="*/ 8548350 w 8962350"/>
              <a:gd name="connsiteY3" fmla="*/ 0 h 828000"/>
              <a:gd name="connsiteX4" fmla="*/ 8962350 w 8962350"/>
              <a:gd name="connsiteY4" fmla="*/ 414000 h 828000"/>
              <a:gd name="connsiteX5" fmla="*/ 8548350 w 8962350"/>
              <a:gd name="connsiteY5" fmla="*/ 828000 h 828000"/>
              <a:gd name="connsiteX6" fmla="*/ 414000 w 8962350"/>
              <a:gd name="connsiteY6" fmla="*/ 828000 h 828000"/>
              <a:gd name="connsiteX7" fmla="*/ 414000 w 8962350"/>
              <a:gd name="connsiteY7" fmla="*/ 828000 h 828000"/>
              <a:gd name="connsiteX8" fmla="*/ 414000 w 8962350"/>
              <a:gd name="connsiteY8" fmla="*/ 828000 h 828000"/>
              <a:gd name="connsiteX9" fmla="*/ 0 w 8962350"/>
              <a:gd name="connsiteY9" fmla="*/ 414000 h 828000"/>
              <a:gd name="connsiteX10" fmla="*/ 414000 w 8962350"/>
              <a:gd name="connsiteY10" fmla="*/ 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62350" h="828000">
                <a:moveTo>
                  <a:pt x="414000" y="0"/>
                </a:moveTo>
                <a:lnTo>
                  <a:pt x="414000" y="0"/>
                </a:lnTo>
                <a:lnTo>
                  <a:pt x="414000" y="0"/>
                </a:lnTo>
                <a:lnTo>
                  <a:pt x="8548350" y="0"/>
                </a:lnTo>
                <a:cubicBezTo>
                  <a:pt x="8776996" y="0"/>
                  <a:pt x="8962350" y="185354"/>
                  <a:pt x="8962350" y="414000"/>
                </a:cubicBezTo>
                <a:cubicBezTo>
                  <a:pt x="8962350" y="642646"/>
                  <a:pt x="8776996" y="828000"/>
                  <a:pt x="8548350" y="828000"/>
                </a:cubicBezTo>
                <a:lnTo>
                  <a:pt x="414000" y="828000"/>
                </a:lnTo>
                <a:lnTo>
                  <a:pt x="414000" y="828000"/>
                </a:lnTo>
                <a:lnTo>
                  <a:pt x="414000" y="828000"/>
                </a:lnTo>
                <a:cubicBezTo>
                  <a:pt x="185354" y="828000"/>
                  <a:pt x="0" y="642646"/>
                  <a:pt x="0" y="414000"/>
                </a:cubicBezTo>
                <a:cubicBezTo>
                  <a:pt x="0" y="185354"/>
                  <a:pt x="185354" y="0"/>
                  <a:pt x="414000"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4" name="フリーフォーム: 図形 13">
            <a:extLst>
              <a:ext uri="{FF2B5EF4-FFF2-40B4-BE49-F238E27FC236}">
                <a16:creationId xmlns:a16="http://schemas.microsoft.com/office/drawing/2014/main" id="{7D1F4C78-6521-3718-B4EA-9D9CD2B93E77}"/>
              </a:ext>
            </a:extLst>
          </p:cNvPr>
          <p:cNvSpPr/>
          <p:nvPr/>
        </p:nvSpPr>
        <p:spPr>
          <a:xfrm>
            <a:off x="290510" y="3840639"/>
            <a:ext cx="9324000" cy="828000"/>
          </a:xfrm>
          <a:custGeom>
            <a:avLst/>
            <a:gdLst>
              <a:gd name="connsiteX0" fmla="*/ 414000 w 8962350"/>
              <a:gd name="connsiteY0" fmla="*/ 0 h 828000"/>
              <a:gd name="connsiteX1" fmla="*/ 414000 w 8962350"/>
              <a:gd name="connsiteY1" fmla="*/ 0 h 828000"/>
              <a:gd name="connsiteX2" fmla="*/ 414000 w 8962350"/>
              <a:gd name="connsiteY2" fmla="*/ 0 h 828000"/>
              <a:gd name="connsiteX3" fmla="*/ 8548350 w 8962350"/>
              <a:gd name="connsiteY3" fmla="*/ 0 h 828000"/>
              <a:gd name="connsiteX4" fmla="*/ 8962350 w 8962350"/>
              <a:gd name="connsiteY4" fmla="*/ 414000 h 828000"/>
              <a:gd name="connsiteX5" fmla="*/ 8548350 w 8962350"/>
              <a:gd name="connsiteY5" fmla="*/ 828000 h 828000"/>
              <a:gd name="connsiteX6" fmla="*/ 414000 w 8962350"/>
              <a:gd name="connsiteY6" fmla="*/ 828000 h 828000"/>
              <a:gd name="connsiteX7" fmla="*/ 414000 w 8962350"/>
              <a:gd name="connsiteY7" fmla="*/ 828000 h 828000"/>
              <a:gd name="connsiteX8" fmla="*/ 414000 w 8962350"/>
              <a:gd name="connsiteY8" fmla="*/ 828000 h 828000"/>
              <a:gd name="connsiteX9" fmla="*/ 0 w 8962350"/>
              <a:gd name="connsiteY9" fmla="*/ 414000 h 828000"/>
              <a:gd name="connsiteX10" fmla="*/ 414000 w 8962350"/>
              <a:gd name="connsiteY10" fmla="*/ 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62350" h="828000">
                <a:moveTo>
                  <a:pt x="414000" y="0"/>
                </a:moveTo>
                <a:lnTo>
                  <a:pt x="414000" y="0"/>
                </a:lnTo>
                <a:lnTo>
                  <a:pt x="414000" y="0"/>
                </a:lnTo>
                <a:lnTo>
                  <a:pt x="8548350" y="0"/>
                </a:lnTo>
                <a:cubicBezTo>
                  <a:pt x="8776996" y="0"/>
                  <a:pt x="8962350" y="185354"/>
                  <a:pt x="8962350" y="414000"/>
                </a:cubicBezTo>
                <a:cubicBezTo>
                  <a:pt x="8962350" y="642646"/>
                  <a:pt x="8776996" y="828000"/>
                  <a:pt x="8548350" y="828000"/>
                </a:cubicBezTo>
                <a:lnTo>
                  <a:pt x="414000" y="828000"/>
                </a:lnTo>
                <a:lnTo>
                  <a:pt x="414000" y="828000"/>
                </a:lnTo>
                <a:lnTo>
                  <a:pt x="414000" y="828000"/>
                </a:lnTo>
                <a:cubicBezTo>
                  <a:pt x="185354" y="828000"/>
                  <a:pt x="0" y="642646"/>
                  <a:pt x="0" y="414000"/>
                </a:cubicBezTo>
                <a:cubicBezTo>
                  <a:pt x="0" y="185354"/>
                  <a:pt x="185354" y="0"/>
                  <a:pt x="414000"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5" name="テキスト ボックス 14">
            <a:extLst>
              <a:ext uri="{FF2B5EF4-FFF2-40B4-BE49-F238E27FC236}">
                <a16:creationId xmlns:a16="http://schemas.microsoft.com/office/drawing/2014/main" id="{4A45D1D9-7829-2878-3F59-02D446DADAAD}"/>
              </a:ext>
            </a:extLst>
          </p:cNvPr>
          <p:cNvSpPr txBox="1"/>
          <p:nvPr/>
        </p:nvSpPr>
        <p:spPr>
          <a:xfrm>
            <a:off x="1075101" y="1968789"/>
            <a:ext cx="7753837" cy="400110"/>
          </a:xfrm>
          <a:prstGeom prst="rect">
            <a:avLst/>
          </a:prstGeom>
          <a:noFill/>
        </p:spPr>
        <p:txBody>
          <a:bodyPr wrap="square" rtlCol="0">
            <a:spAutoFit/>
          </a:bodyPr>
          <a:lstStyle/>
          <a:p>
            <a:r>
              <a:rPr kumimoji="1" lang="ja-JP" altLang="en-US" sz="2000" b="1" dirty="0">
                <a:solidFill>
                  <a:schemeClr val="bg1"/>
                </a:solidFill>
                <a:latin typeface="UD デジタル 教科書体 NK-B" panose="02020700000000000000" pitchFamily="18" charset="-128"/>
                <a:ea typeface="UD デジタル 教科書体 NK-B" panose="02020700000000000000" pitchFamily="18" charset="-128"/>
              </a:rPr>
              <a:t>キャラクターの会話劇を通じた自転車の基本的なルール・マナーの学習</a:t>
            </a:r>
            <a:endParaRPr kumimoji="1" lang="en-US" altLang="ja-JP" sz="24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16" name="テキスト ボックス 15">
            <a:extLst>
              <a:ext uri="{FF2B5EF4-FFF2-40B4-BE49-F238E27FC236}">
                <a16:creationId xmlns:a16="http://schemas.microsoft.com/office/drawing/2014/main" id="{D50EEE97-84CA-9208-A822-8C399AF509B2}"/>
              </a:ext>
            </a:extLst>
          </p:cNvPr>
          <p:cNvSpPr txBox="1"/>
          <p:nvPr/>
        </p:nvSpPr>
        <p:spPr>
          <a:xfrm>
            <a:off x="832214" y="3015178"/>
            <a:ext cx="8239613" cy="400110"/>
          </a:xfrm>
          <a:prstGeom prst="rect">
            <a:avLst/>
          </a:prstGeom>
          <a:noFill/>
        </p:spPr>
        <p:txBody>
          <a:bodyPr wrap="square" rtlCol="0">
            <a:spAutoFit/>
          </a:bodyPr>
          <a:lstStyle/>
          <a:p>
            <a:r>
              <a:rPr kumimoji="1" lang="ja-JP" altLang="en-US" sz="2000" b="1" dirty="0">
                <a:solidFill>
                  <a:schemeClr val="bg1"/>
                </a:solidFill>
                <a:latin typeface="UD デジタル 教科書体 NK-B" panose="02020700000000000000" pitchFamily="18" charset="-128"/>
                <a:ea typeface="UD デジタル 教科書体 NK-B" panose="02020700000000000000" pitchFamily="18" charset="-128"/>
              </a:rPr>
              <a:t>走行シミュレーションによるルールの理解度チェック＆危険予知トレーニング</a:t>
            </a:r>
            <a:endParaRPr kumimoji="1" lang="en-US" altLang="ja-JP" sz="24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18" name="テキスト ボックス 17">
            <a:extLst>
              <a:ext uri="{FF2B5EF4-FFF2-40B4-BE49-F238E27FC236}">
                <a16:creationId xmlns:a16="http://schemas.microsoft.com/office/drawing/2014/main" id="{77F66CBD-6584-B825-A211-13566EDE8C2B}"/>
              </a:ext>
            </a:extLst>
          </p:cNvPr>
          <p:cNvSpPr txBox="1"/>
          <p:nvPr/>
        </p:nvSpPr>
        <p:spPr>
          <a:xfrm>
            <a:off x="1375869" y="4054584"/>
            <a:ext cx="7153276" cy="400110"/>
          </a:xfrm>
          <a:prstGeom prst="rect">
            <a:avLst/>
          </a:prstGeom>
          <a:noFill/>
        </p:spPr>
        <p:txBody>
          <a:bodyPr wrap="square" rtlCol="0">
            <a:spAutoFit/>
          </a:bodyPr>
          <a:lstStyle/>
          <a:p>
            <a:r>
              <a:rPr kumimoji="1" lang="ja-JP" altLang="en-US" sz="2000" b="1" dirty="0">
                <a:solidFill>
                  <a:schemeClr val="bg1"/>
                </a:solidFill>
                <a:latin typeface="UD デジタル 教科書体 NK-B" panose="02020700000000000000" pitchFamily="18" charset="-128"/>
                <a:ea typeface="UD デジタル 教科書体 NK-B" panose="02020700000000000000" pitchFamily="18" charset="-128"/>
              </a:rPr>
              <a:t>学習効果検証（</a:t>
            </a:r>
            <a:r>
              <a:rPr kumimoji="1" lang="en-US" altLang="ja-JP" sz="2000" b="1" dirty="0">
                <a:solidFill>
                  <a:schemeClr val="bg1"/>
                </a:solidFill>
                <a:latin typeface="UD デジタル 教科書体 NK-B" panose="02020700000000000000" pitchFamily="18" charset="-128"/>
                <a:ea typeface="UD デジタル 教科書体 NK-B" panose="02020700000000000000" pitchFamily="18" charset="-128"/>
              </a:rPr>
              <a:t>10</a:t>
            </a:r>
            <a:r>
              <a:rPr kumimoji="1" lang="ja-JP" altLang="en-US" sz="2000" b="1" dirty="0">
                <a:solidFill>
                  <a:schemeClr val="bg1"/>
                </a:solidFill>
                <a:latin typeface="UD デジタル 教科書体 NK-B" panose="02020700000000000000" pitchFamily="18" charset="-128"/>
                <a:ea typeface="UD デジタル 教科書体 NK-B" panose="02020700000000000000" pitchFamily="18" charset="-128"/>
              </a:rPr>
              <a:t>問の３択問題）によるルール・マナーの総復習</a:t>
            </a:r>
            <a:endParaRPr kumimoji="1" lang="en-US" altLang="ja-JP" sz="2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22" name="二等辺三角形 21">
            <a:extLst>
              <a:ext uri="{FF2B5EF4-FFF2-40B4-BE49-F238E27FC236}">
                <a16:creationId xmlns:a16="http://schemas.microsoft.com/office/drawing/2014/main" id="{CF47CD66-0930-624C-0F7B-D656CB329C5E}"/>
              </a:ext>
            </a:extLst>
          </p:cNvPr>
          <p:cNvSpPr/>
          <p:nvPr/>
        </p:nvSpPr>
        <p:spPr>
          <a:xfrm flipV="1">
            <a:off x="3323245" y="4880045"/>
            <a:ext cx="3257550" cy="400110"/>
          </a:xfrm>
          <a:prstGeom prst="triangl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C036E710-DDF3-9D68-E4C4-CF333EA52DC4}"/>
              </a:ext>
            </a:extLst>
          </p:cNvPr>
          <p:cNvSpPr txBox="1"/>
          <p:nvPr/>
        </p:nvSpPr>
        <p:spPr>
          <a:xfrm>
            <a:off x="5294125" y="5320147"/>
            <a:ext cx="2530465" cy="523220"/>
          </a:xfrm>
          <a:prstGeom prst="rect">
            <a:avLst/>
          </a:prstGeom>
          <a:noFill/>
        </p:spPr>
        <p:txBody>
          <a:bodyPr wrap="square" rtlCol="0">
            <a:spAutoFit/>
          </a:bodyPr>
          <a:lstStyle/>
          <a:p>
            <a:r>
              <a:rPr kumimoji="1" lang="ja-JP" altLang="en-US" sz="2800" b="1" dirty="0">
                <a:solidFill>
                  <a:schemeClr val="accent2"/>
                </a:solidFill>
                <a:latin typeface="UD デジタル 教科書体 NK-B" panose="02020700000000000000" pitchFamily="18" charset="-128"/>
                <a:ea typeface="UD デジタル 教科書体 NK-B" panose="02020700000000000000" pitchFamily="18" charset="-128"/>
              </a:rPr>
              <a:t>合格証を獲得！</a:t>
            </a:r>
            <a:endParaRPr kumimoji="1" lang="en-US" altLang="ja-JP" sz="2800" b="1" dirty="0">
              <a:solidFill>
                <a:schemeClr val="accent2"/>
              </a:solidFill>
              <a:latin typeface="UD デジタル 教科書体 NK-B" panose="02020700000000000000" pitchFamily="18" charset="-128"/>
              <a:ea typeface="UD デジタル 教科書体 NK-B" panose="02020700000000000000" pitchFamily="18" charset="-128"/>
            </a:endParaRPr>
          </a:p>
        </p:txBody>
      </p:sp>
      <p:pic>
        <p:nvPicPr>
          <p:cNvPr id="25" name="図 24" descr="ダイアグラム が含まれている画像&#10;&#10;自動的に生成された説明">
            <a:extLst>
              <a:ext uri="{FF2B5EF4-FFF2-40B4-BE49-F238E27FC236}">
                <a16:creationId xmlns:a16="http://schemas.microsoft.com/office/drawing/2014/main" id="{F969ACFC-AD38-65F5-1567-18841F4429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1409" y="5388355"/>
            <a:ext cx="2483671" cy="1397065"/>
          </a:xfrm>
          <a:prstGeom prst="rect">
            <a:avLst/>
          </a:prstGeom>
        </p:spPr>
      </p:pic>
      <p:sp>
        <p:nvSpPr>
          <p:cNvPr id="26" name="テキスト ボックス 25">
            <a:extLst>
              <a:ext uri="{FF2B5EF4-FFF2-40B4-BE49-F238E27FC236}">
                <a16:creationId xmlns:a16="http://schemas.microsoft.com/office/drawing/2014/main" id="{C4CF4E9B-4720-3BF1-72C4-3AF15B683D22}"/>
              </a:ext>
            </a:extLst>
          </p:cNvPr>
          <p:cNvSpPr txBox="1"/>
          <p:nvPr/>
        </p:nvSpPr>
        <p:spPr>
          <a:xfrm>
            <a:off x="5482945" y="5761519"/>
            <a:ext cx="4340411" cy="707886"/>
          </a:xfrm>
          <a:prstGeom prst="rect">
            <a:avLst/>
          </a:prstGeom>
          <a:noFill/>
        </p:spPr>
        <p:txBody>
          <a:bodyPr wrap="square" rtlCol="0">
            <a:spAutoFit/>
          </a:bodyPr>
          <a:lstStyle/>
          <a:p>
            <a:r>
              <a:rPr kumimoji="1" lang="ja-JP" altLang="en-US" sz="20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合格特典として、ＴＴＰポイント</a:t>
            </a:r>
            <a:r>
              <a:rPr kumimoji="1" lang="en-US" altLang="ja-JP" sz="14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ja-JP" altLang="en-US" sz="20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や</a:t>
            </a:r>
            <a:endParaRPr kumimoji="1" lang="en-US" altLang="ja-JP" sz="20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0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シェアサイクルのクーポンがもらえます</a:t>
            </a:r>
            <a:endParaRPr kumimoji="1" lang="en-US" altLang="ja-JP" sz="20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7" name="テキスト ボックス 26">
            <a:extLst>
              <a:ext uri="{FF2B5EF4-FFF2-40B4-BE49-F238E27FC236}">
                <a16:creationId xmlns:a16="http://schemas.microsoft.com/office/drawing/2014/main" id="{29779A7D-EFCB-2EC5-6823-CF2D8957C37C}"/>
              </a:ext>
            </a:extLst>
          </p:cNvPr>
          <p:cNvSpPr txBox="1"/>
          <p:nvPr/>
        </p:nvSpPr>
        <p:spPr>
          <a:xfrm>
            <a:off x="6376613" y="6417588"/>
            <a:ext cx="3656293" cy="430887"/>
          </a:xfrm>
          <a:prstGeom prst="rect">
            <a:avLst/>
          </a:prstGeom>
          <a:noFill/>
        </p:spPr>
        <p:txBody>
          <a:bodyPr wrap="square" rtlCol="0">
            <a:spAutoFit/>
          </a:bodyPr>
          <a:lstStyle/>
          <a:p>
            <a:r>
              <a:rPr kumimoji="1" lang="en-US" altLang="ja-JP" sz="11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ja-JP" altLang="en-US" sz="11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民間決済事業者のポイントに変換する等して利用する</a:t>
            </a:r>
            <a:endParaRPr kumimoji="1" lang="en-US" altLang="ja-JP" sz="11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11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ことができる都独自のポイント</a:t>
            </a:r>
            <a:endParaRPr kumimoji="1" lang="en-US" altLang="ja-JP" sz="11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Tree>
    <p:extLst>
      <p:ext uri="{BB962C8B-B14F-4D97-AF65-F5344CB8AC3E}">
        <p14:creationId xmlns:p14="http://schemas.microsoft.com/office/powerpoint/2010/main" val="3240529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FF282027-2ACB-6F24-6C18-777B3AE9F07A}"/>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D569181E-2172-965E-5441-BC840AB78EE5}"/>
              </a:ext>
            </a:extLst>
          </p:cNvPr>
          <p:cNvSpPr txBox="1"/>
          <p:nvPr/>
        </p:nvSpPr>
        <p:spPr>
          <a:xfrm>
            <a:off x="228599" y="63225"/>
            <a:ext cx="4724401"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第１章　イントロダクション</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grpSp>
        <p:nvGrpSpPr>
          <p:cNvPr id="28" name="グループ化 27">
            <a:extLst>
              <a:ext uri="{FF2B5EF4-FFF2-40B4-BE49-F238E27FC236}">
                <a16:creationId xmlns:a16="http://schemas.microsoft.com/office/drawing/2014/main" id="{1BF6E6C3-8ADE-00DE-4F96-31D05F96D2B4}"/>
              </a:ext>
            </a:extLst>
          </p:cNvPr>
          <p:cNvGrpSpPr/>
          <p:nvPr/>
        </p:nvGrpSpPr>
        <p:grpSpPr>
          <a:xfrm>
            <a:off x="1047750" y="2019034"/>
            <a:ext cx="7780424" cy="3409950"/>
            <a:chOff x="1057275" y="1533526"/>
            <a:chExt cx="7780424" cy="3409950"/>
          </a:xfrm>
        </p:grpSpPr>
        <p:sp>
          <p:nvSpPr>
            <p:cNvPr id="12" name="四角形: 角を丸くする 11">
              <a:extLst>
                <a:ext uri="{FF2B5EF4-FFF2-40B4-BE49-F238E27FC236}">
                  <a16:creationId xmlns:a16="http://schemas.microsoft.com/office/drawing/2014/main" id="{D1938BA8-5E24-43DC-CF77-1C6814F85B11}"/>
                </a:ext>
              </a:extLst>
            </p:cNvPr>
            <p:cNvSpPr/>
            <p:nvPr/>
          </p:nvSpPr>
          <p:spPr>
            <a:xfrm>
              <a:off x="1057275" y="1533526"/>
              <a:ext cx="7780424" cy="3409950"/>
            </a:xfrm>
            <a:prstGeom prst="roundRect">
              <a:avLst>
                <a:gd name="adj" fmla="val 11639"/>
              </a:avLst>
            </a:prstGeom>
            <a:solidFill>
              <a:schemeClr val="tx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 name="直線コネクタ 15">
              <a:extLst>
                <a:ext uri="{FF2B5EF4-FFF2-40B4-BE49-F238E27FC236}">
                  <a16:creationId xmlns:a16="http://schemas.microsoft.com/office/drawing/2014/main" id="{80F6F31C-AE23-EDDF-FD04-86C63F7BE751}"/>
                </a:ext>
              </a:extLst>
            </p:cNvPr>
            <p:cNvCxnSpPr>
              <a:cxnSpLocks/>
            </p:cNvCxnSpPr>
            <p:nvPr/>
          </p:nvCxnSpPr>
          <p:spPr>
            <a:xfrm>
              <a:off x="1381125" y="2638425"/>
              <a:ext cx="0" cy="1581150"/>
            </a:xfrm>
            <a:prstGeom prst="line">
              <a:avLst/>
            </a:prstGeom>
            <a:ln w="117475" cap="rnd">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4" name="直線コネクタ 23">
              <a:extLst>
                <a:ext uri="{FF2B5EF4-FFF2-40B4-BE49-F238E27FC236}">
                  <a16:creationId xmlns:a16="http://schemas.microsoft.com/office/drawing/2014/main" id="{6BF4A199-60D8-B00B-62BB-1B417BA3AB8F}"/>
                </a:ext>
              </a:extLst>
            </p:cNvPr>
            <p:cNvCxnSpPr>
              <a:cxnSpLocks/>
            </p:cNvCxnSpPr>
            <p:nvPr/>
          </p:nvCxnSpPr>
          <p:spPr>
            <a:xfrm>
              <a:off x="1381125" y="2286000"/>
              <a:ext cx="0" cy="72000"/>
            </a:xfrm>
            <a:prstGeom prst="line">
              <a:avLst/>
            </a:prstGeom>
            <a:ln w="117475" cap="rnd">
              <a:solidFill>
                <a:schemeClr val="bg1"/>
              </a:solidFill>
            </a:ln>
          </p:spPr>
          <p:style>
            <a:lnRef idx="2">
              <a:schemeClr val="accent1"/>
            </a:lnRef>
            <a:fillRef idx="0">
              <a:schemeClr val="accent1"/>
            </a:fillRef>
            <a:effectRef idx="1">
              <a:schemeClr val="accent1"/>
            </a:effectRef>
            <a:fontRef idx="minor">
              <a:schemeClr val="tx1"/>
            </a:fontRef>
          </p:style>
        </p:cxnSp>
        <p:sp>
          <p:nvSpPr>
            <p:cNvPr id="26" name="正方形/長方形 25">
              <a:extLst>
                <a:ext uri="{FF2B5EF4-FFF2-40B4-BE49-F238E27FC236}">
                  <a16:creationId xmlns:a16="http://schemas.microsoft.com/office/drawing/2014/main" id="{0E611AF0-5B4D-C462-3EED-E0F6A1BBB2D8}"/>
                </a:ext>
              </a:extLst>
            </p:cNvPr>
            <p:cNvSpPr/>
            <p:nvPr/>
          </p:nvSpPr>
          <p:spPr>
            <a:xfrm>
              <a:off x="1598700" y="1733701"/>
              <a:ext cx="6480000" cy="3009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フローチャート: 結合子 26">
              <a:extLst>
                <a:ext uri="{FF2B5EF4-FFF2-40B4-BE49-F238E27FC236}">
                  <a16:creationId xmlns:a16="http://schemas.microsoft.com/office/drawing/2014/main" id="{DE95FDFE-767F-CCCF-8BFA-F30A3E86FED6}"/>
                </a:ext>
              </a:extLst>
            </p:cNvPr>
            <p:cNvSpPr/>
            <p:nvPr/>
          </p:nvSpPr>
          <p:spPr>
            <a:xfrm>
              <a:off x="8183908" y="2968501"/>
              <a:ext cx="540000" cy="540000"/>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18" name="図 17" descr="ダイアグラム&#10;&#10;自動的に生成された説明">
            <a:extLst>
              <a:ext uri="{FF2B5EF4-FFF2-40B4-BE49-F238E27FC236}">
                <a16:creationId xmlns:a16="http://schemas.microsoft.com/office/drawing/2014/main" id="{15F5BA57-5295-D4A3-477C-AEDA85DD69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0518" y="2219209"/>
            <a:ext cx="6478657" cy="3010131"/>
          </a:xfrm>
          <a:prstGeom prst="rect">
            <a:avLst/>
          </a:prstGeom>
        </p:spPr>
      </p:pic>
      <p:sp>
        <p:nvSpPr>
          <p:cNvPr id="29" name="四角形: 角を丸くする 28">
            <a:extLst>
              <a:ext uri="{FF2B5EF4-FFF2-40B4-BE49-F238E27FC236}">
                <a16:creationId xmlns:a16="http://schemas.microsoft.com/office/drawing/2014/main" id="{7686FAC4-F2AD-D564-EBBE-0869E1E44DB0}"/>
              </a:ext>
            </a:extLst>
          </p:cNvPr>
          <p:cNvSpPr/>
          <p:nvPr/>
        </p:nvSpPr>
        <p:spPr>
          <a:xfrm>
            <a:off x="1685925" y="2543175"/>
            <a:ext cx="2362200" cy="1800225"/>
          </a:xfrm>
          <a:prstGeom prst="roundRect">
            <a:avLst>
              <a:gd name="adj" fmla="val 12963"/>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B10478F9-D5D9-A0BD-B709-B84BA45DAA1B}"/>
              </a:ext>
            </a:extLst>
          </p:cNvPr>
          <p:cNvSpPr txBox="1"/>
          <p:nvPr/>
        </p:nvSpPr>
        <p:spPr>
          <a:xfrm>
            <a:off x="2676525" y="5746241"/>
            <a:ext cx="6962775" cy="400110"/>
          </a:xfrm>
          <a:prstGeom prst="rect">
            <a:avLst/>
          </a:prstGeom>
          <a:noFill/>
        </p:spPr>
        <p:txBody>
          <a:bodyPr wrap="square" rtlCol="0">
            <a:spAutoFit/>
          </a:bodyPr>
          <a:lstStyle/>
          <a:p>
            <a:r>
              <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キャラクターの会話は、画面上をタップすることで進みます。</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32" name="テキスト ボックス 31">
            <a:extLst>
              <a:ext uri="{FF2B5EF4-FFF2-40B4-BE49-F238E27FC236}">
                <a16:creationId xmlns:a16="http://schemas.microsoft.com/office/drawing/2014/main" id="{4F09ED36-768C-29E7-AD5C-F6B90D4F595A}"/>
              </a:ext>
            </a:extLst>
          </p:cNvPr>
          <p:cNvSpPr txBox="1"/>
          <p:nvPr/>
        </p:nvSpPr>
        <p:spPr>
          <a:xfrm>
            <a:off x="2676525" y="6177631"/>
            <a:ext cx="7648575" cy="400110"/>
          </a:xfrm>
          <a:prstGeom prst="rect">
            <a:avLst/>
          </a:prstGeom>
          <a:noFill/>
        </p:spPr>
        <p:txBody>
          <a:bodyPr wrap="square" rtlCol="0">
            <a:spAutoFit/>
          </a:bodyPr>
          <a:lstStyle/>
          <a:p>
            <a:r>
              <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周囲の状況に応じて、音声が出ないようミュートにしてください。</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33" name="吹き出し: 角を丸めた四角形 32">
            <a:extLst>
              <a:ext uri="{FF2B5EF4-FFF2-40B4-BE49-F238E27FC236}">
                <a16:creationId xmlns:a16="http://schemas.microsoft.com/office/drawing/2014/main" id="{7662F783-446D-8942-7372-7BD763F77554}"/>
              </a:ext>
            </a:extLst>
          </p:cNvPr>
          <p:cNvSpPr/>
          <p:nvPr/>
        </p:nvSpPr>
        <p:spPr>
          <a:xfrm>
            <a:off x="1894724" y="829744"/>
            <a:ext cx="6307051" cy="1289378"/>
          </a:xfrm>
          <a:prstGeom prst="wedgeRoundRectCallout">
            <a:avLst>
              <a:gd name="adj1" fmla="val -20880"/>
              <a:gd name="adj2" fmla="val 73912"/>
              <a:gd name="adj3" fmla="val 16667"/>
            </a:avLst>
          </a:prstGeom>
          <a:solidFill>
            <a:schemeClr val="accent2"/>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33">
            <a:extLst>
              <a:ext uri="{FF2B5EF4-FFF2-40B4-BE49-F238E27FC236}">
                <a16:creationId xmlns:a16="http://schemas.microsoft.com/office/drawing/2014/main" id="{835E4AEF-8398-E366-84D2-135CD06573BF}"/>
              </a:ext>
            </a:extLst>
          </p:cNvPr>
          <p:cNvSpPr txBox="1"/>
          <p:nvPr/>
        </p:nvSpPr>
        <p:spPr>
          <a:xfrm>
            <a:off x="2031065" y="1003371"/>
            <a:ext cx="6091518" cy="1015663"/>
          </a:xfrm>
          <a:prstGeom prst="rect">
            <a:avLst/>
          </a:prstGeom>
          <a:noFill/>
        </p:spPr>
        <p:txBody>
          <a:bodyPr wrap="square" rtlCol="0">
            <a:spAutoFit/>
          </a:bodyPr>
          <a:lstStyle/>
          <a:p>
            <a:r>
              <a:rPr kumimoji="1" lang="ja-JP" altLang="en-US" sz="2000" b="1" dirty="0">
                <a:solidFill>
                  <a:schemeClr val="bg1"/>
                </a:solidFill>
                <a:latin typeface="UD デジタル 教科書体 NK-B" panose="02020700000000000000" pitchFamily="18" charset="-128"/>
                <a:ea typeface="UD デジタル 教科書体 NK-B" panose="02020700000000000000" pitchFamily="18" charset="-128"/>
              </a:rPr>
              <a:t>「輪トレ」アプリを開いてください。</a:t>
            </a:r>
            <a:endParaRPr kumimoji="1" lang="en-US" altLang="ja-JP" sz="2000" b="1" dirty="0">
              <a:solidFill>
                <a:schemeClr val="bg1"/>
              </a:solidFill>
              <a:latin typeface="UD デジタル 教科書体 NK-B" panose="02020700000000000000" pitchFamily="18" charset="-128"/>
              <a:ea typeface="UD デジタル 教科書体 NK-B" panose="02020700000000000000" pitchFamily="18" charset="-128"/>
            </a:endParaRPr>
          </a:p>
          <a:p>
            <a:r>
              <a:rPr kumimoji="1" lang="ja-JP" altLang="en-US" sz="2000" b="1" dirty="0">
                <a:solidFill>
                  <a:schemeClr val="bg1"/>
                </a:solidFill>
                <a:latin typeface="UD デジタル 教科書体 NK-B" panose="02020700000000000000" pitchFamily="18" charset="-128"/>
                <a:ea typeface="UD デジタル 教科書体 NK-B" panose="02020700000000000000" pitchFamily="18" charset="-128"/>
              </a:rPr>
              <a:t>“第１章　イントロダクション”の表示になっていることを</a:t>
            </a:r>
            <a:endParaRPr kumimoji="1" lang="en-US" altLang="ja-JP" sz="2000" b="1" dirty="0">
              <a:solidFill>
                <a:schemeClr val="bg1"/>
              </a:solidFill>
              <a:latin typeface="UD デジタル 教科書体 NK-B" panose="02020700000000000000" pitchFamily="18" charset="-128"/>
              <a:ea typeface="UD デジタル 教科書体 NK-B" panose="02020700000000000000" pitchFamily="18" charset="-128"/>
            </a:endParaRPr>
          </a:p>
          <a:p>
            <a:r>
              <a:rPr kumimoji="1" lang="ja-JP" altLang="en-US" sz="2000" b="1" dirty="0">
                <a:solidFill>
                  <a:schemeClr val="bg1"/>
                </a:solidFill>
                <a:latin typeface="UD デジタル 教科書体 NK-B" panose="02020700000000000000" pitchFamily="18" charset="-128"/>
                <a:ea typeface="UD デジタル 教科書体 NK-B" panose="02020700000000000000" pitchFamily="18" charset="-128"/>
              </a:rPr>
              <a:t>確認して、スタートボタンを押下してください。</a:t>
            </a:r>
            <a:endParaRPr kumimoji="1" lang="en-US" altLang="ja-JP" sz="28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Tree>
    <p:extLst>
      <p:ext uri="{BB962C8B-B14F-4D97-AF65-F5344CB8AC3E}">
        <p14:creationId xmlns:p14="http://schemas.microsoft.com/office/powerpoint/2010/main" val="1244095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平行四辺形 25">
            <a:extLst>
              <a:ext uri="{FF2B5EF4-FFF2-40B4-BE49-F238E27FC236}">
                <a16:creationId xmlns:a16="http://schemas.microsoft.com/office/drawing/2014/main" id="{E3BA84D6-C285-CC0A-1E7D-EB134CD737D9}"/>
              </a:ext>
            </a:extLst>
          </p:cNvPr>
          <p:cNvSpPr/>
          <p:nvPr/>
        </p:nvSpPr>
        <p:spPr>
          <a:xfrm>
            <a:off x="171449" y="1182588"/>
            <a:ext cx="604361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四角形: 角を丸くする 21">
            <a:extLst>
              <a:ext uri="{FF2B5EF4-FFF2-40B4-BE49-F238E27FC236}">
                <a16:creationId xmlns:a16="http://schemas.microsoft.com/office/drawing/2014/main" id="{19401381-2784-743E-C8CF-25568D598FC9}"/>
              </a:ext>
            </a:extLst>
          </p:cNvPr>
          <p:cNvSpPr/>
          <p:nvPr/>
        </p:nvSpPr>
        <p:spPr>
          <a:xfrm>
            <a:off x="307974" y="5970259"/>
            <a:ext cx="9407526" cy="731708"/>
          </a:xfrm>
          <a:prstGeom prst="roundRect">
            <a:avLst>
              <a:gd name="adj" fmla="val 11460"/>
            </a:avLst>
          </a:prstGeom>
          <a:pattFill prst="pct30">
            <a:fgClr>
              <a:schemeClr val="accent1">
                <a:lumMod val="20000"/>
                <a:lumOff val="8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四角形: 角を丸くする 20">
            <a:extLst>
              <a:ext uri="{FF2B5EF4-FFF2-40B4-BE49-F238E27FC236}">
                <a16:creationId xmlns:a16="http://schemas.microsoft.com/office/drawing/2014/main" id="{CF7FD46A-C53F-6668-3A4A-0C5F3E340218}"/>
              </a:ext>
            </a:extLst>
          </p:cNvPr>
          <p:cNvSpPr/>
          <p:nvPr/>
        </p:nvSpPr>
        <p:spPr>
          <a:xfrm>
            <a:off x="307974" y="5133324"/>
            <a:ext cx="9407526" cy="731708"/>
          </a:xfrm>
          <a:prstGeom prst="roundRect">
            <a:avLst>
              <a:gd name="adj" fmla="val 11460"/>
            </a:avLst>
          </a:prstGeom>
          <a:pattFill prst="pct30">
            <a:fgClr>
              <a:schemeClr val="accent1">
                <a:lumMod val="20000"/>
                <a:lumOff val="8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D1B4A7CB-2A9C-4FFE-7DCB-334C5BDCB5D5}"/>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8B0689F1-3B1E-0CE5-821B-C92B5E7B3C88}"/>
              </a:ext>
            </a:extLst>
          </p:cNvPr>
          <p:cNvSpPr txBox="1"/>
          <p:nvPr/>
        </p:nvSpPr>
        <p:spPr>
          <a:xfrm>
            <a:off x="228599" y="63225"/>
            <a:ext cx="4724401"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第１章　イントロダクション</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4" name="テキスト ボックス 3">
            <a:extLst>
              <a:ext uri="{FF2B5EF4-FFF2-40B4-BE49-F238E27FC236}">
                <a16:creationId xmlns:a16="http://schemas.microsoft.com/office/drawing/2014/main" id="{3DC07902-5A4C-E868-8499-F2AD2CE24F47}"/>
              </a:ext>
            </a:extLst>
          </p:cNvPr>
          <p:cNvSpPr txBox="1"/>
          <p:nvPr/>
        </p:nvSpPr>
        <p:spPr>
          <a:xfrm>
            <a:off x="104774" y="794933"/>
            <a:ext cx="4181476"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自転車の事故の現状</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graphicFrame>
        <p:nvGraphicFramePr>
          <p:cNvPr id="7" name="グラフ 6">
            <a:extLst>
              <a:ext uri="{FF2B5EF4-FFF2-40B4-BE49-F238E27FC236}">
                <a16:creationId xmlns:a16="http://schemas.microsoft.com/office/drawing/2014/main" id="{F966E2F3-DAE9-6E92-9A62-624406E31728}"/>
              </a:ext>
            </a:extLst>
          </p:cNvPr>
          <p:cNvGraphicFramePr/>
          <p:nvPr>
            <p:extLst>
              <p:ext uri="{D42A27DB-BD31-4B8C-83A1-F6EECF244321}">
                <p14:modId xmlns:p14="http://schemas.microsoft.com/office/powerpoint/2010/main" val="285737209"/>
              </p:ext>
            </p:extLst>
          </p:nvPr>
        </p:nvGraphicFramePr>
        <p:xfrm>
          <a:off x="307974" y="1465433"/>
          <a:ext cx="5921375" cy="3497958"/>
        </p:xfrm>
        <a:graphic>
          <a:graphicData uri="http://schemas.openxmlformats.org/drawingml/2006/chart">
            <c:chart xmlns:c="http://schemas.openxmlformats.org/drawingml/2006/chart" xmlns:r="http://schemas.openxmlformats.org/officeDocument/2006/relationships" r:id="rId2"/>
          </a:graphicData>
        </a:graphic>
      </p:graphicFrame>
      <p:sp>
        <p:nvSpPr>
          <p:cNvPr id="8" name="テキスト ボックス 7">
            <a:extLst>
              <a:ext uri="{FF2B5EF4-FFF2-40B4-BE49-F238E27FC236}">
                <a16:creationId xmlns:a16="http://schemas.microsoft.com/office/drawing/2014/main" id="{78191423-CD99-AA1F-B1D6-DA86BC960670}"/>
              </a:ext>
            </a:extLst>
          </p:cNvPr>
          <p:cNvSpPr txBox="1"/>
          <p:nvPr/>
        </p:nvSpPr>
        <p:spPr>
          <a:xfrm>
            <a:off x="1213643" y="3082511"/>
            <a:ext cx="981075" cy="276999"/>
          </a:xfrm>
          <a:prstGeom prst="rect">
            <a:avLst/>
          </a:prstGeom>
          <a:noFill/>
        </p:spPr>
        <p:txBody>
          <a:bodyPr wrap="square" rtlCol="0">
            <a:spAutoFit/>
          </a:bodyPr>
          <a:lstStyle/>
          <a:p>
            <a:r>
              <a:rPr kumimoji="1" lang="en-US" altLang="ja-JP" sz="1200" dirty="0">
                <a:latin typeface="UD デジタル 教科書体 NK-B" panose="02020700000000000000" pitchFamily="18" charset="-128"/>
                <a:ea typeface="UD デジタル 教科書体 NK-B" panose="02020700000000000000" pitchFamily="18" charset="-128"/>
              </a:rPr>
              <a:t>10,407</a:t>
            </a:r>
            <a:r>
              <a:rPr kumimoji="1" lang="ja-JP" altLang="en-US" sz="1200" dirty="0">
                <a:latin typeface="UD デジタル 教科書体 NK-B" panose="02020700000000000000" pitchFamily="18" charset="-128"/>
                <a:ea typeface="UD デジタル 教科書体 NK-B" panose="02020700000000000000" pitchFamily="18" charset="-128"/>
              </a:rPr>
              <a:t>件</a:t>
            </a:r>
          </a:p>
        </p:txBody>
      </p:sp>
      <p:sp>
        <p:nvSpPr>
          <p:cNvPr id="9" name="テキスト ボックス 8">
            <a:extLst>
              <a:ext uri="{FF2B5EF4-FFF2-40B4-BE49-F238E27FC236}">
                <a16:creationId xmlns:a16="http://schemas.microsoft.com/office/drawing/2014/main" id="{03C6D140-2B2E-C642-457E-60518C406063}"/>
              </a:ext>
            </a:extLst>
          </p:cNvPr>
          <p:cNvSpPr txBox="1"/>
          <p:nvPr/>
        </p:nvSpPr>
        <p:spPr>
          <a:xfrm>
            <a:off x="1995487" y="2725606"/>
            <a:ext cx="981075" cy="276999"/>
          </a:xfrm>
          <a:prstGeom prst="rect">
            <a:avLst/>
          </a:prstGeom>
          <a:noFill/>
        </p:spPr>
        <p:txBody>
          <a:bodyPr wrap="square" rtlCol="0">
            <a:spAutoFit/>
          </a:bodyPr>
          <a:lstStyle/>
          <a:p>
            <a:r>
              <a:rPr kumimoji="1" lang="en-US" altLang="ja-JP" sz="1200" dirty="0">
                <a:latin typeface="UD デジタル 教科書体 NK-B" panose="02020700000000000000" pitchFamily="18" charset="-128"/>
                <a:ea typeface="UD デジタル 教科書体 NK-B" panose="02020700000000000000" pitchFamily="18" charset="-128"/>
              </a:rPr>
              <a:t>12,035</a:t>
            </a:r>
            <a:r>
              <a:rPr kumimoji="1" lang="ja-JP" altLang="en-US" sz="1200" dirty="0">
                <a:latin typeface="UD デジタル 教科書体 NK-B" panose="02020700000000000000" pitchFamily="18" charset="-128"/>
                <a:ea typeface="UD デジタル 教科書体 NK-B" panose="02020700000000000000" pitchFamily="18" charset="-128"/>
              </a:rPr>
              <a:t>件</a:t>
            </a:r>
          </a:p>
        </p:txBody>
      </p:sp>
      <p:sp>
        <p:nvSpPr>
          <p:cNvPr id="10" name="テキスト ボックス 9">
            <a:extLst>
              <a:ext uri="{FF2B5EF4-FFF2-40B4-BE49-F238E27FC236}">
                <a16:creationId xmlns:a16="http://schemas.microsoft.com/office/drawing/2014/main" id="{2546CC16-4DD5-386C-CA5C-BCD89D29FDA4}"/>
              </a:ext>
            </a:extLst>
          </p:cNvPr>
          <p:cNvSpPr txBox="1"/>
          <p:nvPr/>
        </p:nvSpPr>
        <p:spPr>
          <a:xfrm>
            <a:off x="2889250" y="2242072"/>
            <a:ext cx="981075" cy="276999"/>
          </a:xfrm>
          <a:prstGeom prst="rect">
            <a:avLst/>
          </a:prstGeom>
          <a:noFill/>
        </p:spPr>
        <p:txBody>
          <a:bodyPr wrap="square" rtlCol="0">
            <a:spAutoFit/>
          </a:bodyPr>
          <a:lstStyle/>
          <a:p>
            <a:r>
              <a:rPr kumimoji="1" lang="en-US" altLang="ja-JP" sz="1200" dirty="0">
                <a:latin typeface="UD デジタル 教科書体 NK-B" panose="02020700000000000000" pitchFamily="18" charset="-128"/>
                <a:ea typeface="UD デジタル 教科書体 NK-B" panose="02020700000000000000" pitchFamily="18" charset="-128"/>
              </a:rPr>
              <a:t>13,883</a:t>
            </a:r>
            <a:r>
              <a:rPr kumimoji="1" lang="ja-JP" altLang="en-US" sz="1200" dirty="0">
                <a:latin typeface="UD デジタル 教科書体 NK-B" panose="02020700000000000000" pitchFamily="18" charset="-128"/>
                <a:ea typeface="UD デジタル 教科書体 NK-B" panose="02020700000000000000" pitchFamily="18" charset="-128"/>
              </a:rPr>
              <a:t>件</a:t>
            </a:r>
          </a:p>
        </p:txBody>
      </p:sp>
      <p:sp>
        <p:nvSpPr>
          <p:cNvPr id="11" name="テキスト ボックス 10">
            <a:extLst>
              <a:ext uri="{FF2B5EF4-FFF2-40B4-BE49-F238E27FC236}">
                <a16:creationId xmlns:a16="http://schemas.microsoft.com/office/drawing/2014/main" id="{4DF302B8-C3A4-3B33-05E7-17539C171139}"/>
              </a:ext>
            </a:extLst>
          </p:cNvPr>
          <p:cNvSpPr txBox="1"/>
          <p:nvPr/>
        </p:nvSpPr>
        <p:spPr>
          <a:xfrm>
            <a:off x="3725068" y="2092635"/>
            <a:ext cx="981075" cy="276999"/>
          </a:xfrm>
          <a:prstGeom prst="rect">
            <a:avLst/>
          </a:prstGeom>
          <a:noFill/>
        </p:spPr>
        <p:txBody>
          <a:bodyPr wrap="square" rtlCol="0">
            <a:spAutoFit/>
          </a:bodyPr>
          <a:lstStyle/>
          <a:p>
            <a:r>
              <a:rPr kumimoji="1" lang="en-US" altLang="ja-JP" sz="1200" dirty="0">
                <a:latin typeface="UD デジタル 教科書体 NK-B" panose="02020700000000000000" pitchFamily="18" charset="-128"/>
                <a:ea typeface="UD デジタル 教科書体 NK-B" panose="02020700000000000000" pitchFamily="18" charset="-128"/>
              </a:rPr>
              <a:t>14,524</a:t>
            </a:r>
            <a:r>
              <a:rPr kumimoji="1" lang="ja-JP" altLang="en-US" sz="1200" dirty="0">
                <a:latin typeface="UD デジタル 教科書体 NK-B" panose="02020700000000000000" pitchFamily="18" charset="-128"/>
                <a:ea typeface="UD デジタル 教科書体 NK-B" panose="02020700000000000000" pitchFamily="18" charset="-128"/>
              </a:rPr>
              <a:t>件</a:t>
            </a:r>
          </a:p>
        </p:txBody>
      </p:sp>
      <p:sp>
        <p:nvSpPr>
          <p:cNvPr id="12" name="テキスト ボックス 11">
            <a:extLst>
              <a:ext uri="{FF2B5EF4-FFF2-40B4-BE49-F238E27FC236}">
                <a16:creationId xmlns:a16="http://schemas.microsoft.com/office/drawing/2014/main" id="{C8940DDF-A4BA-1C52-196B-2FE72B906AB2}"/>
              </a:ext>
            </a:extLst>
          </p:cNvPr>
          <p:cNvSpPr txBox="1"/>
          <p:nvPr/>
        </p:nvSpPr>
        <p:spPr>
          <a:xfrm>
            <a:off x="4613519" y="2316101"/>
            <a:ext cx="981075" cy="276999"/>
          </a:xfrm>
          <a:prstGeom prst="rect">
            <a:avLst/>
          </a:prstGeom>
          <a:noFill/>
        </p:spPr>
        <p:txBody>
          <a:bodyPr wrap="square" rtlCol="0">
            <a:spAutoFit/>
          </a:bodyPr>
          <a:lstStyle/>
          <a:p>
            <a:r>
              <a:rPr kumimoji="1" lang="en-US" altLang="ja-JP" sz="1200" dirty="0">
                <a:latin typeface="UD デジタル 教科書体 NK-B" panose="02020700000000000000" pitchFamily="18" charset="-128"/>
                <a:ea typeface="UD デジタル 教科書体 NK-B" panose="02020700000000000000" pitchFamily="18" charset="-128"/>
              </a:rPr>
              <a:t>13,773</a:t>
            </a:r>
            <a:r>
              <a:rPr kumimoji="1" lang="ja-JP" altLang="en-US" sz="1200" dirty="0">
                <a:latin typeface="UD デジタル 教科書体 NK-B" panose="02020700000000000000" pitchFamily="18" charset="-128"/>
                <a:ea typeface="UD デジタル 教科書体 NK-B" panose="02020700000000000000" pitchFamily="18" charset="-128"/>
              </a:rPr>
              <a:t>件</a:t>
            </a:r>
          </a:p>
        </p:txBody>
      </p:sp>
      <p:sp>
        <p:nvSpPr>
          <p:cNvPr id="13" name="テキスト ボックス 12">
            <a:extLst>
              <a:ext uri="{FF2B5EF4-FFF2-40B4-BE49-F238E27FC236}">
                <a16:creationId xmlns:a16="http://schemas.microsoft.com/office/drawing/2014/main" id="{E4DEA5C2-AA86-6B5B-BB8F-B3290567F6A6}"/>
              </a:ext>
            </a:extLst>
          </p:cNvPr>
          <p:cNvSpPr txBox="1"/>
          <p:nvPr/>
        </p:nvSpPr>
        <p:spPr>
          <a:xfrm>
            <a:off x="1233487" y="3745952"/>
            <a:ext cx="762000" cy="276999"/>
          </a:xfrm>
          <a:prstGeom prst="rect">
            <a:avLst/>
          </a:prstGeom>
          <a:noFill/>
        </p:spPr>
        <p:txBody>
          <a:bodyPr wrap="square" rtlCol="0">
            <a:spAutoFit/>
          </a:bodyPr>
          <a:lstStyle/>
          <a:p>
            <a:r>
              <a:rPr kumimoji="1" lang="en-US" altLang="ja-JP" sz="1200" dirty="0">
                <a:latin typeface="UD デジタル 教科書体 NK-B" panose="02020700000000000000" pitchFamily="18" charset="-128"/>
                <a:ea typeface="UD デジタル 教科書体 NK-B" panose="02020700000000000000" pitchFamily="18" charset="-128"/>
              </a:rPr>
              <a:t>40.6</a:t>
            </a:r>
            <a:r>
              <a:rPr kumimoji="1" lang="ja-JP" altLang="en-US" sz="1200" dirty="0">
                <a:latin typeface="UD デジタル 教科書体 NK-B" panose="02020700000000000000" pitchFamily="18" charset="-128"/>
                <a:ea typeface="UD デジタル 教科書体 NK-B" panose="02020700000000000000" pitchFamily="18" charset="-128"/>
              </a:rPr>
              <a:t>％</a:t>
            </a:r>
          </a:p>
        </p:txBody>
      </p:sp>
      <p:sp>
        <p:nvSpPr>
          <p:cNvPr id="14" name="テキスト ボックス 13">
            <a:extLst>
              <a:ext uri="{FF2B5EF4-FFF2-40B4-BE49-F238E27FC236}">
                <a16:creationId xmlns:a16="http://schemas.microsoft.com/office/drawing/2014/main" id="{4AE4CCB9-F1A5-A86F-79CA-D104B1105863}"/>
              </a:ext>
            </a:extLst>
          </p:cNvPr>
          <p:cNvSpPr txBox="1"/>
          <p:nvPr/>
        </p:nvSpPr>
        <p:spPr>
          <a:xfrm>
            <a:off x="2105024" y="3607452"/>
            <a:ext cx="762000" cy="276999"/>
          </a:xfrm>
          <a:prstGeom prst="rect">
            <a:avLst/>
          </a:prstGeom>
          <a:noFill/>
        </p:spPr>
        <p:txBody>
          <a:bodyPr wrap="square" rtlCol="0">
            <a:spAutoFit/>
          </a:bodyPr>
          <a:lstStyle/>
          <a:p>
            <a:r>
              <a:rPr kumimoji="1" lang="en-US" altLang="ja-JP" sz="1200" dirty="0">
                <a:latin typeface="UD デジタル 教科書体 NK-B" panose="02020700000000000000" pitchFamily="18" charset="-128"/>
                <a:ea typeface="UD デジタル 教科書体 NK-B" panose="02020700000000000000" pitchFamily="18" charset="-128"/>
              </a:rPr>
              <a:t>43.6</a:t>
            </a:r>
            <a:r>
              <a:rPr kumimoji="1" lang="ja-JP" altLang="en-US" sz="1200" dirty="0">
                <a:latin typeface="UD デジタル 教科書体 NK-B" panose="02020700000000000000" pitchFamily="18" charset="-128"/>
                <a:ea typeface="UD デジタル 教科書体 NK-B" panose="02020700000000000000" pitchFamily="18" charset="-128"/>
              </a:rPr>
              <a:t>％</a:t>
            </a:r>
          </a:p>
        </p:txBody>
      </p:sp>
      <p:sp>
        <p:nvSpPr>
          <p:cNvPr id="15" name="テキスト ボックス 14">
            <a:extLst>
              <a:ext uri="{FF2B5EF4-FFF2-40B4-BE49-F238E27FC236}">
                <a16:creationId xmlns:a16="http://schemas.microsoft.com/office/drawing/2014/main" id="{5F96150E-E114-535A-9013-5A57779B4A9A}"/>
              </a:ext>
            </a:extLst>
          </p:cNvPr>
          <p:cNvSpPr txBox="1"/>
          <p:nvPr/>
        </p:nvSpPr>
        <p:spPr>
          <a:xfrm>
            <a:off x="3071812" y="3089221"/>
            <a:ext cx="762000" cy="276999"/>
          </a:xfrm>
          <a:prstGeom prst="rect">
            <a:avLst/>
          </a:prstGeom>
          <a:noFill/>
        </p:spPr>
        <p:txBody>
          <a:bodyPr wrap="square" rtlCol="0">
            <a:spAutoFit/>
          </a:bodyPr>
          <a:lstStyle/>
          <a:p>
            <a:r>
              <a:rPr kumimoji="1" lang="en-US" altLang="ja-JP" sz="1200" dirty="0">
                <a:latin typeface="UD デジタル 教科書体 NK-B" panose="02020700000000000000" pitchFamily="18" charset="-128"/>
                <a:ea typeface="UD デジタル 教科書体 NK-B" panose="02020700000000000000" pitchFamily="18" charset="-128"/>
              </a:rPr>
              <a:t>46.0</a:t>
            </a:r>
            <a:r>
              <a:rPr kumimoji="1" lang="ja-JP" altLang="en-US" sz="1200" dirty="0">
                <a:latin typeface="UD デジタル 教科書体 NK-B" panose="02020700000000000000" pitchFamily="18" charset="-128"/>
                <a:ea typeface="UD デジタル 教科書体 NK-B" panose="02020700000000000000" pitchFamily="18" charset="-128"/>
              </a:rPr>
              <a:t>％</a:t>
            </a:r>
          </a:p>
        </p:txBody>
      </p:sp>
      <p:sp>
        <p:nvSpPr>
          <p:cNvPr id="16" name="テキスト ボックス 15">
            <a:extLst>
              <a:ext uri="{FF2B5EF4-FFF2-40B4-BE49-F238E27FC236}">
                <a16:creationId xmlns:a16="http://schemas.microsoft.com/office/drawing/2014/main" id="{15A6F8B6-4EC3-7402-DA79-74C908876A2A}"/>
              </a:ext>
            </a:extLst>
          </p:cNvPr>
          <p:cNvSpPr txBox="1"/>
          <p:nvPr/>
        </p:nvSpPr>
        <p:spPr>
          <a:xfrm>
            <a:off x="3864767" y="2962843"/>
            <a:ext cx="762000" cy="276999"/>
          </a:xfrm>
          <a:prstGeom prst="rect">
            <a:avLst/>
          </a:prstGeom>
          <a:noFill/>
        </p:spPr>
        <p:txBody>
          <a:bodyPr wrap="square" rtlCol="0">
            <a:spAutoFit/>
          </a:bodyPr>
          <a:lstStyle/>
          <a:p>
            <a:r>
              <a:rPr kumimoji="1" lang="en-US" altLang="ja-JP" sz="1200" dirty="0">
                <a:latin typeface="UD デジタル 教科書体 NK-B" panose="02020700000000000000" pitchFamily="18" charset="-128"/>
                <a:ea typeface="UD デジタル 教科書体 NK-B" panose="02020700000000000000" pitchFamily="18" charset="-128"/>
              </a:rPr>
              <a:t>46.3</a:t>
            </a:r>
            <a:r>
              <a:rPr kumimoji="1" lang="ja-JP" altLang="en-US" sz="1200" dirty="0">
                <a:latin typeface="UD デジタル 教科書体 NK-B" panose="02020700000000000000" pitchFamily="18" charset="-128"/>
                <a:ea typeface="UD デジタル 教科書体 NK-B" panose="02020700000000000000" pitchFamily="18" charset="-128"/>
              </a:rPr>
              <a:t>％</a:t>
            </a:r>
          </a:p>
        </p:txBody>
      </p:sp>
      <p:sp>
        <p:nvSpPr>
          <p:cNvPr id="17" name="テキスト ボックス 16">
            <a:extLst>
              <a:ext uri="{FF2B5EF4-FFF2-40B4-BE49-F238E27FC236}">
                <a16:creationId xmlns:a16="http://schemas.microsoft.com/office/drawing/2014/main" id="{1CE72498-2B77-D654-D64F-DE1F2D6C0837}"/>
              </a:ext>
            </a:extLst>
          </p:cNvPr>
          <p:cNvSpPr txBox="1"/>
          <p:nvPr/>
        </p:nvSpPr>
        <p:spPr>
          <a:xfrm>
            <a:off x="4666058" y="3111510"/>
            <a:ext cx="762000" cy="276999"/>
          </a:xfrm>
          <a:prstGeom prst="rect">
            <a:avLst/>
          </a:prstGeom>
          <a:noFill/>
        </p:spPr>
        <p:txBody>
          <a:bodyPr wrap="square" rtlCol="0">
            <a:spAutoFit/>
          </a:bodyPr>
          <a:lstStyle/>
          <a:p>
            <a:r>
              <a:rPr kumimoji="1" lang="en-US" altLang="ja-JP" sz="1200" dirty="0">
                <a:latin typeface="UD デジタル 教科書体 NK-B" panose="02020700000000000000" pitchFamily="18" charset="-128"/>
                <a:ea typeface="UD デジタル 教科書体 NK-B" panose="02020700000000000000" pitchFamily="18" charset="-128"/>
              </a:rPr>
              <a:t>45.8</a:t>
            </a:r>
            <a:r>
              <a:rPr kumimoji="1" lang="ja-JP" altLang="en-US" sz="1200" dirty="0">
                <a:latin typeface="UD デジタル 教科書体 NK-B" panose="02020700000000000000" pitchFamily="18" charset="-128"/>
                <a:ea typeface="UD デジタル 教科書体 NK-B" panose="02020700000000000000" pitchFamily="18" charset="-128"/>
              </a:rPr>
              <a:t>％</a:t>
            </a:r>
          </a:p>
        </p:txBody>
      </p:sp>
      <p:sp>
        <p:nvSpPr>
          <p:cNvPr id="18" name="テキスト ボックス 17">
            <a:extLst>
              <a:ext uri="{FF2B5EF4-FFF2-40B4-BE49-F238E27FC236}">
                <a16:creationId xmlns:a16="http://schemas.microsoft.com/office/drawing/2014/main" id="{FE681CCC-A025-B810-8367-3882C3DDE9A7}"/>
              </a:ext>
            </a:extLst>
          </p:cNvPr>
          <p:cNvSpPr txBox="1"/>
          <p:nvPr/>
        </p:nvSpPr>
        <p:spPr>
          <a:xfrm>
            <a:off x="3852862" y="965192"/>
            <a:ext cx="4181476" cy="369332"/>
          </a:xfrm>
          <a:prstGeom prst="rect">
            <a:avLst/>
          </a:prstGeom>
          <a:noFill/>
        </p:spPr>
        <p:txBody>
          <a:bodyPr wrap="square" rtlCol="0">
            <a:spAutoFit/>
          </a:bodyPr>
          <a:lstStyle/>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2020</a:t>
            </a:r>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年～</a:t>
            </a:r>
            <a:r>
              <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2024</a:t>
            </a:r>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年）</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9" name="テキスト ボックス 18">
            <a:extLst>
              <a:ext uri="{FF2B5EF4-FFF2-40B4-BE49-F238E27FC236}">
                <a16:creationId xmlns:a16="http://schemas.microsoft.com/office/drawing/2014/main" id="{0034B2C7-E397-55AA-9329-05754CB746BE}"/>
              </a:ext>
            </a:extLst>
          </p:cNvPr>
          <p:cNvSpPr txBox="1"/>
          <p:nvPr/>
        </p:nvSpPr>
        <p:spPr>
          <a:xfrm>
            <a:off x="1174202" y="5199418"/>
            <a:ext cx="8578851" cy="646331"/>
          </a:xfrm>
          <a:prstGeom prst="rect">
            <a:avLst/>
          </a:prstGeom>
          <a:noFill/>
        </p:spPr>
        <p:txBody>
          <a:bodyPr wrap="square" rtlCol="0">
            <a:spAutoFit/>
          </a:bodyPr>
          <a:lstStyle/>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コロナ禍以降“</a:t>
            </a:r>
            <a:r>
              <a:rPr kumimoji="1" lang="ja-JP" altLang="en-US" b="1" u="sng" dirty="0">
                <a:solidFill>
                  <a:srgbClr val="FF0000"/>
                </a:solidFill>
                <a:latin typeface="UD デジタル 教科書体 NK-B" panose="02020700000000000000" pitchFamily="18" charset="-128"/>
                <a:ea typeface="UD デジタル 教科書体 NK-B" panose="02020700000000000000" pitchFamily="18" charset="-128"/>
              </a:rPr>
              <a:t>自転車関与事故件数</a:t>
            </a:r>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”・“全事故に占める</a:t>
            </a:r>
            <a:r>
              <a:rPr kumimoji="1" lang="ja-JP" altLang="en-US" b="1" u="sng" dirty="0">
                <a:solidFill>
                  <a:srgbClr val="FF0000"/>
                </a:solidFill>
                <a:latin typeface="UD デジタル 教科書体 NK-B" panose="02020700000000000000" pitchFamily="18" charset="-128"/>
                <a:ea typeface="UD デジタル 教科書体 NK-B" panose="02020700000000000000" pitchFamily="18" charset="-128"/>
              </a:rPr>
              <a:t>自転車関与事故件数の割合</a:t>
            </a:r>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は増加傾向にあり、依然として</a:t>
            </a:r>
            <a:r>
              <a:rPr kumimoji="1" lang="ja-JP" altLang="en-US" b="1" u="sng" dirty="0">
                <a:solidFill>
                  <a:srgbClr val="FF0000"/>
                </a:solidFill>
                <a:latin typeface="UD デジタル 教科書体 NK-B" panose="02020700000000000000" pitchFamily="18" charset="-128"/>
                <a:ea typeface="UD デジタル 教科書体 NK-B" panose="02020700000000000000" pitchFamily="18" charset="-128"/>
              </a:rPr>
              <a:t>高い水準</a:t>
            </a:r>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にある。</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0" name="テキスト ボックス 19">
            <a:extLst>
              <a:ext uri="{FF2B5EF4-FFF2-40B4-BE49-F238E27FC236}">
                <a16:creationId xmlns:a16="http://schemas.microsoft.com/office/drawing/2014/main" id="{7B04EA85-977A-3A34-741B-5EA6556D4A98}"/>
              </a:ext>
            </a:extLst>
          </p:cNvPr>
          <p:cNvSpPr txBox="1"/>
          <p:nvPr/>
        </p:nvSpPr>
        <p:spPr>
          <a:xfrm>
            <a:off x="1171232" y="6055636"/>
            <a:ext cx="8550276" cy="646331"/>
          </a:xfrm>
          <a:prstGeom prst="rect">
            <a:avLst/>
          </a:prstGeom>
          <a:noFill/>
        </p:spPr>
        <p:txBody>
          <a:bodyPr wrap="square" rtlCol="0">
            <a:spAutoFit/>
          </a:bodyPr>
          <a:lstStyle/>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特に、東京都内で発生する</a:t>
            </a:r>
            <a:r>
              <a:rPr kumimoji="1" lang="ja-JP" altLang="en-US" b="1" u="sng" dirty="0">
                <a:solidFill>
                  <a:srgbClr val="FF0000"/>
                </a:solidFill>
                <a:latin typeface="UD デジタル 教科書体 NK-B" panose="02020700000000000000" pitchFamily="18" charset="-128"/>
                <a:ea typeface="UD デジタル 教科書体 NK-B" panose="02020700000000000000" pitchFamily="18" charset="-128"/>
              </a:rPr>
              <a:t>交通事故の半数近くは自転車が関係</a:t>
            </a:r>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する事故となっている。</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（全国平均（</a:t>
            </a:r>
            <a:r>
              <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23.2%</a:t>
            </a:r>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）の約２倍）</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3" name="テキスト ボックス 22">
            <a:extLst>
              <a:ext uri="{FF2B5EF4-FFF2-40B4-BE49-F238E27FC236}">
                <a16:creationId xmlns:a16="http://schemas.microsoft.com/office/drawing/2014/main" id="{5FD4B669-144B-982D-3A33-6745B12F1B8F}"/>
              </a:ext>
            </a:extLst>
          </p:cNvPr>
          <p:cNvSpPr txBox="1"/>
          <p:nvPr/>
        </p:nvSpPr>
        <p:spPr>
          <a:xfrm>
            <a:off x="6272209" y="4278825"/>
            <a:ext cx="3605215" cy="707886"/>
          </a:xfrm>
          <a:prstGeom prst="rect">
            <a:avLst/>
          </a:prstGeom>
          <a:noFill/>
        </p:spPr>
        <p:txBody>
          <a:bodyPr wrap="square" rtlCol="0">
            <a:spAutoFit/>
          </a:bodyPr>
          <a:lstStyle/>
          <a:p>
            <a:r>
              <a:rPr kumimoji="1" lang="en-US" altLang="ja-JP" sz="1400" b="1" dirty="0">
                <a:latin typeface="UD デジタル 教科書体 NK-B" panose="02020700000000000000" pitchFamily="18" charset="-128"/>
                <a:ea typeface="UD デジタル 教科書体 NK-B" panose="02020700000000000000" pitchFamily="18" charset="-128"/>
              </a:rPr>
              <a:t>※</a:t>
            </a:r>
            <a:r>
              <a:rPr kumimoji="1" lang="ja-JP" altLang="en-US" sz="1400" b="1" dirty="0">
                <a:latin typeface="UD デジタル 教科書体 NK-B" panose="02020700000000000000" pitchFamily="18" charset="-128"/>
                <a:ea typeface="UD デジタル 教科書体 NK-B" panose="02020700000000000000" pitchFamily="18" charset="-128"/>
              </a:rPr>
              <a:t>自転車関与事故</a:t>
            </a:r>
            <a:endParaRPr kumimoji="1" lang="en-US" altLang="ja-JP" sz="1400" b="1" dirty="0">
              <a:latin typeface="UD デジタル 教科書体 NK-B" panose="02020700000000000000" pitchFamily="18" charset="-128"/>
              <a:ea typeface="UD デジタル 教科書体 NK-B" panose="02020700000000000000" pitchFamily="18" charset="-128"/>
            </a:endParaRPr>
          </a:p>
          <a:p>
            <a:r>
              <a:rPr kumimoji="1" lang="ja-JP" altLang="en-US" sz="1400" b="1" dirty="0">
                <a:latin typeface="UD デジタル 教科書体 NK-B" panose="02020700000000000000" pitchFamily="18" charset="-128"/>
                <a:ea typeface="UD デジタル 教科書体 NK-B" panose="02020700000000000000" pitchFamily="18" charset="-128"/>
              </a:rPr>
              <a:t>　</a:t>
            </a:r>
            <a:r>
              <a:rPr kumimoji="1" lang="ja-JP" altLang="en-US" sz="1200" b="1" dirty="0">
                <a:latin typeface="UD デジタル 教科書体 NK-B" panose="02020700000000000000" pitchFamily="18" charset="-128"/>
                <a:ea typeface="UD デジタル 教科書体 NK-B" panose="02020700000000000000" pitchFamily="18" charset="-128"/>
              </a:rPr>
              <a:t>自転車乗用車が第１又は第２当事者となった事故であり、自転車相互事故は１件として計上されています。</a:t>
            </a:r>
            <a:endParaRPr kumimoji="1" lang="en-US" altLang="ja-JP" sz="1400" b="1" dirty="0">
              <a:latin typeface="UD デジタル 教科書体 NK-B" panose="02020700000000000000" pitchFamily="18" charset="-128"/>
              <a:ea typeface="UD デジタル 教科書体 NK-B" panose="02020700000000000000" pitchFamily="18" charset="-128"/>
            </a:endParaRPr>
          </a:p>
        </p:txBody>
      </p:sp>
      <p:pic>
        <p:nvPicPr>
          <p:cNvPr id="24" name="グラフィックス 23" descr="拡大鏡 単色塗りつぶし">
            <a:extLst>
              <a:ext uri="{FF2B5EF4-FFF2-40B4-BE49-F238E27FC236}">
                <a16:creationId xmlns:a16="http://schemas.microsoft.com/office/drawing/2014/main" id="{826ABD76-082A-AC6D-990C-BD8F90D0E80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2247" y="6016781"/>
            <a:ext cx="609296" cy="609296"/>
          </a:xfrm>
          <a:prstGeom prst="rect">
            <a:avLst/>
          </a:prstGeom>
        </p:spPr>
      </p:pic>
      <p:pic>
        <p:nvPicPr>
          <p:cNvPr id="25" name="グラフィックス 24" descr="拡大鏡 単色塗りつぶし">
            <a:extLst>
              <a:ext uri="{FF2B5EF4-FFF2-40B4-BE49-F238E27FC236}">
                <a16:creationId xmlns:a16="http://schemas.microsoft.com/office/drawing/2014/main" id="{488E1618-7664-18D1-F2DF-BFB11994F79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2247" y="5230635"/>
            <a:ext cx="609296" cy="609296"/>
          </a:xfrm>
          <a:prstGeom prst="rect">
            <a:avLst/>
          </a:prstGeom>
        </p:spPr>
      </p:pic>
    </p:spTree>
    <p:extLst>
      <p:ext uri="{BB962C8B-B14F-4D97-AF65-F5344CB8AC3E}">
        <p14:creationId xmlns:p14="http://schemas.microsoft.com/office/powerpoint/2010/main" val="2754744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平行四辺形 25">
            <a:extLst>
              <a:ext uri="{FF2B5EF4-FFF2-40B4-BE49-F238E27FC236}">
                <a16:creationId xmlns:a16="http://schemas.microsoft.com/office/drawing/2014/main" id="{B2AC309B-B733-1C59-8057-A93B560CD769}"/>
              </a:ext>
            </a:extLst>
          </p:cNvPr>
          <p:cNvSpPr/>
          <p:nvPr/>
        </p:nvSpPr>
        <p:spPr>
          <a:xfrm>
            <a:off x="104774" y="1141018"/>
            <a:ext cx="5076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四角形: 角を丸くする 7">
            <a:extLst>
              <a:ext uri="{FF2B5EF4-FFF2-40B4-BE49-F238E27FC236}">
                <a16:creationId xmlns:a16="http://schemas.microsoft.com/office/drawing/2014/main" id="{305C8512-A15E-68B2-A637-0DD9F88114B2}"/>
              </a:ext>
            </a:extLst>
          </p:cNvPr>
          <p:cNvSpPr/>
          <p:nvPr/>
        </p:nvSpPr>
        <p:spPr>
          <a:xfrm>
            <a:off x="197174" y="4638675"/>
            <a:ext cx="9604051" cy="862090"/>
          </a:xfrm>
          <a:prstGeom prst="roundRect">
            <a:avLst>
              <a:gd name="adj" fmla="val 11460"/>
            </a:avLst>
          </a:prstGeom>
          <a:pattFill prst="pct30">
            <a:fgClr>
              <a:schemeClr val="accent1">
                <a:lumMod val="20000"/>
                <a:lumOff val="8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EAE828FE-25F3-C360-CCC0-928CFDDEEE24}"/>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2AD4260D-5814-F3E9-2B3E-3E756B2A9175}"/>
              </a:ext>
            </a:extLst>
          </p:cNvPr>
          <p:cNvSpPr txBox="1"/>
          <p:nvPr/>
        </p:nvSpPr>
        <p:spPr>
          <a:xfrm>
            <a:off x="228599" y="63225"/>
            <a:ext cx="4724401"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第１章　イントロダクション</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4" name="テキスト ボックス 3">
            <a:extLst>
              <a:ext uri="{FF2B5EF4-FFF2-40B4-BE49-F238E27FC236}">
                <a16:creationId xmlns:a16="http://schemas.microsoft.com/office/drawing/2014/main" id="{2798AC1E-FC8F-B3C3-5B75-FFAD8B5FC21C}"/>
              </a:ext>
            </a:extLst>
          </p:cNvPr>
          <p:cNvSpPr txBox="1"/>
          <p:nvPr/>
        </p:nvSpPr>
        <p:spPr>
          <a:xfrm>
            <a:off x="104774" y="794933"/>
            <a:ext cx="4181476"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自転車の事故の原因</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graphicFrame>
        <p:nvGraphicFramePr>
          <p:cNvPr id="5" name="表 4">
            <a:extLst>
              <a:ext uri="{FF2B5EF4-FFF2-40B4-BE49-F238E27FC236}">
                <a16:creationId xmlns:a16="http://schemas.microsoft.com/office/drawing/2014/main" id="{3543CA88-F1BB-7383-1495-3DD75487E47F}"/>
              </a:ext>
            </a:extLst>
          </p:cNvPr>
          <p:cNvGraphicFramePr>
            <a:graphicFrameLocks noGrp="1"/>
          </p:cNvGraphicFramePr>
          <p:nvPr>
            <p:extLst>
              <p:ext uri="{D42A27DB-BD31-4B8C-83A1-F6EECF244321}">
                <p14:modId xmlns:p14="http://schemas.microsoft.com/office/powerpoint/2010/main" val="3868998786"/>
              </p:ext>
            </p:extLst>
          </p:nvPr>
        </p:nvGraphicFramePr>
        <p:xfrm>
          <a:off x="197174" y="1464016"/>
          <a:ext cx="9604052" cy="2897352"/>
        </p:xfrm>
        <a:graphic>
          <a:graphicData uri="http://schemas.openxmlformats.org/drawingml/2006/table">
            <a:tbl>
              <a:tblPr firstRow="1" bandRow="1">
                <a:tableStyleId>{5C22544A-7EE6-4342-B048-85BDC9FD1C3A}</a:tableStyleId>
              </a:tblPr>
              <a:tblGrid>
                <a:gridCol w="1333502">
                  <a:extLst>
                    <a:ext uri="{9D8B030D-6E8A-4147-A177-3AD203B41FA5}">
                      <a16:colId xmlns:a16="http://schemas.microsoft.com/office/drawing/2014/main" val="3003138710"/>
                    </a:ext>
                  </a:extLst>
                </a:gridCol>
                <a:gridCol w="742950">
                  <a:extLst>
                    <a:ext uri="{9D8B030D-6E8A-4147-A177-3AD203B41FA5}">
                      <a16:colId xmlns:a16="http://schemas.microsoft.com/office/drawing/2014/main" val="291631559"/>
                    </a:ext>
                  </a:extLst>
                </a:gridCol>
                <a:gridCol w="742950">
                  <a:extLst>
                    <a:ext uri="{9D8B030D-6E8A-4147-A177-3AD203B41FA5}">
                      <a16:colId xmlns:a16="http://schemas.microsoft.com/office/drawing/2014/main" val="2858370408"/>
                    </a:ext>
                  </a:extLst>
                </a:gridCol>
                <a:gridCol w="742950">
                  <a:extLst>
                    <a:ext uri="{9D8B030D-6E8A-4147-A177-3AD203B41FA5}">
                      <a16:colId xmlns:a16="http://schemas.microsoft.com/office/drawing/2014/main" val="3474480613"/>
                    </a:ext>
                  </a:extLst>
                </a:gridCol>
                <a:gridCol w="792000">
                  <a:extLst>
                    <a:ext uri="{9D8B030D-6E8A-4147-A177-3AD203B41FA5}">
                      <a16:colId xmlns:a16="http://schemas.microsoft.com/office/drawing/2014/main" val="178326208"/>
                    </a:ext>
                  </a:extLst>
                </a:gridCol>
                <a:gridCol w="742950">
                  <a:extLst>
                    <a:ext uri="{9D8B030D-6E8A-4147-A177-3AD203B41FA5}">
                      <a16:colId xmlns:a16="http://schemas.microsoft.com/office/drawing/2014/main" val="759950649"/>
                    </a:ext>
                  </a:extLst>
                </a:gridCol>
                <a:gridCol w="742950">
                  <a:extLst>
                    <a:ext uri="{9D8B030D-6E8A-4147-A177-3AD203B41FA5}">
                      <a16:colId xmlns:a16="http://schemas.microsoft.com/office/drawing/2014/main" val="4003929008"/>
                    </a:ext>
                  </a:extLst>
                </a:gridCol>
                <a:gridCol w="742950">
                  <a:extLst>
                    <a:ext uri="{9D8B030D-6E8A-4147-A177-3AD203B41FA5}">
                      <a16:colId xmlns:a16="http://schemas.microsoft.com/office/drawing/2014/main" val="3769945078"/>
                    </a:ext>
                  </a:extLst>
                </a:gridCol>
                <a:gridCol w="742950">
                  <a:extLst>
                    <a:ext uri="{9D8B030D-6E8A-4147-A177-3AD203B41FA5}">
                      <a16:colId xmlns:a16="http://schemas.microsoft.com/office/drawing/2014/main" val="2097382945"/>
                    </a:ext>
                  </a:extLst>
                </a:gridCol>
                <a:gridCol w="742950">
                  <a:extLst>
                    <a:ext uri="{9D8B030D-6E8A-4147-A177-3AD203B41FA5}">
                      <a16:colId xmlns:a16="http://schemas.microsoft.com/office/drawing/2014/main" val="2110778461"/>
                    </a:ext>
                  </a:extLst>
                </a:gridCol>
                <a:gridCol w="742950">
                  <a:extLst>
                    <a:ext uri="{9D8B030D-6E8A-4147-A177-3AD203B41FA5}">
                      <a16:colId xmlns:a16="http://schemas.microsoft.com/office/drawing/2014/main" val="1089509611"/>
                    </a:ext>
                  </a:extLst>
                </a:gridCol>
                <a:gridCol w="792000">
                  <a:extLst>
                    <a:ext uri="{9D8B030D-6E8A-4147-A177-3AD203B41FA5}">
                      <a16:colId xmlns:a16="http://schemas.microsoft.com/office/drawing/2014/main" val="993390603"/>
                    </a:ext>
                  </a:extLst>
                </a:gridCol>
              </a:tblGrid>
              <a:tr h="504000">
                <a:tc>
                  <a:txBody>
                    <a:bodyPr/>
                    <a:lstStyle/>
                    <a:p>
                      <a:endParaRPr kumimoji="1" lang="ja-JP" altLang="en-US" sz="1400" dirty="0">
                        <a:latin typeface="UD デジタル 教科書体 NK-B" panose="02020700000000000000" pitchFamily="18" charset="-128"/>
                        <a:ea typeface="UD デジタル 教科書体 NK-B" panose="02020700000000000000" pitchFamily="18" charset="-128"/>
                      </a:endParaRPr>
                    </a:p>
                  </a:txBody>
                  <a:tcPr>
                    <a:lnR w="38100" cap="flat" cmpd="sng" algn="ctr">
                      <a:solidFill>
                        <a:schemeClr val="bg2">
                          <a:lumMod val="90000"/>
                        </a:schemeClr>
                      </a:solidFill>
                      <a:prstDash val="solid"/>
                      <a:round/>
                      <a:headEnd type="none" w="med" len="med"/>
                      <a:tailEnd type="none" w="med" len="med"/>
                    </a:lnR>
                    <a:lnB w="38100" cap="flat" cmpd="sng" algn="ctr">
                      <a:solidFill>
                        <a:schemeClr val="bg2">
                          <a:lumMod val="90000"/>
                        </a:schemeClr>
                      </a:solidFill>
                      <a:prstDash val="solid"/>
                      <a:round/>
                      <a:headEnd type="none" w="med" len="med"/>
                      <a:tailEnd type="none" w="med" len="med"/>
                    </a:lnB>
                    <a:solidFill>
                      <a:schemeClr val="bg2"/>
                    </a:solidFill>
                  </a:tcPr>
                </a:tc>
                <a:tc>
                  <a:txBody>
                    <a:bodyPr/>
                    <a:lstStyle/>
                    <a:p>
                      <a:pPr algn="ctr"/>
                      <a:r>
                        <a:rPr kumimoji="1" lang="ja-JP" altLang="en-US" sz="1200" dirty="0">
                          <a:solidFill>
                            <a:schemeClr val="tx1"/>
                          </a:solidFill>
                          <a:latin typeface="UD デジタル 教科書体 NK-B" panose="02020700000000000000" pitchFamily="18" charset="-128"/>
                          <a:ea typeface="UD デジタル 教科書体 NK-B" panose="02020700000000000000" pitchFamily="18" charset="-128"/>
                        </a:rPr>
                        <a:t>人対</a:t>
                      </a:r>
                      <a:endParaRPr kumimoji="1" lang="en-US" altLang="ja-JP" sz="12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1200" dirty="0">
                          <a:solidFill>
                            <a:schemeClr val="tx1"/>
                          </a:solidFill>
                          <a:latin typeface="UD デジタル 教科書体 NK-B" panose="02020700000000000000" pitchFamily="18" charset="-128"/>
                          <a:ea typeface="UD デジタル 教科書体 NK-B" panose="02020700000000000000" pitchFamily="18" charset="-128"/>
                        </a:rPr>
                        <a:t>自転車</a:t>
                      </a:r>
                    </a:p>
                  </a:txBody>
                  <a:tcPr marL="36000" marR="36000" marT="36000" marB="36000" anchor="ctr">
                    <a:lnL w="381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B w="38100" cap="flat" cmpd="sng" algn="ctr">
                      <a:solidFill>
                        <a:schemeClr val="bg2">
                          <a:lumMod val="90000"/>
                        </a:schemeClr>
                      </a:solidFill>
                      <a:prstDash val="solid"/>
                      <a:round/>
                      <a:headEnd type="none" w="med" len="med"/>
                      <a:tailEnd type="none" w="med" len="med"/>
                    </a:lnB>
                    <a:solidFill>
                      <a:schemeClr val="bg2"/>
                    </a:solidFill>
                  </a:tcPr>
                </a:tc>
                <a:tc>
                  <a:txBody>
                    <a:bodyPr/>
                    <a:lstStyle/>
                    <a:p>
                      <a:pPr algn="ctr"/>
                      <a:r>
                        <a:rPr kumimoji="1" lang="ja-JP" altLang="en-US" sz="1200" dirty="0">
                          <a:solidFill>
                            <a:schemeClr val="tx1"/>
                          </a:solidFill>
                          <a:latin typeface="UD デジタル 教科書体 NK-B" panose="02020700000000000000" pitchFamily="18" charset="-128"/>
                          <a:ea typeface="UD デジタル 教科書体 NK-B" panose="02020700000000000000" pitchFamily="18" charset="-128"/>
                        </a:rPr>
                        <a:t>正面衝突</a:t>
                      </a:r>
                    </a:p>
                  </a:txBody>
                  <a:tcPr marL="36000" marR="36000" marT="36000" marB="3600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B w="38100" cap="flat" cmpd="sng" algn="ctr">
                      <a:solidFill>
                        <a:schemeClr val="bg2">
                          <a:lumMod val="90000"/>
                        </a:schemeClr>
                      </a:solidFill>
                      <a:prstDash val="solid"/>
                      <a:round/>
                      <a:headEnd type="none" w="med" len="med"/>
                      <a:tailEnd type="none" w="med" len="med"/>
                    </a:lnB>
                    <a:solidFill>
                      <a:schemeClr val="bg2"/>
                    </a:solidFill>
                  </a:tcPr>
                </a:tc>
                <a:tc>
                  <a:txBody>
                    <a:bodyPr/>
                    <a:lstStyle/>
                    <a:p>
                      <a:pPr algn="ctr"/>
                      <a:r>
                        <a:rPr kumimoji="1" lang="ja-JP" altLang="en-US" sz="1200" dirty="0">
                          <a:solidFill>
                            <a:schemeClr val="tx1"/>
                          </a:solidFill>
                          <a:latin typeface="UD デジタル 教科書体 NK-B" panose="02020700000000000000" pitchFamily="18" charset="-128"/>
                          <a:ea typeface="UD デジタル 教科書体 NK-B" panose="02020700000000000000" pitchFamily="18" charset="-128"/>
                        </a:rPr>
                        <a:t>追突</a:t>
                      </a:r>
                    </a:p>
                  </a:txBody>
                  <a:tcPr marL="36000" marR="36000" marT="36000" marB="3600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B w="38100" cap="flat" cmpd="sng" algn="ctr">
                      <a:solidFill>
                        <a:schemeClr val="bg2">
                          <a:lumMod val="90000"/>
                        </a:schemeClr>
                      </a:solidFill>
                      <a:prstDash val="solid"/>
                      <a:round/>
                      <a:headEnd type="none" w="med" len="med"/>
                      <a:tailEnd type="none" w="med" len="med"/>
                    </a:lnB>
                    <a:solidFill>
                      <a:schemeClr val="bg2"/>
                    </a:solidFill>
                  </a:tcPr>
                </a:tc>
                <a:tc>
                  <a:txBody>
                    <a:bodyPr/>
                    <a:lstStyle/>
                    <a:p>
                      <a:pPr algn="ctr"/>
                      <a:r>
                        <a:rPr kumimoji="1" lang="ja-JP" altLang="en-US" sz="1400" u="sng" dirty="0">
                          <a:solidFill>
                            <a:srgbClr val="FF0000"/>
                          </a:solidFill>
                          <a:latin typeface="UD デジタル 教科書体 NK-B" panose="02020700000000000000" pitchFamily="18" charset="-128"/>
                          <a:ea typeface="UD デジタル 教科書体 NK-B" panose="02020700000000000000" pitchFamily="18" charset="-128"/>
                        </a:rPr>
                        <a:t>出会頭</a:t>
                      </a:r>
                    </a:p>
                  </a:txBody>
                  <a:tcPr marL="36000" marR="36000" marT="36000" marB="3600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B w="38100" cap="flat" cmpd="sng" algn="ctr">
                      <a:solidFill>
                        <a:schemeClr val="bg2">
                          <a:lumMod val="90000"/>
                        </a:schemeClr>
                      </a:solidFill>
                      <a:prstDash val="solid"/>
                      <a:round/>
                      <a:headEnd type="none" w="med" len="med"/>
                      <a:tailEnd type="none" w="med" len="med"/>
                    </a:lnB>
                    <a:solidFill>
                      <a:schemeClr val="accent2">
                        <a:lumMod val="20000"/>
                        <a:lumOff val="80000"/>
                      </a:schemeClr>
                    </a:solidFill>
                  </a:tcPr>
                </a:tc>
                <a:tc>
                  <a:txBody>
                    <a:bodyPr/>
                    <a:lstStyle/>
                    <a:p>
                      <a:pPr algn="ctr"/>
                      <a:r>
                        <a:rPr kumimoji="1" lang="ja-JP" altLang="en-US" sz="1100" dirty="0">
                          <a:solidFill>
                            <a:schemeClr val="tx1"/>
                          </a:solidFill>
                          <a:latin typeface="UD デジタル 教科書体 NK-B" panose="02020700000000000000" pitchFamily="18" charset="-128"/>
                          <a:ea typeface="UD デジタル 教科書体 NK-B" panose="02020700000000000000" pitchFamily="18" charset="-128"/>
                        </a:rPr>
                        <a:t>追越追抜</a:t>
                      </a:r>
                    </a:p>
                  </a:txBody>
                  <a:tcPr marL="36000" marR="36000" marT="36000" marB="3600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B w="38100" cap="flat" cmpd="sng" algn="ctr">
                      <a:solidFill>
                        <a:schemeClr val="bg2">
                          <a:lumMod val="90000"/>
                        </a:schemeClr>
                      </a:solidFill>
                      <a:prstDash val="solid"/>
                      <a:round/>
                      <a:headEnd type="none" w="med" len="med"/>
                      <a:tailEnd type="none" w="med" len="med"/>
                    </a:lnB>
                    <a:solidFill>
                      <a:schemeClr val="bg2"/>
                    </a:solidFill>
                  </a:tcPr>
                </a:tc>
                <a:tc>
                  <a:txBody>
                    <a:bodyPr/>
                    <a:lstStyle/>
                    <a:p>
                      <a:pPr algn="ctr"/>
                      <a:r>
                        <a:rPr kumimoji="1" lang="ja-JP" altLang="en-US" sz="1050" dirty="0">
                          <a:solidFill>
                            <a:schemeClr val="tx1"/>
                          </a:solidFill>
                          <a:latin typeface="UD デジタル 教科書体 NK-B" panose="02020700000000000000" pitchFamily="18" charset="-128"/>
                          <a:ea typeface="UD デジタル 教科書体 NK-B" panose="02020700000000000000" pitchFamily="18" charset="-128"/>
                        </a:rPr>
                        <a:t>すれ違い時</a:t>
                      </a:r>
                    </a:p>
                  </a:txBody>
                  <a:tcPr marL="36000" marR="36000" marT="36000" marB="3600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B w="38100" cap="flat" cmpd="sng" algn="ctr">
                      <a:solidFill>
                        <a:schemeClr val="bg2">
                          <a:lumMod val="90000"/>
                        </a:schemeClr>
                      </a:solidFill>
                      <a:prstDash val="solid"/>
                      <a:round/>
                      <a:headEnd type="none" w="med" len="med"/>
                      <a:tailEnd type="none" w="med" len="med"/>
                    </a:lnB>
                    <a:solidFill>
                      <a:schemeClr val="bg2"/>
                    </a:solidFill>
                  </a:tcPr>
                </a:tc>
                <a:tc>
                  <a:txBody>
                    <a:bodyPr/>
                    <a:lstStyle/>
                    <a:p>
                      <a:pPr algn="ctr"/>
                      <a:r>
                        <a:rPr kumimoji="1" lang="ja-JP" altLang="en-US" sz="1200" dirty="0">
                          <a:solidFill>
                            <a:schemeClr val="tx1"/>
                          </a:solidFill>
                          <a:latin typeface="UD デジタル 教科書体 NK-B" panose="02020700000000000000" pitchFamily="18" charset="-128"/>
                          <a:ea typeface="UD デジタル 教科書体 NK-B" panose="02020700000000000000" pitchFamily="18" charset="-128"/>
                        </a:rPr>
                        <a:t>左折時</a:t>
                      </a:r>
                    </a:p>
                  </a:txBody>
                  <a:tcPr marL="36000" marR="36000" marT="36000" marB="3600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B w="38100" cap="flat" cmpd="sng" algn="ctr">
                      <a:solidFill>
                        <a:schemeClr val="bg2">
                          <a:lumMod val="90000"/>
                        </a:schemeClr>
                      </a:solidFill>
                      <a:prstDash val="solid"/>
                      <a:round/>
                      <a:headEnd type="none" w="med" len="med"/>
                      <a:tailEnd type="none" w="med" len="med"/>
                    </a:lnB>
                    <a:solidFill>
                      <a:schemeClr val="bg2"/>
                    </a:solidFill>
                  </a:tcPr>
                </a:tc>
                <a:tc>
                  <a:txBody>
                    <a:bodyPr/>
                    <a:lstStyle/>
                    <a:p>
                      <a:pPr algn="ctr"/>
                      <a:r>
                        <a:rPr kumimoji="1" lang="ja-JP" altLang="en-US" sz="1200" dirty="0">
                          <a:solidFill>
                            <a:schemeClr val="tx1"/>
                          </a:solidFill>
                          <a:latin typeface="UD デジタル 教科書体 NK-B" panose="02020700000000000000" pitchFamily="18" charset="-128"/>
                          <a:ea typeface="UD デジタル 教科書体 NK-B" panose="02020700000000000000" pitchFamily="18" charset="-128"/>
                        </a:rPr>
                        <a:t>右折時</a:t>
                      </a:r>
                    </a:p>
                  </a:txBody>
                  <a:tcPr marL="36000" marR="36000" marT="36000" marB="3600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B w="38100" cap="flat" cmpd="sng" algn="ctr">
                      <a:solidFill>
                        <a:schemeClr val="bg2">
                          <a:lumMod val="90000"/>
                        </a:schemeClr>
                      </a:solidFill>
                      <a:prstDash val="solid"/>
                      <a:round/>
                      <a:headEnd type="none" w="med" len="med"/>
                      <a:tailEnd type="none" w="med" len="med"/>
                    </a:lnB>
                    <a:solidFill>
                      <a:schemeClr val="bg2"/>
                    </a:solidFill>
                  </a:tcPr>
                </a:tc>
                <a:tc>
                  <a:txBody>
                    <a:bodyPr/>
                    <a:lstStyle/>
                    <a:p>
                      <a:pPr algn="ctr"/>
                      <a:r>
                        <a:rPr kumimoji="1" lang="ja-JP" altLang="en-US" sz="1200" dirty="0">
                          <a:solidFill>
                            <a:schemeClr val="tx1"/>
                          </a:solidFill>
                          <a:latin typeface="UD デジタル 教科書体 NK-B" panose="02020700000000000000" pitchFamily="18" charset="-128"/>
                          <a:ea typeface="UD デジタル 教科書体 NK-B" panose="02020700000000000000" pitchFamily="18" charset="-128"/>
                        </a:rPr>
                        <a:t>その他</a:t>
                      </a:r>
                    </a:p>
                  </a:txBody>
                  <a:tcPr marL="36000" marR="36000" marT="36000" marB="3600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B w="38100" cap="flat" cmpd="sng" algn="ctr">
                      <a:solidFill>
                        <a:schemeClr val="bg2">
                          <a:lumMod val="90000"/>
                        </a:schemeClr>
                      </a:solidFill>
                      <a:prstDash val="solid"/>
                      <a:round/>
                      <a:headEnd type="none" w="med" len="med"/>
                      <a:tailEnd type="none" w="med" len="med"/>
                    </a:lnB>
                    <a:solidFill>
                      <a:schemeClr val="bg2"/>
                    </a:solidFill>
                  </a:tcPr>
                </a:tc>
                <a:tc>
                  <a:txBody>
                    <a:bodyPr/>
                    <a:lstStyle/>
                    <a:p>
                      <a:pPr algn="ctr"/>
                      <a:r>
                        <a:rPr kumimoji="1" lang="ja-JP" altLang="en-US" sz="1100" dirty="0">
                          <a:solidFill>
                            <a:schemeClr val="tx1"/>
                          </a:solidFill>
                          <a:latin typeface="UD デジタル 教科書体 NK-B" panose="02020700000000000000" pitchFamily="18" charset="-128"/>
                          <a:ea typeface="UD デジタル 教科書体 NK-B" panose="02020700000000000000" pitchFamily="18" charset="-128"/>
                        </a:rPr>
                        <a:t>車両単独</a:t>
                      </a:r>
                    </a:p>
                  </a:txBody>
                  <a:tcPr marL="36000" marR="36000" marT="36000" marB="36000" anchor="ctr">
                    <a:lnL w="12700" cap="flat" cmpd="sng" algn="ctr">
                      <a:solidFill>
                        <a:schemeClr val="bg2">
                          <a:lumMod val="90000"/>
                        </a:schemeClr>
                      </a:solidFill>
                      <a:prstDash val="solid"/>
                      <a:round/>
                      <a:headEnd type="none" w="med" len="med"/>
                      <a:tailEnd type="none" w="med" len="med"/>
                    </a:lnL>
                    <a:lnR w="38100" cap="flat" cmpd="sng" algn="ctr">
                      <a:solidFill>
                        <a:schemeClr val="bg2">
                          <a:lumMod val="90000"/>
                        </a:schemeClr>
                      </a:solidFill>
                      <a:prstDash val="solid"/>
                      <a:round/>
                      <a:headEnd type="none" w="med" len="med"/>
                      <a:tailEnd type="none" w="med" len="med"/>
                    </a:lnR>
                    <a:lnB w="38100" cap="flat" cmpd="sng" algn="ctr">
                      <a:solidFill>
                        <a:schemeClr val="bg2">
                          <a:lumMod val="90000"/>
                        </a:schemeClr>
                      </a:solidFill>
                      <a:prstDash val="solid"/>
                      <a:round/>
                      <a:headEnd type="none" w="med" len="med"/>
                      <a:tailEnd type="none" w="med" len="med"/>
                    </a:lnB>
                    <a:solidFill>
                      <a:schemeClr val="bg2"/>
                    </a:solidFill>
                  </a:tcPr>
                </a:tc>
                <a:tc>
                  <a:txBody>
                    <a:bodyPr/>
                    <a:lstStyle/>
                    <a:p>
                      <a:pPr algn="ctr"/>
                      <a:r>
                        <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合　計</a:t>
                      </a:r>
                    </a:p>
                  </a:txBody>
                  <a:tcPr anchor="ctr">
                    <a:lnL w="38100" cap="flat" cmpd="sng" algn="ctr">
                      <a:solidFill>
                        <a:schemeClr val="bg2">
                          <a:lumMod val="90000"/>
                        </a:schemeClr>
                      </a:solidFill>
                      <a:prstDash val="solid"/>
                      <a:round/>
                      <a:headEnd type="none" w="med" len="med"/>
                      <a:tailEnd type="none" w="med" len="med"/>
                    </a:lnL>
                    <a:lnB w="38100" cap="flat" cmpd="sng" algn="ctr">
                      <a:solidFill>
                        <a:schemeClr val="bg2">
                          <a:lumMod val="9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718029769"/>
                  </a:ext>
                </a:extLst>
              </a:tr>
              <a:tr h="398892">
                <a:tc>
                  <a:txBody>
                    <a:bodyPr/>
                    <a:lstStyle/>
                    <a:p>
                      <a:pPr algn="l"/>
                      <a:r>
                        <a:rPr kumimoji="1" lang="ja-JP" altLang="en-US" sz="1400" b="1" u="sng" dirty="0">
                          <a:solidFill>
                            <a:srgbClr val="FF0000"/>
                          </a:solidFill>
                          <a:latin typeface="UD デジタル 教科書体 NK-B" panose="02020700000000000000" pitchFamily="18" charset="-128"/>
                          <a:ea typeface="UD デジタル 教科書体 NK-B" panose="02020700000000000000" pitchFamily="18" charset="-128"/>
                        </a:rPr>
                        <a:t>交差点</a:t>
                      </a:r>
                    </a:p>
                  </a:txBody>
                  <a:tcPr anchor="ctr">
                    <a:lnR w="38100" cap="flat" cmpd="sng" algn="ctr">
                      <a:solidFill>
                        <a:schemeClr val="bg2">
                          <a:lumMod val="90000"/>
                        </a:schemeClr>
                      </a:solidFill>
                      <a:prstDash val="solid"/>
                      <a:round/>
                      <a:headEnd type="none" w="med" len="med"/>
                      <a:tailEnd type="none" w="med" len="med"/>
                    </a:lnR>
                    <a:lnT w="381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accent2">
                        <a:lumMod val="20000"/>
                        <a:lumOff val="80000"/>
                      </a:schemeClr>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267</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381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381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accent2">
                        <a:lumMod val="20000"/>
                        <a:lumOff val="80000"/>
                      </a:schemeClr>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33</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381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accent2">
                        <a:lumMod val="20000"/>
                        <a:lumOff val="80000"/>
                      </a:schemeClr>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36</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381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accent2">
                        <a:lumMod val="20000"/>
                        <a:lumOff val="80000"/>
                      </a:schemeClr>
                    </a:solidFill>
                  </a:tcPr>
                </a:tc>
                <a:tc>
                  <a:txBody>
                    <a:bodyPr/>
                    <a:lstStyle/>
                    <a:p>
                      <a:pPr algn="r"/>
                      <a:r>
                        <a:rPr kumimoji="1" lang="en-US" altLang="ja-JP" sz="1400" b="1" u="sng" dirty="0">
                          <a:solidFill>
                            <a:srgbClr val="FF0000"/>
                          </a:solidFill>
                          <a:latin typeface="UD デジタル 教科書体 NK-B" panose="02020700000000000000" pitchFamily="18" charset="-128"/>
                          <a:ea typeface="UD デジタル 教科書体 NK-B" panose="02020700000000000000" pitchFamily="18" charset="-128"/>
                        </a:rPr>
                        <a:t>3,384</a:t>
                      </a:r>
                      <a:endParaRPr kumimoji="1" lang="ja-JP" altLang="en-US" sz="1400" b="1" u="sng" dirty="0">
                        <a:solidFill>
                          <a:srgbClr val="FF0000"/>
                        </a:solidFill>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381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accent2">
                        <a:lumMod val="20000"/>
                        <a:lumOff val="80000"/>
                      </a:schemeClr>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127</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381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accent2">
                        <a:lumMod val="20000"/>
                        <a:lumOff val="80000"/>
                      </a:schemeClr>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29</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381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accent2">
                        <a:lumMod val="20000"/>
                        <a:lumOff val="80000"/>
                      </a:schemeClr>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893</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381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accent2">
                        <a:lumMod val="20000"/>
                        <a:lumOff val="80000"/>
                      </a:schemeClr>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760</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381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accent2">
                        <a:lumMod val="20000"/>
                        <a:lumOff val="80000"/>
                      </a:schemeClr>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182</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381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accent2">
                        <a:lumMod val="20000"/>
                        <a:lumOff val="80000"/>
                      </a:schemeClr>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583</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38100" cap="flat" cmpd="sng" algn="ctr">
                      <a:solidFill>
                        <a:schemeClr val="bg2">
                          <a:lumMod val="90000"/>
                        </a:schemeClr>
                      </a:solidFill>
                      <a:prstDash val="solid"/>
                      <a:round/>
                      <a:headEnd type="none" w="med" len="med"/>
                      <a:tailEnd type="none" w="med" len="med"/>
                    </a:lnR>
                    <a:lnT w="381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accent2">
                        <a:lumMod val="20000"/>
                        <a:lumOff val="80000"/>
                      </a:schemeClr>
                    </a:solidFill>
                  </a:tcPr>
                </a:tc>
                <a:tc>
                  <a:txBody>
                    <a:bodyPr/>
                    <a:lstStyle/>
                    <a:p>
                      <a:pPr algn="r"/>
                      <a:r>
                        <a:rPr kumimoji="1" lang="en-US" altLang="ja-JP" sz="1400" u="sng" dirty="0">
                          <a:solidFill>
                            <a:srgbClr val="FF0000"/>
                          </a:solidFill>
                          <a:latin typeface="UD デジタル 教科書体 NK-B" panose="02020700000000000000" pitchFamily="18" charset="-128"/>
                          <a:ea typeface="UD デジタル 教科書体 NK-B" panose="02020700000000000000" pitchFamily="18" charset="-128"/>
                        </a:rPr>
                        <a:t>6,294</a:t>
                      </a:r>
                      <a:endParaRPr kumimoji="1" lang="ja-JP" altLang="en-US" sz="1400" u="sng" dirty="0">
                        <a:solidFill>
                          <a:srgbClr val="FF0000"/>
                        </a:solidFill>
                        <a:latin typeface="UD デジタル 教科書体 NK-B" panose="02020700000000000000" pitchFamily="18" charset="-128"/>
                        <a:ea typeface="UD デジタル 教科書体 NK-B" panose="02020700000000000000" pitchFamily="18" charset="-128"/>
                      </a:endParaRPr>
                    </a:p>
                  </a:txBody>
                  <a:tcPr anchor="ctr">
                    <a:lnL w="38100" cap="flat" cmpd="sng" algn="ctr">
                      <a:solidFill>
                        <a:schemeClr val="bg2">
                          <a:lumMod val="90000"/>
                        </a:schemeClr>
                      </a:solidFill>
                      <a:prstDash val="solid"/>
                      <a:round/>
                      <a:headEnd type="none" w="med" len="med"/>
                      <a:tailEnd type="none" w="med" len="med"/>
                    </a:lnL>
                    <a:lnT w="381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889034507"/>
                  </a:ext>
                </a:extLst>
              </a:tr>
              <a:tr h="398892">
                <a:tc>
                  <a:txBody>
                    <a:bodyPr/>
                    <a:lstStyle/>
                    <a:p>
                      <a:pPr algn="l"/>
                      <a:r>
                        <a:rPr kumimoji="1" lang="ja-JP" altLang="en-US" sz="1200" dirty="0">
                          <a:latin typeface="UD デジタル 教科書体 NK-B" panose="02020700000000000000" pitchFamily="18" charset="-128"/>
                          <a:ea typeface="UD デジタル 教科書体 NK-B" panose="02020700000000000000" pitchFamily="18" charset="-128"/>
                        </a:rPr>
                        <a:t>交差点付近</a:t>
                      </a:r>
                    </a:p>
                  </a:txBody>
                  <a:tcPr anchor="ctr">
                    <a:lnR w="381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107</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381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30</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48</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153</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accent2">
                        <a:lumMod val="20000"/>
                        <a:lumOff val="80000"/>
                      </a:schemeClr>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95</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15</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35</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32</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92</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400</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381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1,007</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38100" cap="flat" cmpd="sng" algn="ctr">
                      <a:solidFill>
                        <a:schemeClr val="bg2">
                          <a:lumMod val="90000"/>
                        </a:schemeClr>
                      </a:solidFill>
                      <a:prstDash val="solid"/>
                      <a:round/>
                      <a:headEnd type="none" w="med" len="med"/>
                      <a:tailEnd type="none" w="med" len="med"/>
                    </a:lnL>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extLst>
                  <a:ext uri="{0D108BD9-81ED-4DB2-BD59-A6C34878D82A}">
                    <a16:rowId xmlns:a16="http://schemas.microsoft.com/office/drawing/2014/main" val="4253788535"/>
                  </a:ext>
                </a:extLst>
              </a:tr>
              <a:tr h="398892">
                <a:tc>
                  <a:txBody>
                    <a:bodyPr/>
                    <a:lstStyle/>
                    <a:p>
                      <a:pPr algn="l"/>
                      <a:r>
                        <a:rPr kumimoji="1" lang="ja-JP" altLang="en-US" sz="1200" dirty="0">
                          <a:latin typeface="UD デジタル 教科書体 NK-B" panose="02020700000000000000" pitchFamily="18" charset="-128"/>
                          <a:ea typeface="UD デジタル 教科書体 NK-B" panose="02020700000000000000" pitchFamily="18" charset="-128"/>
                        </a:rPr>
                        <a:t>単路</a:t>
                      </a:r>
                    </a:p>
                  </a:txBody>
                  <a:tcPr anchor="ctr">
                    <a:lnR w="381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768</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381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141</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188</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574</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accent2">
                        <a:lumMod val="20000"/>
                        <a:lumOff val="80000"/>
                      </a:schemeClr>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455</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143</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149</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96</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544</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3,068</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381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6,126</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38100" cap="flat" cmpd="sng" algn="ctr">
                      <a:solidFill>
                        <a:schemeClr val="bg2">
                          <a:lumMod val="90000"/>
                        </a:schemeClr>
                      </a:solidFill>
                      <a:prstDash val="solid"/>
                      <a:round/>
                      <a:headEnd type="none" w="med" len="med"/>
                      <a:tailEnd type="none" w="med" len="med"/>
                    </a:lnL>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extLst>
                  <a:ext uri="{0D108BD9-81ED-4DB2-BD59-A6C34878D82A}">
                    <a16:rowId xmlns:a16="http://schemas.microsoft.com/office/drawing/2014/main" val="1328426380"/>
                  </a:ext>
                </a:extLst>
              </a:tr>
              <a:tr h="398892">
                <a:tc>
                  <a:txBody>
                    <a:bodyPr/>
                    <a:lstStyle/>
                    <a:p>
                      <a:pPr algn="l"/>
                      <a:r>
                        <a:rPr kumimoji="1" lang="ja-JP" altLang="en-US" sz="1200" dirty="0">
                          <a:latin typeface="UD デジタル 教科書体 NK-B" panose="02020700000000000000" pitchFamily="18" charset="-128"/>
                          <a:ea typeface="UD デジタル 教科書体 NK-B" panose="02020700000000000000" pitchFamily="18" charset="-128"/>
                        </a:rPr>
                        <a:t>踏切</a:t>
                      </a:r>
                    </a:p>
                  </a:txBody>
                  <a:tcPr anchor="ctr">
                    <a:lnR w="381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ja-JP" altLang="en-US" sz="1100" dirty="0">
                          <a:latin typeface="UD デジタル 教科書体 NK-B" panose="02020700000000000000" pitchFamily="18" charset="-128"/>
                          <a:ea typeface="UD デジタル 教科書体 NK-B" panose="02020700000000000000" pitchFamily="18" charset="-128"/>
                        </a:rPr>
                        <a:t>－</a:t>
                      </a:r>
                    </a:p>
                  </a:txBody>
                  <a:tcPr anchor="ctr">
                    <a:lnL w="381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ja-JP" altLang="en-US" sz="1100" dirty="0">
                          <a:latin typeface="UD デジタル 教科書体 NK-B" panose="02020700000000000000" pitchFamily="18" charset="-128"/>
                          <a:ea typeface="UD デジタル 教科書体 NK-B" panose="02020700000000000000" pitchFamily="18" charset="-128"/>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ja-JP" altLang="en-US" sz="1100" dirty="0">
                          <a:latin typeface="UD デジタル 教科書体 NK-B" panose="02020700000000000000" pitchFamily="18" charset="-128"/>
                          <a:ea typeface="UD デジタル 教科書体 NK-B" panose="02020700000000000000" pitchFamily="18" charset="-128"/>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ja-JP" altLang="en-US" sz="1100" dirty="0">
                          <a:latin typeface="UD デジタル 教科書体 NK-B" panose="02020700000000000000" pitchFamily="18" charset="-128"/>
                          <a:ea typeface="UD デジタル 教科書体 NK-B" panose="02020700000000000000" pitchFamily="18" charset="-128"/>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accent2">
                        <a:lumMod val="20000"/>
                        <a:lumOff val="80000"/>
                      </a:schemeClr>
                    </a:solidFill>
                  </a:tcPr>
                </a:tc>
                <a:tc>
                  <a:txBody>
                    <a:bodyPr/>
                    <a:lstStyle/>
                    <a:p>
                      <a:pPr algn="r"/>
                      <a:r>
                        <a:rPr kumimoji="1" lang="ja-JP" altLang="en-US" sz="1100" dirty="0">
                          <a:latin typeface="UD デジタル 教科書体 NK-B" panose="02020700000000000000" pitchFamily="18" charset="-128"/>
                          <a:ea typeface="UD デジタル 教科書体 NK-B" panose="02020700000000000000" pitchFamily="18" charset="-128"/>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ja-JP" altLang="en-US" sz="1100" dirty="0">
                          <a:latin typeface="UD デジタル 教科書体 NK-B" panose="02020700000000000000" pitchFamily="18" charset="-128"/>
                          <a:ea typeface="UD デジタル 教科書体 NK-B" panose="02020700000000000000" pitchFamily="18" charset="-128"/>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ja-JP" altLang="en-US" sz="1100" dirty="0">
                          <a:latin typeface="UD デジタル 教科書体 NK-B" panose="02020700000000000000" pitchFamily="18" charset="-128"/>
                          <a:ea typeface="UD デジタル 教科書体 NK-B" panose="02020700000000000000" pitchFamily="18" charset="-128"/>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ja-JP" altLang="en-US" sz="1100" dirty="0">
                          <a:latin typeface="UD デジタル 教科書体 NK-B" panose="02020700000000000000" pitchFamily="18" charset="-128"/>
                          <a:ea typeface="UD デジタル 教科書体 NK-B" panose="02020700000000000000" pitchFamily="18" charset="-128"/>
                        </a:rPr>
                        <a:t>－</a:t>
                      </a:r>
                      <a:endParaRPr kumimoji="1" lang="en-US" altLang="ja-JP"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ja-JP" altLang="en-US" sz="1100" dirty="0">
                          <a:latin typeface="UD デジタル 教科書体 NK-B" panose="02020700000000000000" pitchFamily="18" charset="-128"/>
                          <a:ea typeface="UD デジタル 教科書体 NK-B" panose="02020700000000000000" pitchFamily="18" charset="-128"/>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16</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381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18</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38100" cap="flat" cmpd="sng" algn="ctr">
                      <a:solidFill>
                        <a:schemeClr val="bg2">
                          <a:lumMod val="90000"/>
                        </a:schemeClr>
                      </a:solidFill>
                      <a:prstDash val="solid"/>
                      <a:round/>
                      <a:headEnd type="none" w="med" len="med"/>
                      <a:tailEnd type="none" w="med" len="med"/>
                    </a:lnL>
                    <a:lnT w="12700" cap="flat" cmpd="sng" algn="ctr">
                      <a:solidFill>
                        <a:schemeClr val="bg2">
                          <a:lumMod val="90000"/>
                        </a:schemeClr>
                      </a:solidFill>
                      <a:prstDash val="sysDash"/>
                      <a:round/>
                      <a:headEnd type="none" w="med" len="med"/>
                      <a:tailEnd type="none" w="med" len="med"/>
                    </a:lnT>
                    <a:lnB w="12700" cap="flat" cmpd="sng" algn="ctr">
                      <a:solidFill>
                        <a:schemeClr val="bg2">
                          <a:lumMod val="90000"/>
                        </a:schemeClr>
                      </a:solidFill>
                      <a:prstDash val="sysDash"/>
                      <a:round/>
                      <a:headEnd type="none" w="med" len="med"/>
                      <a:tailEnd type="none" w="med" len="med"/>
                    </a:lnB>
                    <a:solidFill>
                      <a:schemeClr val="bg1"/>
                    </a:solidFill>
                  </a:tcPr>
                </a:tc>
                <a:extLst>
                  <a:ext uri="{0D108BD9-81ED-4DB2-BD59-A6C34878D82A}">
                    <a16:rowId xmlns:a16="http://schemas.microsoft.com/office/drawing/2014/main" val="1999447771"/>
                  </a:ext>
                </a:extLst>
              </a:tr>
              <a:tr h="398892">
                <a:tc>
                  <a:txBody>
                    <a:bodyPr/>
                    <a:lstStyle/>
                    <a:p>
                      <a:r>
                        <a:rPr kumimoji="1" lang="ja-JP" altLang="en-US" sz="1200" dirty="0">
                          <a:latin typeface="UD デジタル 教科書体 NK-B" panose="02020700000000000000" pitchFamily="18" charset="-128"/>
                          <a:ea typeface="UD デジタル 教科書体 NK-B" panose="02020700000000000000" pitchFamily="18" charset="-128"/>
                        </a:rPr>
                        <a:t>一般交通の場所</a:t>
                      </a:r>
                    </a:p>
                  </a:txBody>
                  <a:tcPr anchor="ctr">
                    <a:lnR w="381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38100" cap="flat" cmpd="sng" algn="ctr">
                      <a:solidFill>
                        <a:schemeClr val="bg2">
                          <a:lumMod val="90000"/>
                        </a:schemeClr>
                      </a:solidFill>
                      <a:prstDash val="solid"/>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52</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381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38100" cap="flat" cmpd="sng" algn="ctr">
                      <a:solidFill>
                        <a:schemeClr val="bg2">
                          <a:lumMod val="90000"/>
                        </a:schemeClr>
                      </a:solidFill>
                      <a:prstDash val="solid"/>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5</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38100" cap="flat" cmpd="sng" algn="ctr">
                      <a:solidFill>
                        <a:schemeClr val="bg2">
                          <a:lumMod val="90000"/>
                        </a:schemeClr>
                      </a:solidFill>
                      <a:prstDash val="solid"/>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3</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38100" cap="flat" cmpd="sng" algn="ctr">
                      <a:solidFill>
                        <a:schemeClr val="bg2">
                          <a:lumMod val="90000"/>
                        </a:schemeClr>
                      </a:solidFill>
                      <a:prstDash val="solid"/>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22</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38100" cap="flat" cmpd="sng" algn="ctr">
                      <a:solidFill>
                        <a:schemeClr val="bg2">
                          <a:lumMod val="90000"/>
                        </a:schemeClr>
                      </a:solidFill>
                      <a:prstDash val="solid"/>
                      <a:round/>
                      <a:headEnd type="none" w="med" len="med"/>
                      <a:tailEnd type="none" w="med" len="med"/>
                    </a:lnB>
                    <a:solidFill>
                      <a:schemeClr val="accent2">
                        <a:lumMod val="20000"/>
                        <a:lumOff val="80000"/>
                      </a:schemeClr>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4</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38100" cap="flat" cmpd="sng" algn="ctr">
                      <a:solidFill>
                        <a:schemeClr val="bg2">
                          <a:lumMod val="90000"/>
                        </a:schemeClr>
                      </a:solidFill>
                      <a:prstDash val="solid"/>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6</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38100" cap="flat" cmpd="sng" algn="ctr">
                      <a:solidFill>
                        <a:schemeClr val="bg2">
                          <a:lumMod val="90000"/>
                        </a:schemeClr>
                      </a:solidFill>
                      <a:prstDash val="solid"/>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1</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38100" cap="flat" cmpd="sng" algn="ctr">
                      <a:solidFill>
                        <a:schemeClr val="bg2">
                          <a:lumMod val="90000"/>
                        </a:schemeClr>
                      </a:solidFill>
                      <a:prstDash val="solid"/>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5</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38100" cap="flat" cmpd="sng" algn="ctr">
                      <a:solidFill>
                        <a:schemeClr val="bg2">
                          <a:lumMod val="90000"/>
                        </a:schemeClr>
                      </a:solidFill>
                      <a:prstDash val="solid"/>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24</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38100" cap="flat" cmpd="sng" algn="ctr">
                      <a:solidFill>
                        <a:schemeClr val="bg2">
                          <a:lumMod val="90000"/>
                        </a:schemeClr>
                      </a:solidFill>
                      <a:prstDash val="solid"/>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206</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381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ysDash"/>
                      <a:round/>
                      <a:headEnd type="none" w="med" len="med"/>
                      <a:tailEnd type="none" w="med" len="med"/>
                    </a:lnT>
                    <a:lnB w="38100" cap="flat" cmpd="sng" algn="ctr">
                      <a:solidFill>
                        <a:schemeClr val="bg2">
                          <a:lumMod val="90000"/>
                        </a:schemeClr>
                      </a:solidFill>
                      <a:prstDash val="solid"/>
                      <a:round/>
                      <a:headEnd type="none" w="med" len="med"/>
                      <a:tailEnd type="none" w="med" len="med"/>
                    </a:lnB>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328</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38100" cap="flat" cmpd="sng" algn="ctr">
                      <a:solidFill>
                        <a:schemeClr val="bg2">
                          <a:lumMod val="90000"/>
                        </a:schemeClr>
                      </a:solidFill>
                      <a:prstDash val="solid"/>
                      <a:round/>
                      <a:headEnd type="none" w="med" len="med"/>
                      <a:tailEnd type="none" w="med" len="med"/>
                    </a:lnL>
                    <a:lnT w="12700" cap="flat" cmpd="sng" algn="ctr">
                      <a:solidFill>
                        <a:schemeClr val="bg2">
                          <a:lumMod val="90000"/>
                        </a:schemeClr>
                      </a:solidFill>
                      <a:prstDash val="sysDash"/>
                      <a:round/>
                      <a:headEnd type="none" w="med" len="med"/>
                      <a:tailEnd type="none" w="med" len="med"/>
                    </a:lnT>
                    <a:lnB w="381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406445865"/>
                  </a:ext>
                </a:extLst>
              </a:tr>
              <a:tr h="398892">
                <a:tc>
                  <a:txBody>
                    <a:bodyPr/>
                    <a:lstStyle/>
                    <a:p>
                      <a:pPr algn="ctr"/>
                      <a:r>
                        <a:rPr kumimoji="1" lang="ja-JP" altLang="en-US" sz="1400" dirty="0">
                          <a:latin typeface="UD デジタル 教科書体 NK-B" panose="02020700000000000000" pitchFamily="18" charset="-128"/>
                          <a:ea typeface="UD デジタル 教科書体 NK-B" panose="02020700000000000000" pitchFamily="18" charset="-128"/>
                        </a:rPr>
                        <a:t>合　　計</a:t>
                      </a:r>
                    </a:p>
                  </a:txBody>
                  <a:tcPr anchor="ctr">
                    <a:lnR w="38100" cap="flat" cmpd="sng" algn="ctr">
                      <a:solidFill>
                        <a:schemeClr val="bg2">
                          <a:lumMod val="90000"/>
                        </a:schemeClr>
                      </a:solidFill>
                      <a:prstDash val="solid"/>
                      <a:round/>
                      <a:headEnd type="none" w="med" len="med"/>
                      <a:tailEnd type="none" w="med" len="med"/>
                    </a:lnR>
                    <a:lnT w="38100" cap="flat" cmpd="sng" algn="ctr">
                      <a:solidFill>
                        <a:schemeClr val="bg2">
                          <a:lumMod val="90000"/>
                        </a:schemeClr>
                      </a:solidFill>
                      <a:prstDash val="solid"/>
                      <a:round/>
                      <a:headEnd type="none" w="med" len="med"/>
                      <a:tailEnd type="none" w="med" len="med"/>
                    </a:lnT>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1,194</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381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38100" cap="flat" cmpd="sng" algn="ctr">
                      <a:solidFill>
                        <a:schemeClr val="bg2">
                          <a:lumMod val="90000"/>
                        </a:schemeClr>
                      </a:solidFill>
                      <a:prstDash val="solid"/>
                      <a:round/>
                      <a:headEnd type="none" w="med" len="med"/>
                      <a:tailEnd type="none" w="med" len="med"/>
                    </a:lnT>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209</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38100" cap="flat" cmpd="sng" algn="ctr">
                      <a:solidFill>
                        <a:schemeClr val="bg2">
                          <a:lumMod val="90000"/>
                        </a:schemeClr>
                      </a:solidFill>
                      <a:prstDash val="solid"/>
                      <a:round/>
                      <a:headEnd type="none" w="med" len="med"/>
                      <a:tailEnd type="none" w="med" len="med"/>
                    </a:lnT>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275</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38100" cap="flat" cmpd="sng" algn="ctr">
                      <a:solidFill>
                        <a:schemeClr val="bg2">
                          <a:lumMod val="90000"/>
                        </a:schemeClr>
                      </a:solidFill>
                      <a:prstDash val="solid"/>
                      <a:round/>
                      <a:headEnd type="none" w="med" len="med"/>
                      <a:tailEnd type="none" w="med" len="med"/>
                    </a:lnT>
                    <a:solidFill>
                      <a:schemeClr val="bg1"/>
                    </a:solidFill>
                  </a:tcPr>
                </a:tc>
                <a:tc>
                  <a:txBody>
                    <a:bodyPr/>
                    <a:lstStyle/>
                    <a:p>
                      <a:pPr algn="r"/>
                      <a:r>
                        <a:rPr kumimoji="1" lang="en-US" altLang="ja-JP" sz="1400" u="sng" dirty="0">
                          <a:solidFill>
                            <a:srgbClr val="FF0000"/>
                          </a:solidFill>
                          <a:latin typeface="UD デジタル 教科書体 NK-B" panose="02020700000000000000" pitchFamily="18" charset="-128"/>
                          <a:ea typeface="UD デジタル 教科書体 NK-B" panose="02020700000000000000" pitchFamily="18" charset="-128"/>
                        </a:rPr>
                        <a:t>4,134</a:t>
                      </a:r>
                      <a:endParaRPr kumimoji="1" lang="ja-JP" altLang="en-US" sz="1400" u="sng" dirty="0">
                        <a:solidFill>
                          <a:srgbClr val="FF0000"/>
                        </a:solidFill>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38100" cap="flat" cmpd="sng" algn="ctr">
                      <a:solidFill>
                        <a:schemeClr val="bg2">
                          <a:lumMod val="90000"/>
                        </a:schemeClr>
                      </a:solidFill>
                      <a:prstDash val="solid"/>
                      <a:round/>
                      <a:headEnd type="none" w="med" len="med"/>
                      <a:tailEnd type="none" w="med" len="med"/>
                    </a:lnT>
                    <a:solidFill>
                      <a:schemeClr val="accent2">
                        <a:lumMod val="20000"/>
                        <a:lumOff val="80000"/>
                      </a:schemeClr>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682</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38100" cap="flat" cmpd="sng" algn="ctr">
                      <a:solidFill>
                        <a:schemeClr val="bg2">
                          <a:lumMod val="90000"/>
                        </a:schemeClr>
                      </a:solidFill>
                      <a:prstDash val="solid"/>
                      <a:round/>
                      <a:headEnd type="none" w="med" len="med"/>
                      <a:tailEnd type="none" w="med" len="med"/>
                    </a:lnT>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193</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38100" cap="flat" cmpd="sng" algn="ctr">
                      <a:solidFill>
                        <a:schemeClr val="bg2">
                          <a:lumMod val="90000"/>
                        </a:schemeClr>
                      </a:solidFill>
                      <a:prstDash val="solid"/>
                      <a:round/>
                      <a:headEnd type="none" w="med" len="med"/>
                      <a:tailEnd type="none" w="med" len="med"/>
                    </a:lnT>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1,078</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38100" cap="flat" cmpd="sng" algn="ctr">
                      <a:solidFill>
                        <a:schemeClr val="bg2">
                          <a:lumMod val="90000"/>
                        </a:schemeClr>
                      </a:solidFill>
                      <a:prstDash val="solid"/>
                      <a:round/>
                      <a:headEnd type="none" w="med" len="med"/>
                      <a:tailEnd type="none" w="med" len="med"/>
                    </a:lnT>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893</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38100" cap="flat" cmpd="sng" algn="ctr">
                      <a:solidFill>
                        <a:schemeClr val="bg2">
                          <a:lumMod val="90000"/>
                        </a:schemeClr>
                      </a:solidFill>
                      <a:prstDash val="solid"/>
                      <a:round/>
                      <a:headEnd type="none" w="med" len="med"/>
                      <a:tailEnd type="none" w="med" len="med"/>
                    </a:lnT>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842</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38100" cap="flat" cmpd="sng" algn="ctr">
                      <a:solidFill>
                        <a:schemeClr val="bg2">
                          <a:lumMod val="90000"/>
                        </a:schemeClr>
                      </a:solidFill>
                      <a:prstDash val="solid"/>
                      <a:round/>
                      <a:headEnd type="none" w="med" len="med"/>
                      <a:tailEnd type="none" w="med" len="med"/>
                    </a:lnT>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4,273</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12700" cap="flat" cmpd="sng" algn="ctr">
                      <a:solidFill>
                        <a:schemeClr val="bg2">
                          <a:lumMod val="90000"/>
                        </a:schemeClr>
                      </a:solidFill>
                      <a:prstDash val="solid"/>
                      <a:round/>
                      <a:headEnd type="none" w="med" len="med"/>
                      <a:tailEnd type="none" w="med" len="med"/>
                    </a:lnL>
                    <a:lnR w="38100" cap="flat" cmpd="sng" algn="ctr">
                      <a:solidFill>
                        <a:schemeClr val="bg2">
                          <a:lumMod val="90000"/>
                        </a:schemeClr>
                      </a:solidFill>
                      <a:prstDash val="solid"/>
                      <a:round/>
                      <a:headEnd type="none" w="med" len="med"/>
                      <a:tailEnd type="none" w="med" len="med"/>
                    </a:lnR>
                    <a:lnT w="38100" cap="flat" cmpd="sng" algn="ctr">
                      <a:solidFill>
                        <a:schemeClr val="bg2">
                          <a:lumMod val="90000"/>
                        </a:schemeClr>
                      </a:solidFill>
                      <a:prstDash val="solid"/>
                      <a:round/>
                      <a:headEnd type="none" w="med" len="med"/>
                      <a:tailEnd type="none" w="med" len="med"/>
                    </a:lnT>
                    <a:solidFill>
                      <a:schemeClr val="bg1"/>
                    </a:solidFill>
                  </a:tcPr>
                </a:tc>
                <a:tc>
                  <a:txBody>
                    <a:bodyPr/>
                    <a:lstStyle/>
                    <a:p>
                      <a:pPr algn="r"/>
                      <a:r>
                        <a:rPr kumimoji="1" lang="en-US" altLang="ja-JP" sz="1100" dirty="0">
                          <a:latin typeface="UD デジタル 教科書体 NK-B" panose="02020700000000000000" pitchFamily="18" charset="-128"/>
                          <a:ea typeface="UD デジタル 教科書体 NK-B" panose="02020700000000000000" pitchFamily="18" charset="-128"/>
                        </a:rPr>
                        <a:t>13,773</a:t>
                      </a:r>
                      <a:endParaRPr kumimoji="1" lang="ja-JP" altLang="en-US" sz="1100" dirty="0">
                        <a:latin typeface="UD デジタル 教科書体 NK-B" panose="02020700000000000000" pitchFamily="18" charset="-128"/>
                        <a:ea typeface="UD デジタル 教科書体 NK-B" panose="02020700000000000000" pitchFamily="18" charset="-128"/>
                      </a:endParaRPr>
                    </a:p>
                  </a:txBody>
                  <a:tcPr anchor="ctr">
                    <a:lnL w="38100" cap="flat" cmpd="sng" algn="ctr">
                      <a:solidFill>
                        <a:schemeClr val="bg2">
                          <a:lumMod val="90000"/>
                        </a:schemeClr>
                      </a:solidFill>
                      <a:prstDash val="solid"/>
                      <a:round/>
                      <a:headEnd type="none" w="med" len="med"/>
                      <a:tailEnd type="none" w="med" len="med"/>
                    </a:lnL>
                    <a:lnT w="38100" cap="flat" cmpd="sng" algn="ctr">
                      <a:solidFill>
                        <a:schemeClr val="bg2">
                          <a:lumMod val="90000"/>
                        </a:schemeClr>
                      </a:solidFill>
                      <a:prstDash val="solid"/>
                      <a:round/>
                      <a:headEnd type="none" w="med" len="med"/>
                      <a:tailEnd type="none" w="med" len="med"/>
                    </a:lnT>
                    <a:solidFill>
                      <a:schemeClr val="bg1"/>
                    </a:solidFill>
                  </a:tcPr>
                </a:tc>
                <a:extLst>
                  <a:ext uri="{0D108BD9-81ED-4DB2-BD59-A6C34878D82A}">
                    <a16:rowId xmlns:a16="http://schemas.microsoft.com/office/drawing/2014/main" val="2590008097"/>
                  </a:ext>
                </a:extLst>
              </a:tr>
            </a:tbl>
          </a:graphicData>
        </a:graphic>
      </p:graphicFrame>
      <p:sp>
        <p:nvSpPr>
          <p:cNvPr id="7" name="テキスト ボックス 6">
            <a:extLst>
              <a:ext uri="{FF2B5EF4-FFF2-40B4-BE49-F238E27FC236}">
                <a16:creationId xmlns:a16="http://schemas.microsoft.com/office/drawing/2014/main" id="{5B0E2803-BA34-4C13-E142-738AF132B450}"/>
              </a:ext>
            </a:extLst>
          </p:cNvPr>
          <p:cNvSpPr txBox="1"/>
          <p:nvPr/>
        </p:nvSpPr>
        <p:spPr>
          <a:xfrm>
            <a:off x="951853" y="4759614"/>
            <a:ext cx="8664574"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自転車事故が最も多く発生しているポイントは、</a:t>
            </a:r>
            <a:r>
              <a:rPr kumimoji="1" lang="ja-JP" altLang="en-US" sz="2000" b="1" dirty="0">
                <a:solidFill>
                  <a:srgbClr val="FF0000"/>
                </a:solidFill>
                <a:latin typeface="UD デジタル 教科書体 NK-B" panose="02020700000000000000" pitchFamily="18" charset="-128"/>
                <a:ea typeface="UD デジタル 教科書体 NK-B" panose="02020700000000000000" pitchFamily="18" charset="-128"/>
              </a:rPr>
              <a:t>“交差点”</a:t>
            </a:r>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での</a:t>
            </a:r>
            <a:r>
              <a:rPr kumimoji="1" lang="ja-JP" altLang="en-US" sz="2000" b="1" dirty="0">
                <a:solidFill>
                  <a:srgbClr val="FF0000"/>
                </a:solidFill>
                <a:latin typeface="UD デジタル 教科書体 NK-B" panose="02020700000000000000" pitchFamily="18" charset="-128"/>
                <a:ea typeface="UD デジタル 教科書体 NK-B" panose="02020700000000000000" pitchFamily="18" charset="-128"/>
              </a:rPr>
              <a:t>“出会い頭”</a:t>
            </a:r>
            <a:endParaRPr kumimoji="1" lang="en-US" altLang="ja-JP" sz="2000" b="1" dirty="0">
              <a:solidFill>
                <a:srgbClr val="FF0000"/>
              </a:solidFill>
              <a:latin typeface="UD デジタル 教科書体 NK-B" panose="02020700000000000000" pitchFamily="18" charset="-128"/>
              <a:ea typeface="UD デジタル 教科書体 NK-B" panose="02020700000000000000" pitchFamily="18" charset="-128"/>
            </a:endParaRPr>
          </a:p>
        </p:txBody>
      </p:sp>
      <p:sp>
        <p:nvSpPr>
          <p:cNvPr id="9" name="テキスト ボックス 8">
            <a:extLst>
              <a:ext uri="{FF2B5EF4-FFF2-40B4-BE49-F238E27FC236}">
                <a16:creationId xmlns:a16="http://schemas.microsoft.com/office/drawing/2014/main" id="{7983511D-27A3-29B7-9C5E-492D6E3D1108}"/>
              </a:ext>
            </a:extLst>
          </p:cNvPr>
          <p:cNvSpPr txBox="1"/>
          <p:nvPr/>
        </p:nvSpPr>
        <p:spPr>
          <a:xfrm>
            <a:off x="6005509" y="5120064"/>
            <a:ext cx="3795716" cy="307777"/>
          </a:xfrm>
          <a:prstGeom prst="rect">
            <a:avLst/>
          </a:prstGeom>
          <a:noFill/>
        </p:spPr>
        <p:txBody>
          <a:bodyPr wrap="square" rtlCol="0">
            <a:spAutoFit/>
          </a:bodyPr>
          <a:lstStyle/>
          <a:p>
            <a:r>
              <a:rPr kumimoji="1" lang="en-US" altLang="ja-JP" sz="1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ja-JP" altLang="en-US" sz="1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自転車関与事故の約４分の１を占めています。</a:t>
            </a:r>
            <a:endParaRPr kumimoji="1" lang="en-US" altLang="ja-JP" sz="1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15" name="グラフィックス 14" descr="拡大鏡 単色塗りつぶし">
            <a:extLst>
              <a:ext uri="{FF2B5EF4-FFF2-40B4-BE49-F238E27FC236}">
                <a16:creationId xmlns:a16="http://schemas.microsoft.com/office/drawing/2014/main" id="{B4299C43-3FAA-6501-3A36-4E6B51CFB94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2557" y="4762834"/>
            <a:ext cx="609296" cy="609296"/>
          </a:xfrm>
          <a:prstGeom prst="rect">
            <a:avLst/>
          </a:prstGeom>
        </p:spPr>
      </p:pic>
      <p:sp>
        <p:nvSpPr>
          <p:cNvPr id="18" name="テキスト ボックス 17">
            <a:extLst>
              <a:ext uri="{FF2B5EF4-FFF2-40B4-BE49-F238E27FC236}">
                <a16:creationId xmlns:a16="http://schemas.microsoft.com/office/drawing/2014/main" id="{6A535638-AACC-2FF3-11C6-089E83062EB2}"/>
              </a:ext>
            </a:extLst>
          </p:cNvPr>
          <p:cNvSpPr txBox="1"/>
          <p:nvPr/>
        </p:nvSpPr>
        <p:spPr>
          <a:xfrm>
            <a:off x="3990975" y="5768716"/>
            <a:ext cx="2288332" cy="461665"/>
          </a:xfrm>
          <a:prstGeom prst="rect">
            <a:avLst/>
          </a:prstGeom>
          <a:noFill/>
        </p:spPr>
        <p:txBody>
          <a:bodyPr wrap="square" rtlCol="0">
            <a:spAutoFit/>
          </a:bodyPr>
          <a:lstStyle/>
          <a:p>
            <a:r>
              <a:rPr kumimoji="1" lang="ja-JP" altLang="en-US"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①　安全不確認</a:t>
            </a:r>
            <a:endParaRPr kumimoji="1" lang="en-US" altLang="ja-JP"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9" name="テキスト ボックス 18">
            <a:extLst>
              <a:ext uri="{FF2B5EF4-FFF2-40B4-BE49-F238E27FC236}">
                <a16:creationId xmlns:a16="http://schemas.microsoft.com/office/drawing/2014/main" id="{20D1353C-E187-E0DC-0240-9B5FB71E2AB2}"/>
              </a:ext>
            </a:extLst>
          </p:cNvPr>
          <p:cNvSpPr txBox="1"/>
          <p:nvPr/>
        </p:nvSpPr>
        <p:spPr>
          <a:xfrm>
            <a:off x="6403133" y="5768716"/>
            <a:ext cx="3665658" cy="461665"/>
          </a:xfrm>
          <a:prstGeom prst="rect">
            <a:avLst/>
          </a:prstGeom>
          <a:noFill/>
        </p:spPr>
        <p:txBody>
          <a:bodyPr wrap="square" rtlCol="0">
            <a:spAutoFit/>
          </a:bodyPr>
          <a:lstStyle/>
          <a:p>
            <a:r>
              <a:rPr kumimoji="1" lang="ja-JP" altLang="en-US"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②　交差点安全義務違反</a:t>
            </a:r>
            <a:endParaRPr kumimoji="1" lang="en-US" altLang="ja-JP"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0" name="テキスト ボックス 19">
            <a:extLst>
              <a:ext uri="{FF2B5EF4-FFF2-40B4-BE49-F238E27FC236}">
                <a16:creationId xmlns:a16="http://schemas.microsoft.com/office/drawing/2014/main" id="{FAA15D2E-4CF8-28E0-ED81-07185FB06242}"/>
              </a:ext>
            </a:extLst>
          </p:cNvPr>
          <p:cNvSpPr txBox="1"/>
          <p:nvPr/>
        </p:nvSpPr>
        <p:spPr>
          <a:xfrm>
            <a:off x="3990975" y="6224407"/>
            <a:ext cx="2288332" cy="461665"/>
          </a:xfrm>
          <a:prstGeom prst="rect">
            <a:avLst/>
          </a:prstGeom>
          <a:noFill/>
        </p:spPr>
        <p:txBody>
          <a:bodyPr wrap="square" rtlCol="0">
            <a:spAutoFit/>
          </a:bodyPr>
          <a:lstStyle/>
          <a:p>
            <a:r>
              <a:rPr kumimoji="1" lang="ja-JP" altLang="en-US"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③　一時不停止</a:t>
            </a:r>
            <a:endParaRPr kumimoji="1" lang="en-US" altLang="ja-JP"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1" name="テキスト ボックス 20">
            <a:extLst>
              <a:ext uri="{FF2B5EF4-FFF2-40B4-BE49-F238E27FC236}">
                <a16:creationId xmlns:a16="http://schemas.microsoft.com/office/drawing/2014/main" id="{A94F1274-680C-FDE7-270C-4C85A99B27A3}"/>
              </a:ext>
            </a:extLst>
          </p:cNvPr>
          <p:cNvSpPr txBox="1"/>
          <p:nvPr/>
        </p:nvSpPr>
        <p:spPr>
          <a:xfrm>
            <a:off x="6403132" y="6224406"/>
            <a:ext cx="1925520" cy="461665"/>
          </a:xfrm>
          <a:prstGeom prst="rect">
            <a:avLst/>
          </a:prstGeom>
          <a:noFill/>
        </p:spPr>
        <p:txBody>
          <a:bodyPr wrap="square" rtlCol="0">
            <a:spAutoFit/>
          </a:bodyPr>
          <a:lstStyle/>
          <a:p>
            <a:r>
              <a:rPr kumimoji="1" lang="ja-JP" altLang="en-US"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④　信号無視</a:t>
            </a:r>
            <a:endParaRPr kumimoji="1" lang="en-US" altLang="ja-JP"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2" name="テキスト ボックス 21">
            <a:extLst>
              <a:ext uri="{FF2B5EF4-FFF2-40B4-BE49-F238E27FC236}">
                <a16:creationId xmlns:a16="http://schemas.microsoft.com/office/drawing/2014/main" id="{8BB4A6E4-303F-BCA3-C55E-616EDD4281D8}"/>
              </a:ext>
            </a:extLst>
          </p:cNvPr>
          <p:cNvSpPr txBox="1"/>
          <p:nvPr/>
        </p:nvSpPr>
        <p:spPr>
          <a:xfrm>
            <a:off x="3852862" y="965192"/>
            <a:ext cx="1462088" cy="369332"/>
          </a:xfrm>
          <a:prstGeom prst="rect">
            <a:avLst/>
          </a:prstGeom>
          <a:noFill/>
        </p:spPr>
        <p:txBody>
          <a:bodyPr wrap="square" rtlCol="0">
            <a:spAutoFit/>
          </a:bodyPr>
          <a:lstStyle/>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2024</a:t>
            </a:r>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年）</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grpSp>
        <p:nvGrpSpPr>
          <p:cNvPr id="25" name="グループ化 24">
            <a:extLst>
              <a:ext uri="{FF2B5EF4-FFF2-40B4-BE49-F238E27FC236}">
                <a16:creationId xmlns:a16="http://schemas.microsoft.com/office/drawing/2014/main" id="{E1A4815B-E5E9-9C02-E0BA-47A1B2FCAE04}"/>
              </a:ext>
            </a:extLst>
          </p:cNvPr>
          <p:cNvGrpSpPr/>
          <p:nvPr/>
        </p:nvGrpSpPr>
        <p:grpSpPr>
          <a:xfrm>
            <a:off x="517318" y="5952438"/>
            <a:ext cx="3267418" cy="454686"/>
            <a:chOff x="596048" y="5055491"/>
            <a:chExt cx="9381389" cy="886793"/>
          </a:xfrm>
        </p:grpSpPr>
        <p:sp>
          <p:nvSpPr>
            <p:cNvPr id="24" name="フリーフォーム: 図形 23">
              <a:extLst>
                <a:ext uri="{FF2B5EF4-FFF2-40B4-BE49-F238E27FC236}">
                  <a16:creationId xmlns:a16="http://schemas.microsoft.com/office/drawing/2014/main" id="{4BEE901C-8DF4-2EDF-A8A1-76FBBD05837E}"/>
                </a:ext>
              </a:extLst>
            </p:cNvPr>
            <p:cNvSpPr/>
            <p:nvPr/>
          </p:nvSpPr>
          <p:spPr>
            <a:xfrm>
              <a:off x="652462" y="5114284"/>
              <a:ext cx="9324975" cy="828000"/>
            </a:xfrm>
            <a:custGeom>
              <a:avLst/>
              <a:gdLst>
                <a:gd name="connsiteX0" fmla="*/ 414000 w 8962350"/>
                <a:gd name="connsiteY0" fmla="*/ 0 h 828000"/>
                <a:gd name="connsiteX1" fmla="*/ 414000 w 8962350"/>
                <a:gd name="connsiteY1" fmla="*/ 0 h 828000"/>
                <a:gd name="connsiteX2" fmla="*/ 414000 w 8962350"/>
                <a:gd name="connsiteY2" fmla="*/ 0 h 828000"/>
                <a:gd name="connsiteX3" fmla="*/ 8548350 w 8962350"/>
                <a:gd name="connsiteY3" fmla="*/ 0 h 828000"/>
                <a:gd name="connsiteX4" fmla="*/ 8962350 w 8962350"/>
                <a:gd name="connsiteY4" fmla="*/ 414000 h 828000"/>
                <a:gd name="connsiteX5" fmla="*/ 8548350 w 8962350"/>
                <a:gd name="connsiteY5" fmla="*/ 828000 h 828000"/>
                <a:gd name="connsiteX6" fmla="*/ 414000 w 8962350"/>
                <a:gd name="connsiteY6" fmla="*/ 828000 h 828000"/>
                <a:gd name="connsiteX7" fmla="*/ 414000 w 8962350"/>
                <a:gd name="connsiteY7" fmla="*/ 828000 h 828000"/>
                <a:gd name="connsiteX8" fmla="*/ 414000 w 8962350"/>
                <a:gd name="connsiteY8" fmla="*/ 828000 h 828000"/>
                <a:gd name="connsiteX9" fmla="*/ 0 w 8962350"/>
                <a:gd name="connsiteY9" fmla="*/ 414000 h 828000"/>
                <a:gd name="connsiteX10" fmla="*/ 414000 w 8962350"/>
                <a:gd name="connsiteY10" fmla="*/ 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62350" h="828000">
                  <a:moveTo>
                    <a:pt x="414000" y="0"/>
                  </a:moveTo>
                  <a:lnTo>
                    <a:pt x="414000" y="0"/>
                  </a:lnTo>
                  <a:lnTo>
                    <a:pt x="414000" y="0"/>
                  </a:lnTo>
                  <a:lnTo>
                    <a:pt x="8548350" y="0"/>
                  </a:lnTo>
                  <a:cubicBezTo>
                    <a:pt x="8776996" y="0"/>
                    <a:pt x="8962350" y="185354"/>
                    <a:pt x="8962350" y="414000"/>
                  </a:cubicBezTo>
                  <a:cubicBezTo>
                    <a:pt x="8962350" y="642646"/>
                    <a:pt x="8776996" y="828000"/>
                    <a:pt x="8548350" y="828000"/>
                  </a:cubicBezTo>
                  <a:lnTo>
                    <a:pt x="414000" y="828000"/>
                  </a:lnTo>
                  <a:lnTo>
                    <a:pt x="414000" y="828000"/>
                  </a:lnTo>
                  <a:lnTo>
                    <a:pt x="414000" y="828000"/>
                  </a:lnTo>
                  <a:cubicBezTo>
                    <a:pt x="185354" y="828000"/>
                    <a:pt x="0" y="642646"/>
                    <a:pt x="0" y="414000"/>
                  </a:cubicBezTo>
                  <a:cubicBezTo>
                    <a:pt x="0" y="185354"/>
                    <a:pt x="185354" y="0"/>
                    <a:pt x="414000" y="0"/>
                  </a:cubicBezTo>
                  <a:close/>
                </a:path>
              </a:pathLst>
            </a:cu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23" name="フリーフォーム: 図形 22">
              <a:extLst>
                <a:ext uri="{FF2B5EF4-FFF2-40B4-BE49-F238E27FC236}">
                  <a16:creationId xmlns:a16="http://schemas.microsoft.com/office/drawing/2014/main" id="{57B37EE2-F9D1-9855-D3C4-20BC83395F9A}"/>
                </a:ext>
              </a:extLst>
            </p:cNvPr>
            <p:cNvSpPr/>
            <p:nvPr/>
          </p:nvSpPr>
          <p:spPr>
            <a:xfrm>
              <a:off x="596048" y="5055491"/>
              <a:ext cx="9324975" cy="828000"/>
            </a:xfrm>
            <a:custGeom>
              <a:avLst/>
              <a:gdLst>
                <a:gd name="connsiteX0" fmla="*/ 414000 w 8962350"/>
                <a:gd name="connsiteY0" fmla="*/ 0 h 828000"/>
                <a:gd name="connsiteX1" fmla="*/ 414000 w 8962350"/>
                <a:gd name="connsiteY1" fmla="*/ 0 h 828000"/>
                <a:gd name="connsiteX2" fmla="*/ 414000 w 8962350"/>
                <a:gd name="connsiteY2" fmla="*/ 0 h 828000"/>
                <a:gd name="connsiteX3" fmla="*/ 8548350 w 8962350"/>
                <a:gd name="connsiteY3" fmla="*/ 0 h 828000"/>
                <a:gd name="connsiteX4" fmla="*/ 8962350 w 8962350"/>
                <a:gd name="connsiteY4" fmla="*/ 414000 h 828000"/>
                <a:gd name="connsiteX5" fmla="*/ 8548350 w 8962350"/>
                <a:gd name="connsiteY5" fmla="*/ 828000 h 828000"/>
                <a:gd name="connsiteX6" fmla="*/ 414000 w 8962350"/>
                <a:gd name="connsiteY6" fmla="*/ 828000 h 828000"/>
                <a:gd name="connsiteX7" fmla="*/ 414000 w 8962350"/>
                <a:gd name="connsiteY7" fmla="*/ 828000 h 828000"/>
                <a:gd name="connsiteX8" fmla="*/ 414000 w 8962350"/>
                <a:gd name="connsiteY8" fmla="*/ 828000 h 828000"/>
                <a:gd name="connsiteX9" fmla="*/ 0 w 8962350"/>
                <a:gd name="connsiteY9" fmla="*/ 414000 h 828000"/>
                <a:gd name="connsiteX10" fmla="*/ 414000 w 8962350"/>
                <a:gd name="connsiteY10" fmla="*/ 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62350" h="828000">
                  <a:moveTo>
                    <a:pt x="414000" y="0"/>
                  </a:moveTo>
                  <a:lnTo>
                    <a:pt x="414000" y="0"/>
                  </a:lnTo>
                  <a:lnTo>
                    <a:pt x="414000" y="0"/>
                  </a:lnTo>
                  <a:lnTo>
                    <a:pt x="8548350" y="0"/>
                  </a:lnTo>
                  <a:cubicBezTo>
                    <a:pt x="8776996" y="0"/>
                    <a:pt x="8962350" y="185354"/>
                    <a:pt x="8962350" y="414000"/>
                  </a:cubicBezTo>
                  <a:cubicBezTo>
                    <a:pt x="8962350" y="642646"/>
                    <a:pt x="8776996" y="828000"/>
                    <a:pt x="8548350" y="828000"/>
                  </a:cubicBezTo>
                  <a:lnTo>
                    <a:pt x="414000" y="828000"/>
                  </a:lnTo>
                  <a:lnTo>
                    <a:pt x="414000" y="828000"/>
                  </a:lnTo>
                  <a:lnTo>
                    <a:pt x="414000" y="828000"/>
                  </a:lnTo>
                  <a:cubicBezTo>
                    <a:pt x="185354" y="828000"/>
                    <a:pt x="0" y="642646"/>
                    <a:pt x="0" y="414000"/>
                  </a:cubicBezTo>
                  <a:cubicBezTo>
                    <a:pt x="0" y="185354"/>
                    <a:pt x="185354" y="0"/>
                    <a:pt x="414000" y="0"/>
                  </a:cubicBezTo>
                  <a:close/>
                </a:path>
              </a:pathLst>
            </a:custGeom>
            <a:solidFill>
              <a:schemeClr val="bg1"/>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grpSp>
      <p:sp>
        <p:nvSpPr>
          <p:cNvPr id="17" name="テキスト ボックス 16">
            <a:extLst>
              <a:ext uri="{FF2B5EF4-FFF2-40B4-BE49-F238E27FC236}">
                <a16:creationId xmlns:a16="http://schemas.microsoft.com/office/drawing/2014/main" id="{3D41AF73-4298-9DA7-AE3F-11F1210533EE}"/>
              </a:ext>
            </a:extLst>
          </p:cNvPr>
          <p:cNvSpPr txBox="1"/>
          <p:nvPr/>
        </p:nvSpPr>
        <p:spPr>
          <a:xfrm>
            <a:off x="574792" y="6002475"/>
            <a:ext cx="3144720"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事故の原因となる違反行為</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Tree>
    <p:extLst>
      <p:ext uri="{BB962C8B-B14F-4D97-AF65-F5344CB8AC3E}">
        <p14:creationId xmlns:p14="http://schemas.microsoft.com/office/powerpoint/2010/main" val="3659140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50934A3-58A6-5AA0-DBDD-1746CEAC1BD5}"/>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4341106A-E42C-09FB-2533-A9E427D43407}"/>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平行四辺形 4">
            <a:extLst>
              <a:ext uri="{FF2B5EF4-FFF2-40B4-BE49-F238E27FC236}">
                <a16:creationId xmlns:a16="http://schemas.microsoft.com/office/drawing/2014/main" id="{9FDBBA65-70D7-FBC4-42D0-32E928FE0576}"/>
              </a:ext>
            </a:extLst>
          </p:cNvPr>
          <p:cNvSpPr/>
          <p:nvPr/>
        </p:nvSpPr>
        <p:spPr>
          <a:xfrm>
            <a:off x="219075" y="1154338"/>
            <a:ext cx="7128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4B53ACFE-476D-E046-0BDF-42574A4CD215}"/>
              </a:ext>
            </a:extLst>
          </p:cNvPr>
          <p:cNvSpPr txBox="1"/>
          <p:nvPr/>
        </p:nvSpPr>
        <p:spPr>
          <a:xfrm>
            <a:off x="104775" y="794933"/>
            <a:ext cx="7419745"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例）○○学校の周辺の交通事故発生状況</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6" name="テキスト ボックス 5">
            <a:extLst>
              <a:ext uri="{FF2B5EF4-FFF2-40B4-BE49-F238E27FC236}">
                <a16:creationId xmlns:a16="http://schemas.microsoft.com/office/drawing/2014/main" id="{38BE8E14-AD5E-D7BD-ED94-5EAE133B32AF}"/>
              </a:ext>
            </a:extLst>
          </p:cNvPr>
          <p:cNvSpPr txBox="1"/>
          <p:nvPr/>
        </p:nvSpPr>
        <p:spPr>
          <a:xfrm>
            <a:off x="228599" y="63225"/>
            <a:ext cx="4724401"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第１章　イントロダクション</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pic>
        <p:nvPicPr>
          <p:cNvPr id="13" name="図 12" descr="グラフ, マップ&#10;&#10;AI 生成コンテンツは誤りを含む可能性があります。">
            <a:extLst>
              <a:ext uri="{FF2B5EF4-FFF2-40B4-BE49-F238E27FC236}">
                <a16:creationId xmlns:a16="http://schemas.microsoft.com/office/drawing/2014/main" id="{189D1494-55FC-9B0F-B27D-324D9C06D7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176" y="1655102"/>
            <a:ext cx="9191648" cy="4599651"/>
          </a:xfrm>
          <a:prstGeom prst="rect">
            <a:avLst/>
          </a:prstGeom>
        </p:spPr>
      </p:pic>
      <p:sp>
        <p:nvSpPr>
          <p:cNvPr id="10" name="正方形/長方形 9">
            <a:extLst>
              <a:ext uri="{FF2B5EF4-FFF2-40B4-BE49-F238E27FC236}">
                <a16:creationId xmlns:a16="http://schemas.microsoft.com/office/drawing/2014/main" id="{10B4C38C-07B5-61C1-82D3-4BFA59E71831}"/>
              </a:ext>
            </a:extLst>
          </p:cNvPr>
          <p:cNvSpPr/>
          <p:nvPr/>
        </p:nvSpPr>
        <p:spPr>
          <a:xfrm>
            <a:off x="1816529" y="2634601"/>
            <a:ext cx="6272942" cy="2568297"/>
          </a:xfrm>
          <a:prstGeom prst="rect">
            <a:avLst/>
          </a:prstGeom>
          <a:solidFill>
            <a:schemeClr val="accent1">
              <a:lumMod val="20000"/>
              <a:lumOff val="80000"/>
              <a:alpha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48CDB7D5-B157-9004-A06D-AAD37C4D1FAB}"/>
              </a:ext>
            </a:extLst>
          </p:cNvPr>
          <p:cNvSpPr txBox="1"/>
          <p:nvPr/>
        </p:nvSpPr>
        <p:spPr>
          <a:xfrm>
            <a:off x="2108056" y="3198167"/>
            <a:ext cx="6338045" cy="461665"/>
          </a:xfrm>
          <a:prstGeom prst="rect">
            <a:avLst/>
          </a:prstGeom>
          <a:noFill/>
        </p:spPr>
        <p:txBody>
          <a:bodyPr wrap="square">
            <a:spAutoFit/>
          </a:bodyPr>
          <a:lstStyle/>
          <a:p>
            <a:r>
              <a:rPr lang="ja-JP" altLang="en-US" sz="2400" dirty="0">
                <a:latin typeface="UD デジタル 教科書体 NK-B" panose="02020700000000000000" pitchFamily="18" charset="-128"/>
                <a:ea typeface="UD デジタル 教科書体 NK-B" panose="02020700000000000000" pitchFamily="18" charset="-128"/>
                <a:hlinkClick r:id="rId3"/>
              </a:rPr>
              <a:t>リンク：「交通事故発生マップ </a:t>
            </a:r>
            <a:r>
              <a:rPr lang="en-US" altLang="ja-JP" sz="2400" dirty="0">
                <a:latin typeface="UD デジタル 教科書体 NK-B" panose="02020700000000000000" pitchFamily="18" charset="-128"/>
                <a:ea typeface="UD デジタル 教科書体 NK-B" panose="02020700000000000000" pitchFamily="18" charset="-128"/>
                <a:hlinkClick r:id="rId3"/>
              </a:rPr>
              <a:t>| </a:t>
            </a:r>
            <a:r>
              <a:rPr lang="ja-JP" altLang="en-US" sz="2400" dirty="0">
                <a:latin typeface="UD デジタル 教科書体 NK-B" panose="02020700000000000000" pitchFamily="18" charset="-128"/>
                <a:ea typeface="UD デジタル 教科書体 NK-B" panose="02020700000000000000" pitchFamily="18" charset="-128"/>
                <a:hlinkClick r:id="rId3"/>
              </a:rPr>
              <a:t>位置選択</a:t>
            </a:r>
            <a:endParaRPr lang="ja-JP" altLang="en-US" sz="2400" dirty="0">
              <a:latin typeface="UD デジタル 教科書体 NK-B" panose="02020700000000000000" pitchFamily="18" charset="-128"/>
              <a:ea typeface="UD デジタル 教科書体 NK-B" panose="02020700000000000000" pitchFamily="18" charset="-128"/>
            </a:endParaRPr>
          </a:p>
        </p:txBody>
      </p:sp>
      <p:sp>
        <p:nvSpPr>
          <p:cNvPr id="11" name="テキスト ボックス 10">
            <a:extLst>
              <a:ext uri="{FF2B5EF4-FFF2-40B4-BE49-F238E27FC236}">
                <a16:creationId xmlns:a16="http://schemas.microsoft.com/office/drawing/2014/main" id="{08271F9A-74B1-71C1-8B65-EDBDBB71660F}"/>
              </a:ext>
            </a:extLst>
          </p:cNvPr>
          <p:cNvSpPr txBox="1"/>
          <p:nvPr/>
        </p:nvSpPr>
        <p:spPr>
          <a:xfrm>
            <a:off x="2313286" y="3785033"/>
            <a:ext cx="5776185" cy="646331"/>
          </a:xfrm>
          <a:prstGeom prst="rect">
            <a:avLst/>
          </a:prstGeom>
          <a:noFill/>
        </p:spPr>
        <p:txBody>
          <a:bodyPr wrap="square" rtlCol="0">
            <a:spAutoFit/>
          </a:bodyPr>
          <a:lstStyle/>
          <a:p>
            <a:r>
              <a:rPr kumimoji="1" lang="ja-JP" altLang="en-US" dirty="0">
                <a:latin typeface="UD デジタル 教科書体 NK-B" panose="02020700000000000000" pitchFamily="18" charset="-128"/>
                <a:ea typeface="UD デジタル 教科書体 NK-B" panose="02020700000000000000" pitchFamily="18" charset="-128"/>
              </a:rPr>
              <a:t>↑上記のリンクから、学校・企業の周辺道路で発生した</a:t>
            </a:r>
            <a:endParaRPr kumimoji="1" lang="en-US" altLang="ja-JP" dirty="0">
              <a:latin typeface="UD デジタル 教科書体 NK-B" panose="02020700000000000000" pitchFamily="18" charset="-128"/>
              <a:ea typeface="UD デジタル 教科書体 NK-B" panose="02020700000000000000" pitchFamily="18" charset="-128"/>
            </a:endParaRPr>
          </a:p>
          <a:p>
            <a:r>
              <a:rPr kumimoji="1" lang="ja-JP" altLang="en-US" dirty="0">
                <a:latin typeface="UD デジタル 教科書体 NK-B" panose="02020700000000000000" pitchFamily="18" charset="-128"/>
                <a:ea typeface="UD デジタル 教科書体 NK-B" panose="02020700000000000000" pitchFamily="18" charset="-128"/>
              </a:rPr>
              <a:t>交通事故状況を検索できます。</a:t>
            </a:r>
          </a:p>
        </p:txBody>
      </p:sp>
    </p:spTree>
    <p:extLst>
      <p:ext uri="{BB962C8B-B14F-4D97-AF65-F5344CB8AC3E}">
        <p14:creationId xmlns:p14="http://schemas.microsoft.com/office/powerpoint/2010/main" val="1361240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D7809D-E48F-1485-5F00-ACA3D150E669}"/>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1EF0CE2C-3649-9C16-0FE3-039FD154B042}"/>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平行四辺形 4">
            <a:extLst>
              <a:ext uri="{FF2B5EF4-FFF2-40B4-BE49-F238E27FC236}">
                <a16:creationId xmlns:a16="http://schemas.microsoft.com/office/drawing/2014/main" id="{20F82D1F-F111-1A92-8423-D34C9FA2FFD6}"/>
              </a:ext>
            </a:extLst>
          </p:cNvPr>
          <p:cNvSpPr/>
          <p:nvPr/>
        </p:nvSpPr>
        <p:spPr>
          <a:xfrm>
            <a:off x="219075" y="1154338"/>
            <a:ext cx="5868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98941915-752B-8D4C-B7AC-52F64C109EE7}"/>
              </a:ext>
            </a:extLst>
          </p:cNvPr>
          <p:cNvSpPr txBox="1"/>
          <p:nvPr/>
        </p:nvSpPr>
        <p:spPr>
          <a:xfrm>
            <a:off x="104775" y="794933"/>
            <a:ext cx="7419745"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例）○○学校の周辺の危険な道路</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6" name="テキスト ボックス 5">
            <a:extLst>
              <a:ext uri="{FF2B5EF4-FFF2-40B4-BE49-F238E27FC236}">
                <a16:creationId xmlns:a16="http://schemas.microsoft.com/office/drawing/2014/main" id="{E3D210CD-8F9C-20A0-0F34-1998062B111C}"/>
              </a:ext>
            </a:extLst>
          </p:cNvPr>
          <p:cNvSpPr txBox="1"/>
          <p:nvPr/>
        </p:nvSpPr>
        <p:spPr>
          <a:xfrm>
            <a:off x="228599" y="63225"/>
            <a:ext cx="4724401"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第１章　イントロダクション</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3" name="正方形/長方形 2">
            <a:extLst>
              <a:ext uri="{FF2B5EF4-FFF2-40B4-BE49-F238E27FC236}">
                <a16:creationId xmlns:a16="http://schemas.microsoft.com/office/drawing/2014/main" id="{892F5F66-9CF1-D260-B0A1-CF13D078DEB0}"/>
              </a:ext>
            </a:extLst>
          </p:cNvPr>
          <p:cNvSpPr/>
          <p:nvPr/>
        </p:nvSpPr>
        <p:spPr>
          <a:xfrm>
            <a:off x="476280" y="1739112"/>
            <a:ext cx="2667920" cy="396455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rPr>
              <a:t>写真</a:t>
            </a:r>
            <a:endParaRPr kumimoji="1" lang="en-US" altLang="ja-JP" sz="2400" dirty="0">
              <a:solidFill>
                <a:schemeClr val="tx1"/>
              </a:solidFill>
            </a:endParaRPr>
          </a:p>
        </p:txBody>
      </p:sp>
      <p:sp>
        <p:nvSpPr>
          <p:cNvPr id="12" name="正方形/長方形 11">
            <a:extLst>
              <a:ext uri="{FF2B5EF4-FFF2-40B4-BE49-F238E27FC236}">
                <a16:creationId xmlns:a16="http://schemas.microsoft.com/office/drawing/2014/main" id="{F20E6221-CE7A-B668-1954-8496F036A056}"/>
              </a:ext>
            </a:extLst>
          </p:cNvPr>
          <p:cNvSpPr/>
          <p:nvPr/>
        </p:nvSpPr>
        <p:spPr>
          <a:xfrm>
            <a:off x="3619040" y="1739113"/>
            <a:ext cx="2667920" cy="396455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rPr>
              <a:t>写真</a:t>
            </a:r>
            <a:endParaRPr kumimoji="1" lang="en-US" altLang="ja-JP" sz="2400" dirty="0">
              <a:solidFill>
                <a:schemeClr val="tx1"/>
              </a:solidFill>
            </a:endParaRPr>
          </a:p>
        </p:txBody>
      </p:sp>
      <p:sp>
        <p:nvSpPr>
          <p:cNvPr id="14" name="正方形/長方形 13">
            <a:extLst>
              <a:ext uri="{FF2B5EF4-FFF2-40B4-BE49-F238E27FC236}">
                <a16:creationId xmlns:a16="http://schemas.microsoft.com/office/drawing/2014/main" id="{AE6D4D03-A779-4B70-A4B0-5533B0D57F58}"/>
              </a:ext>
            </a:extLst>
          </p:cNvPr>
          <p:cNvSpPr/>
          <p:nvPr/>
        </p:nvSpPr>
        <p:spPr>
          <a:xfrm>
            <a:off x="6761800" y="1739112"/>
            <a:ext cx="2667920" cy="396455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rPr>
              <a:t>写真</a:t>
            </a:r>
            <a:endParaRPr kumimoji="1" lang="en-US" altLang="ja-JP" sz="2400" dirty="0">
              <a:solidFill>
                <a:schemeClr val="tx1"/>
              </a:solidFill>
            </a:endParaRPr>
          </a:p>
        </p:txBody>
      </p:sp>
      <p:sp>
        <p:nvSpPr>
          <p:cNvPr id="7" name="テキスト ボックス 6">
            <a:extLst>
              <a:ext uri="{FF2B5EF4-FFF2-40B4-BE49-F238E27FC236}">
                <a16:creationId xmlns:a16="http://schemas.microsoft.com/office/drawing/2014/main" id="{D7566CC1-D01F-F392-D613-C32A826CE484}"/>
              </a:ext>
            </a:extLst>
          </p:cNvPr>
          <p:cNvSpPr txBox="1"/>
          <p:nvPr/>
        </p:nvSpPr>
        <p:spPr>
          <a:xfrm>
            <a:off x="476280" y="5709124"/>
            <a:ext cx="2667920" cy="707886"/>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①○○近くの交差点</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000" b="1" dirty="0">
                <a:solidFill>
                  <a:srgbClr val="FF0000"/>
                </a:solidFill>
                <a:latin typeface="UD デジタル 教科書体 NK-B" panose="02020700000000000000" pitchFamily="18" charset="-128"/>
                <a:ea typeface="UD デジタル 教科書体 NK-B" panose="02020700000000000000" pitchFamily="18" charset="-128"/>
              </a:rPr>
              <a:t>歩道が狭いので注意！</a:t>
            </a:r>
            <a:endParaRPr kumimoji="1" lang="en-US" altLang="ja-JP" sz="2000" b="1" dirty="0">
              <a:solidFill>
                <a:srgbClr val="FF0000"/>
              </a:solidFill>
              <a:latin typeface="UD デジタル 教科書体 NK-B" panose="02020700000000000000" pitchFamily="18" charset="-128"/>
              <a:ea typeface="UD デジタル 教科書体 NK-B" panose="02020700000000000000" pitchFamily="18" charset="-128"/>
            </a:endParaRPr>
          </a:p>
        </p:txBody>
      </p:sp>
      <p:sp>
        <p:nvSpPr>
          <p:cNvPr id="8" name="テキスト ボックス 7">
            <a:extLst>
              <a:ext uri="{FF2B5EF4-FFF2-40B4-BE49-F238E27FC236}">
                <a16:creationId xmlns:a16="http://schemas.microsoft.com/office/drawing/2014/main" id="{BFBB8770-99A4-5DB5-1235-231D83DB7AC7}"/>
              </a:ext>
            </a:extLst>
          </p:cNvPr>
          <p:cNvSpPr txBox="1"/>
          <p:nvPr/>
        </p:nvSpPr>
        <p:spPr>
          <a:xfrm>
            <a:off x="3619040" y="5709124"/>
            <a:ext cx="2667920" cy="1015663"/>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②踏切がある道</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000" b="1" dirty="0">
                <a:solidFill>
                  <a:srgbClr val="FF0000"/>
                </a:solidFill>
                <a:latin typeface="UD デジタル 教科書体 NK-B" panose="02020700000000000000" pitchFamily="18" charset="-128"/>
                <a:ea typeface="UD デジタル 教科書体 NK-B" panose="02020700000000000000" pitchFamily="18" charset="-128"/>
              </a:rPr>
              <a:t>警報機が鳴ったら必ず止まること</a:t>
            </a:r>
            <a:endParaRPr kumimoji="1" lang="en-US" altLang="ja-JP" sz="2000" b="1" dirty="0">
              <a:solidFill>
                <a:srgbClr val="FF0000"/>
              </a:solidFill>
              <a:latin typeface="UD デジタル 教科書体 NK-B" panose="02020700000000000000" pitchFamily="18" charset="-128"/>
              <a:ea typeface="UD デジタル 教科書体 NK-B" panose="02020700000000000000" pitchFamily="18" charset="-128"/>
            </a:endParaRPr>
          </a:p>
        </p:txBody>
      </p:sp>
      <p:sp>
        <p:nvSpPr>
          <p:cNvPr id="9" name="テキスト ボックス 8">
            <a:extLst>
              <a:ext uri="{FF2B5EF4-FFF2-40B4-BE49-F238E27FC236}">
                <a16:creationId xmlns:a16="http://schemas.microsoft.com/office/drawing/2014/main" id="{40346E68-DC82-D9EA-7761-485D565D6334}"/>
              </a:ext>
            </a:extLst>
          </p:cNvPr>
          <p:cNvSpPr txBox="1"/>
          <p:nvPr/>
        </p:nvSpPr>
        <p:spPr>
          <a:xfrm>
            <a:off x="6761800" y="5703662"/>
            <a:ext cx="2667920" cy="707886"/>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③坂道を下った交差点</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000" b="1" dirty="0">
                <a:solidFill>
                  <a:srgbClr val="FF0000"/>
                </a:solidFill>
                <a:latin typeface="UD デジタル 教科書体 NK-B" panose="02020700000000000000" pitchFamily="18" charset="-128"/>
                <a:ea typeface="UD デジタル 教科書体 NK-B" panose="02020700000000000000" pitchFamily="18" charset="-128"/>
              </a:rPr>
              <a:t>スピードが出て危険</a:t>
            </a:r>
            <a:endParaRPr kumimoji="1" lang="en-US" altLang="ja-JP" sz="2000" b="1" dirty="0">
              <a:solidFill>
                <a:srgbClr val="FF0000"/>
              </a:solidFill>
              <a:latin typeface="UD デジタル 教科書体 NK-B" panose="02020700000000000000" pitchFamily="18" charset="-128"/>
              <a:ea typeface="UD デジタル 教科書体 NK-B" panose="02020700000000000000" pitchFamily="18" charset="-128"/>
            </a:endParaRPr>
          </a:p>
        </p:txBody>
      </p:sp>
      <p:sp>
        <p:nvSpPr>
          <p:cNvPr id="10" name="正方形/長方形 9">
            <a:extLst>
              <a:ext uri="{FF2B5EF4-FFF2-40B4-BE49-F238E27FC236}">
                <a16:creationId xmlns:a16="http://schemas.microsoft.com/office/drawing/2014/main" id="{3CF1D9A3-53CA-109B-551C-B40309AFDFF9}"/>
              </a:ext>
            </a:extLst>
          </p:cNvPr>
          <p:cNvSpPr/>
          <p:nvPr/>
        </p:nvSpPr>
        <p:spPr>
          <a:xfrm>
            <a:off x="1816529" y="2634601"/>
            <a:ext cx="6272942" cy="2568297"/>
          </a:xfrm>
          <a:prstGeom prst="rect">
            <a:avLst/>
          </a:prstGeom>
          <a:solidFill>
            <a:schemeClr val="accent1">
              <a:lumMod val="20000"/>
              <a:lumOff val="80000"/>
              <a:alpha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テキスト ボックス 10">
            <a:extLst>
              <a:ext uri="{FF2B5EF4-FFF2-40B4-BE49-F238E27FC236}">
                <a16:creationId xmlns:a16="http://schemas.microsoft.com/office/drawing/2014/main" id="{2A838FCA-5EE6-F98C-3C1C-4297BC259622}"/>
              </a:ext>
            </a:extLst>
          </p:cNvPr>
          <p:cNvSpPr txBox="1"/>
          <p:nvPr/>
        </p:nvSpPr>
        <p:spPr>
          <a:xfrm>
            <a:off x="2064907" y="3595583"/>
            <a:ext cx="5776185" cy="646331"/>
          </a:xfrm>
          <a:prstGeom prst="rect">
            <a:avLst/>
          </a:prstGeom>
          <a:noFill/>
        </p:spPr>
        <p:txBody>
          <a:bodyPr wrap="square" rtlCol="0">
            <a:spAutoFit/>
          </a:bodyPr>
          <a:lstStyle/>
          <a:p>
            <a:r>
              <a:rPr kumimoji="1" lang="ja-JP" altLang="en-US" dirty="0">
                <a:latin typeface="UD デジタル 教科書体 NK-B" panose="02020700000000000000" pitchFamily="18" charset="-128"/>
                <a:ea typeface="UD デジタル 教科書体 NK-B" panose="02020700000000000000" pitchFamily="18" charset="-128"/>
              </a:rPr>
              <a:t>周辺の危険な道路をいくつかピックアップし、具体的にどのような危険があるのかを伝えることも有効です。</a:t>
            </a:r>
          </a:p>
        </p:txBody>
      </p:sp>
    </p:spTree>
    <p:extLst>
      <p:ext uri="{BB962C8B-B14F-4D97-AF65-F5344CB8AC3E}">
        <p14:creationId xmlns:p14="http://schemas.microsoft.com/office/powerpoint/2010/main" val="735232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FE7CBEAB-63F2-1F4F-E0B5-E59FEF2F0C38}"/>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2270499A-3C03-B6F1-DBF1-158E91418FB5}"/>
              </a:ext>
            </a:extLst>
          </p:cNvPr>
          <p:cNvSpPr txBox="1"/>
          <p:nvPr/>
        </p:nvSpPr>
        <p:spPr>
          <a:xfrm>
            <a:off x="228598" y="63225"/>
            <a:ext cx="8953501"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第２章　　</a:t>
            </a:r>
            <a:r>
              <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rPr>
              <a:t>case</a:t>
            </a:r>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１　自転車で歩道を通行するときは？</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4" name="平行四辺形 3">
            <a:extLst>
              <a:ext uri="{FF2B5EF4-FFF2-40B4-BE49-F238E27FC236}">
                <a16:creationId xmlns:a16="http://schemas.microsoft.com/office/drawing/2014/main" id="{72345411-9B13-C568-4E06-18FFC254BE60}"/>
              </a:ext>
            </a:extLst>
          </p:cNvPr>
          <p:cNvSpPr/>
          <p:nvPr/>
        </p:nvSpPr>
        <p:spPr>
          <a:xfrm>
            <a:off x="104774" y="1141018"/>
            <a:ext cx="3924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B2A083F3-D536-693F-BAB5-1A5123EFB4D5}"/>
              </a:ext>
            </a:extLst>
          </p:cNvPr>
          <p:cNvSpPr txBox="1"/>
          <p:nvPr/>
        </p:nvSpPr>
        <p:spPr>
          <a:xfrm>
            <a:off x="104774" y="794933"/>
            <a:ext cx="4181476"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自転車は“車両”です</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6" name="四角形: 角を丸くする 5">
            <a:extLst>
              <a:ext uri="{FF2B5EF4-FFF2-40B4-BE49-F238E27FC236}">
                <a16:creationId xmlns:a16="http://schemas.microsoft.com/office/drawing/2014/main" id="{9F2DD9A2-1894-1E82-F6F8-BA2D7DF5B8A7}"/>
              </a:ext>
            </a:extLst>
          </p:cNvPr>
          <p:cNvSpPr/>
          <p:nvPr/>
        </p:nvSpPr>
        <p:spPr>
          <a:xfrm>
            <a:off x="150975" y="5716982"/>
            <a:ext cx="9604051" cy="862090"/>
          </a:xfrm>
          <a:prstGeom prst="roundRect">
            <a:avLst>
              <a:gd name="adj" fmla="val 11460"/>
            </a:avLst>
          </a:prstGeom>
          <a:pattFill prst="pct30">
            <a:fgClr>
              <a:schemeClr val="accent1">
                <a:lumMod val="20000"/>
                <a:lumOff val="8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0A77648C-D062-6D1C-3F5E-F7B8EA125064}"/>
              </a:ext>
            </a:extLst>
          </p:cNvPr>
          <p:cNvSpPr txBox="1"/>
          <p:nvPr/>
        </p:nvSpPr>
        <p:spPr>
          <a:xfrm>
            <a:off x="1066153" y="6182647"/>
            <a:ext cx="8664574"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自動車やバイク</a:t>
            </a:r>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（自動二輪車や原動機付自転車）</a:t>
            </a:r>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と同じく</a:t>
            </a:r>
            <a:r>
              <a:rPr kumimoji="1" lang="ja-JP" altLang="en-US" sz="2000" b="1" u="sng" dirty="0">
                <a:solidFill>
                  <a:srgbClr val="FF0000"/>
                </a:solidFill>
                <a:latin typeface="UD デジタル 教科書体 NK-B" panose="02020700000000000000" pitchFamily="18" charset="-128"/>
                <a:ea typeface="UD デジタル 教科書体 NK-B" panose="02020700000000000000" pitchFamily="18" charset="-128"/>
              </a:rPr>
              <a:t>車道を通行する必要有り</a:t>
            </a:r>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8" name="テキスト ボックス 7">
            <a:extLst>
              <a:ext uri="{FF2B5EF4-FFF2-40B4-BE49-F238E27FC236}">
                <a16:creationId xmlns:a16="http://schemas.microsoft.com/office/drawing/2014/main" id="{1E2B08FB-C4DE-BE2E-3CD7-03E0B526BE88}"/>
              </a:ext>
            </a:extLst>
          </p:cNvPr>
          <p:cNvSpPr txBox="1"/>
          <p:nvPr/>
        </p:nvSpPr>
        <p:spPr>
          <a:xfrm>
            <a:off x="1066153" y="5801126"/>
            <a:ext cx="8664574"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自転車は</a:t>
            </a:r>
            <a:r>
              <a:rPr kumimoji="1" lang="ja-JP" altLang="en-US" sz="2000" b="1" dirty="0">
                <a:solidFill>
                  <a:srgbClr val="FF0000"/>
                </a:solidFill>
                <a:latin typeface="UD デジタル 教科書体 NK-B" panose="02020700000000000000" pitchFamily="18" charset="-128"/>
                <a:ea typeface="UD デジタル 教科書体 NK-B" panose="02020700000000000000" pitchFamily="18" charset="-128"/>
              </a:rPr>
              <a:t>“軽</a:t>
            </a:r>
            <a:r>
              <a:rPr kumimoji="1" lang="ja-JP" altLang="en-US" sz="2000" b="1" u="sng" dirty="0">
                <a:solidFill>
                  <a:srgbClr val="FF0000"/>
                </a:solidFill>
                <a:latin typeface="UD デジタル 教科書体 NK-B" panose="02020700000000000000" pitchFamily="18" charset="-128"/>
                <a:ea typeface="UD デジタル 教科書体 NK-B" panose="02020700000000000000" pitchFamily="18" charset="-128"/>
              </a:rPr>
              <a:t>車両</a:t>
            </a:r>
            <a:r>
              <a:rPr kumimoji="1" lang="ja-JP" altLang="en-US" sz="2000" b="1" dirty="0">
                <a:solidFill>
                  <a:srgbClr val="FF0000"/>
                </a:solidFill>
                <a:latin typeface="UD デジタル 教科書体 NK-B" panose="02020700000000000000" pitchFamily="18" charset="-128"/>
                <a:ea typeface="UD デジタル 教科書体 NK-B" panose="02020700000000000000" pitchFamily="18" charset="-128"/>
              </a:rPr>
              <a:t>”</a:t>
            </a:r>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。歩行者扱いでは無い！！</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9" name="グラフィックス 8" descr="拡大鏡 単色塗りつぶし">
            <a:extLst>
              <a:ext uri="{FF2B5EF4-FFF2-40B4-BE49-F238E27FC236}">
                <a16:creationId xmlns:a16="http://schemas.microsoft.com/office/drawing/2014/main" id="{0B80DDF1-C1DC-E9B4-1329-B064181DE94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7026" y="5873136"/>
            <a:ext cx="609296" cy="609296"/>
          </a:xfrm>
          <a:prstGeom prst="rect">
            <a:avLst/>
          </a:prstGeom>
        </p:spPr>
      </p:pic>
      <p:pic>
        <p:nvPicPr>
          <p:cNvPr id="11" name="図 10" descr="ダイアグラム&#10;&#10;AI によって生成されたコンテンツは間違っている可能性があります。">
            <a:extLst>
              <a:ext uri="{FF2B5EF4-FFF2-40B4-BE49-F238E27FC236}">
                <a16:creationId xmlns:a16="http://schemas.microsoft.com/office/drawing/2014/main" id="{26517B4D-0E60-D7A1-871A-23CF904D70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9729" y="1630539"/>
            <a:ext cx="7020000" cy="3688297"/>
          </a:xfrm>
          <a:prstGeom prst="rect">
            <a:avLst/>
          </a:prstGeom>
        </p:spPr>
      </p:pic>
    </p:spTree>
    <p:extLst>
      <p:ext uri="{BB962C8B-B14F-4D97-AF65-F5344CB8AC3E}">
        <p14:creationId xmlns:p14="http://schemas.microsoft.com/office/powerpoint/2010/main" val="2176741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四角形: 角を丸くする 23">
            <a:extLst>
              <a:ext uri="{FF2B5EF4-FFF2-40B4-BE49-F238E27FC236}">
                <a16:creationId xmlns:a16="http://schemas.microsoft.com/office/drawing/2014/main" id="{54FE193C-82C1-B153-9BDC-DB4D8EF7B7AC}"/>
              </a:ext>
            </a:extLst>
          </p:cNvPr>
          <p:cNvSpPr/>
          <p:nvPr/>
        </p:nvSpPr>
        <p:spPr>
          <a:xfrm>
            <a:off x="128585" y="3130172"/>
            <a:ext cx="4686302" cy="1260000"/>
          </a:xfrm>
          <a:prstGeom prst="roundRect">
            <a:avLst>
              <a:gd name="adj" fmla="val 5104"/>
            </a:avLst>
          </a:prstGeom>
          <a:pattFill prst="pct30">
            <a:fgClr>
              <a:schemeClr val="accent1">
                <a:lumMod val="20000"/>
                <a:lumOff val="8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1FABAACC-A22B-C894-820F-9E0E28D61DF1}"/>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0B1C12AC-B8AC-5D33-0B6A-F9E376AA0F41}"/>
              </a:ext>
            </a:extLst>
          </p:cNvPr>
          <p:cNvSpPr txBox="1"/>
          <p:nvPr/>
        </p:nvSpPr>
        <p:spPr>
          <a:xfrm>
            <a:off x="228598" y="63225"/>
            <a:ext cx="8953501"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第２章　　</a:t>
            </a:r>
            <a:r>
              <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rPr>
              <a:t>case</a:t>
            </a:r>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１　自転車で歩道を通行するときは？</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7" name="平行四辺形 6">
            <a:extLst>
              <a:ext uri="{FF2B5EF4-FFF2-40B4-BE49-F238E27FC236}">
                <a16:creationId xmlns:a16="http://schemas.microsoft.com/office/drawing/2014/main" id="{09617DD4-29D6-F67E-6B03-B8C1137CDD18}"/>
              </a:ext>
            </a:extLst>
          </p:cNvPr>
          <p:cNvSpPr/>
          <p:nvPr/>
        </p:nvSpPr>
        <p:spPr>
          <a:xfrm>
            <a:off x="180973" y="1173388"/>
            <a:ext cx="6408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810B8C43-BF28-A776-3AB1-FFB7069D21F2}"/>
              </a:ext>
            </a:extLst>
          </p:cNvPr>
          <p:cNvSpPr txBox="1"/>
          <p:nvPr/>
        </p:nvSpPr>
        <p:spPr>
          <a:xfrm>
            <a:off x="104773" y="794933"/>
            <a:ext cx="6686551"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自転車が歩道通行を認められる例外</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3" name="四角形: 角を丸くする 12">
            <a:extLst>
              <a:ext uri="{FF2B5EF4-FFF2-40B4-BE49-F238E27FC236}">
                <a16:creationId xmlns:a16="http://schemas.microsoft.com/office/drawing/2014/main" id="{046A988E-845C-A866-3818-A6FDE48AA784}"/>
              </a:ext>
            </a:extLst>
          </p:cNvPr>
          <p:cNvSpPr/>
          <p:nvPr/>
        </p:nvSpPr>
        <p:spPr>
          <a:xfrm>
            <a:off x="104773" y="2631319"/>
            <a:ext cx="4686302" cy="39600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 角を丸くする 13">
            <a:extLst>
              <a:ext uri="{FF2B5EF4-FFF2-40B4-BE49-F238E27FC236}">
                <a16:creationId xmlns:a16="http://schemas.microsoft.com/office/drawing/2014/main" id="{45CE2429-6B61-9CA4-B845-D8FDAEF2601C}"/>
              </a:ext>
            </a:extLst>
          </p:cNvPr>
          <p:cNvSpPr/>
          <p:nvPr/>
        </p:nvSpPr>
        <p:spPr>
          <a:xfrm>
            <a:off x="5105841" y="2629137"/>
            <a:ext cx="4686302" cy="40729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四角形: 角を丸くする 14">
            <a:extLst>
              <a:ext uri="{FF2B5EF4-FFF2-40B4-BE49-F238E27FC236}">
                <a16:creationId xmlns:a16="http://schemas.microsoft.com/office/drawing/2014/main" id="{3329D7E9-6469-0DF1-08EF-467CFD5B7D40}"/>
              </a:ext>
            </a:extLst>
          </p:cNvPr>
          <p:cNvSpPr/>
          <p:nvPr/>
        </p:nvSpPr>
        <p:spPr>
          <a:xfrm>
            <a:off x="104773" y="5034144"/>
            <a:ext cx="4686302" cy="360000"/>
          </a:xfrm>
          <a:prstGeom prst="roundRect">
            <a:avLst/>
          </a:prstGeom>
          <a:solidFill>
            <a:srgbClr val="FFFFFF"/>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B2E590BE-5C25-6232-2E42-EB863EB196F3}"/>
              </a:ext>
            </a:extLst>
          </p:cNvPr>
          <p:cNvSpPr txBox="1"/>
          <p:nvPr/>
        </p:nvSpPr>
        <p:spPr>
          <a:xfrm>
            <a:off x="547685" y="2638499"/>
            <a:ext cx="3800478" cy="400110"/>
          </a:xfrm>
          <a:prstGeom prst="rect">
            <a:avLst/>
          </a:prstGeom>
          <a:noFill/>
        </p:spPr>
        <p:txBody>
          <a:bodyPr wrap="square" rtlCol="0">
            <a:spAutoFit/>
          </a:bodyPr>
          <a:lstStyle/>
          <a:p>
            <a:r>
              <a:rPr kumimoji="1" lang="ja-JP" altLang="en-US" sz="2000" b="1" dirty="0">
                <a:solidFill>
                  <a:schemeClr val="bg1"/>
                </a:solidFill>
                <a:latin typeface="UD デジタル 教科書体 NK-B" panose="02020700000000000000" pitchFamily="18" charset="-128"/>
                <a:ea typeface="UD デジタル 教科書体 NK-B" panose="02020700000000000000" pitchFamily="18" charset="-128"/>
              </a:rPr>
              <a:t>子供・高齢者が運転している場合</a:t>
            </a:r>
            <a:endParaRPr kumimoji="1" lang="en-US" altLang="ja-JP" sz="2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18" name="テキスト ボックス 17">
            <a:extLst>
              <a:ext uri="{FF2B5EF4-FFF2-40B4-BE49-F238E27FC236}">
                <a16:creationId xmlns:a16="http://schemas.microsoft.com/office/drawing/2014/main" id="{2BB8F321-C9EB-8EC6-2763-B405DB18629C}"/>
              </a:ext>
            </a:extLst>
          </p:cNvPr>
          <p:cNvSpPr txBox="1"/>
          <p:nvPr/>
        </p:nvSpPr>
        <p:spPr>
          <a:xfrm>
            <a:off x="5174133" y="2652347"/>
            <a:ext cx="4791075" cy="353943"/>
          </a:xfrm>
          <a:prstGeom prst="rect">
            <a:avLst/>
          </a:prstGeom>
          <a:noFill/>
        </p:spPr>
        <p:txBody>
          <a:bodyPr wrap="square" rtlCol="0">
            <a:spAutoFit/>
          </a:bodyPr>
          <a:lstStyle/>
          <a:p>
            <a:r>
              <a:rPr kumimoji="1" lang="ja-JP" altLang="en-US" sz="1700" b="1" dirty="0">
                <a:solidFill>
                  <a:schemeClr val="bg1"/>
                </a:solidFill>
                <a:latin typeface="UD デジタル 教科書体 NK-B" panose="02020700000000000000" pitchFamily="18" charset="-128"/>
                <a:ea typeface="UD デジタル 教科書体 NK-B" panose="02020700000000000000" pitchFamily="18" charset="-128"/>
              </a:rPr>
              <a:t>普通自転車歩道通行可の標識・標示がある場合</a:t>
            </a:r>
            <a:endParaRPr kumimoji="1" lang="en-US" altLang="ja-JP" sz="17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19" name="テキスト ボックス 18">
            <a:extLst>
              <a:ext uri="{FF2B5EF4-FFF2-40B4-BE49-F238E27FC236}">
                <a16:creationId xmlns:a16="http://schemas.microsoft.com/office/drawing/2014/main" id="{58D9605C-ACEA-752A-34A5-197D700F89F3}"/>
              </a:ext>
            </a:extLst>
          </p:cNvPr>
          <p:cNvSpPr txBox="1"/>
          <p:nvPr/>
        </p:nvSpPr>
        <p:spPr>
          <a:xfrm>
            <a:off x="190498" y="5043010"/>
            <a:ext cx="4562477"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車道の左側を通行することが困難な場合</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5" name="テキスト ボックス 4">
            <a:extLst>
              <a:ext uri="{FF2B5EF4-FFF2-40B4-BE49-F238E27FC236}">
                <a16:creationId xmlns:a16="http://schemas.microsoft.com/office/drawing/2014/main" id="{9AE9D7EB-0B6E-E5FC-6ED9-E025E1AF7157}"/>
              </a:ext>
            </a:extLst>
          </p:cNvPr>
          <p:cNvSpPr txBox="1"/>
          <p:nvPr/>
        </p:nvSpPr>
        <p:spPr>
          <a:xfrm>
            <a:off x="222319" y="3175537"/>
            <a:ext cx="2295527"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13</a:t>
            </a:r>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歳未満の子供</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8" name="テキスト ボックス 7">
            <a:extLst>
              <a:ext uri="{FF2B5EF4-FFF2-40B4-BE49-F238E27FC236}">
                <a16:creationId xmlns:a16="http://schemas.microsoft.com/office/drawing/2014/main" id="{73486CD1-5A9E-5E87-DB36-116021802FAA}"/>
              </a:ext>
            </a:extLst>
          </p:cNvPr>
          <p:cNvSpPr txBox="1"/>
          <p:nvPr/>
        </p:nvSpPr>
        <p:spPr>
          <a:xfrm>
            <a:off x="222319" y="3563369"/>
            <a:ext cx="2621976"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・７０歳以上の高齢者</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9" name="テキスト ボックス 8">
            <a:extLst>
              <a:ext uri="{FF2B5EF4-FFF2-40B4-BE49-F238E27FC236}">
                <a16:creationId xmlns:a16="http://schemas.microsoft.com/office/drawing/2014/main" id="{B54A040F-5263-57CC-32DF-11A012DB0A3D}"/>
              </a:ext>
            </a:extLst>
          </p:cNvPr>
          <p:cNvSpPr txBox="1"/>
          <p:nvPr/>
        </p:nvSpPr>
        <p:spPr>
          <a:xfrm>
            <a:off x="222319" y="3959786"/>
            <a:ext cx="2486894"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・身体の不自由な方</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0" name="テキスト ボックス 9">
            <a:extLst>
              <a:ext uri="{FF2B5EF4-FFF2-40B4-BE49-F238E27FC236}">
                <a16:creationId xmlns:a16="http://schemas.microsoft.com/office/drawing/2014/main" id="{538555B0-D831-13F7-06FF-8F2346A0E6C8}"/>
              </a:ext>
            </a:extLst>
          </p:cNvPr>
          <p:cNvSpPr txBox="1"/>
          <p:nvPr/>
        </p:nvSpPr>
        <p:spPr>
          <a:xfrm>
            <a:off x="863747" y="1437431"/>
            <a:ext cx="8719491" cy="430887"/>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車道を走行する方が危険だと考えられる場合のみ、歩道を通行できる。</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1" name="四角形: 角を丸くする 20">
            <a:extLst>
              <a:ext uri="{FF2B5EF4-FFF2-40B4-BE49-F238E27FC236}">
                <a16:creationId xmlns:a16="http://schemas.microsoft.com/office/drawing/2014/main" id="{A911D2CF-18B0-E684-A21D-F96101354321}"/>
              </a:ext>
            </a:extLst>
          </p:cNvPr>
          <p:cNvSpPr/>
          <p:nvPr/>
        </p:nvSpPr>
        <p:spPr>
          <a:xfrm>
            <a:off x="5105842" y="5485060"/>
            <a:ext cx="4686302" cy="1260000"/>
          </a:xfrm>
          <a:prstGeom prst="roundRect">
            <a:avLst>
              <a:gd name="adj" fmla="val 5104"/>
            </a:avLst>
          </a:prstGeom>
          <a:pattFill prst="pct30">
            <a:fgClr>
              <a:schemeClr val="accent1">
                <a:lumMod val="20000"/>
                <a:lumOff val="8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四角形: 角を丸くする 21">
            <a:extLst>
              <a:ext uri="{FF2B5EF4-FFF2-40B4-BE49-F238E27FC236}">
                <a16:creationId xmlns:a16="http://schemas.microsoft.com/office/drawing/2014/main" id="{4A2579C2-101C-1FE7-13FD-B6EA7DA8D1E7}"/>
              </a:ext>
            </a:extLst>
          </p:cNvPr>
          <p:cNvSpPr/>
          <p:nvPr/>
        </p:nvSpPr>
        <p:spPr>
          <a:xfrm>
            <a:off x="113856" y="5485060"/>
            <a:ext cx="4686302" cy="1260000"/>
          </a:xfrm>
          <a:prstGeom prst="roundRect">
            <a:avLst>
              <a:gd name="adj" fmla="val 5104"/>
            </a:avLst>
          </a:prstGeom>
          <a:pattFill prst="pct30">
            <a:fgClr>
              <a:schemeClr val="accent1">
                <a:lumMod val="20000"/>
                <a:lumOff val="8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B9A0EA83-545A-03C5-8868-BCD6FB3C1A9E}"/>
              </a:ext>
            </a:extLst>
          </p:cNvPr>
          <p:cNvSpPr/>
          <p:nvPr/>
        </p:nvSpPr>
        <p:spPr>
          <a:xfrm>
            <a:off x="5091113" y="3130172"/>
            <a:ext cx="4686302" cy="1260000"/>
          </a:xfrm>
          <a:prstGeom prst="roundRect">
            <a:avLst>
              <a:gd name="adj" fmla="val 5104"/>
            </a:avLst>
          </a:prstGeom>
          <a:pattFill prst="pct30">
            <a:fgClr>
              <a:schemeClr val="accent1">
                <a:lumMod val="20000"/>
                <a:lumOff val="8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5" name="グラフィックス 24" descr="拡大鏡 単色塗りつぶし">
            <a:extLst>
              <a:ext uri="{FF2B5EF4-FFF2-40B4-BE49-F238E27FC236}">
                <a16:creationId xmlns:a16="http://schemas.microsoft.com/office/drawing/2014/main" id="{81A73BD6-00FC-4E6E-D91A-B05BFDF9826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0973" y="1335468"/>
            <a:ext cx="609296" cy="609296"/>
          </a:xfrm>
          <a:prstGeom prst="rect">
            <a:avLst/>
          </a:prstGeom>
        </p:spPr>
      </p:pic>
      <p:sp>
        <p:nvSpPr>
          <p:cNvPr id="27" name="テキスト ボックス 26">
            <a:extLst>
              <a:ext uri="{FF2B5EF4-FFF2-40B4-BE49-F238E27FC236}">
                <a16:creationId xmlns:a16="http://schemas.microsoft.com/office/drawing/2014/main" id="{0A18CE57-8B6D-8AE3-27F3-1A6089F2DC19}"/>
              </a:ext>
            </a:extLst>
          </p:cNvPr>
          <p:cNvSpPr txBox="1"/>
          <p:nvPr/>
        </p:nvSpPr>
        <p:spPr>
          <a:xfrm>
            <a:off x="159744" y="5623107"/>
            <a:ext cx="4545604"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・道路工事が行われている場合</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8" name="テキスト ボックス 27">
            <a:extLst>
              <a:ext uri="{FF2B5EF4-FFF2-40B4-BE49-F238E27FC236}">
                <a16:creationId xmlns:a16="http://schemas.microsoft.com/office/drawing/2014/main" id="{7A8D88AC-CA5B-DC32-F409-AC4EAE477495}"/>
              </a:ext>
            </a:extLst>
          </p:cNvPr>
          <p:cNvSpPr txBox="1"/>
          <p:nvPr/>
        </p:nvSpPr>
        <p:spPr>
          <a:xfrm>
            <a:off x="159744" y="6023217"/>
            <a:ext cx="4545604"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・駐車車両が連続している場合</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30" name="テキスト ボックス 29">
            <a:extLst>
              <a:ext uri="{FF2B5EF4-FFF2-40B4-BE49-F238E27FC236}">
                <a16:creationId xmlns:a16="http://schemas.microsoft.com/office/drawing/2014/main" id="{A7D10AD9-100E-85D8-D7E2-599283DEE525}"/>
              </a:ext>
            </a:extLst>
          </p:cNvPr>
          <p:cNvSpPr txBox="1"/>
          <p:nvPr/>
        </p:nvSpPr>
        <p:spPr>
          <a:xfrm>
            <a:off x="6360018" y="4087135"/>
            <a:ext cx="847723" cy="307777"/>
          </a:xfrm>
          <a:prstGeom prst="rect">
            <a:avLst/>
          </a:prstGeom>
          <a:noFill/>
        </p:spPr>
        <p:txBody>
          <a:bodyPr wrap="square" rtlCol="0">
            <a:spAutoFit/>
          </a:bodyPr>
          <a:lstStyle/>
          <a:p>
            <a:r>
              <a:rPr kumimoji="1" lang="ja-JP" altLang="en-US" sz="1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標識</a:t>
            </a:r>
            <a:endParaRPr kumimoji="1" lang="en-US" altLang="ja-JP" sz="1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31" name="テキスト ボックス 30">
            <a:extLst>
              <a:ext uri="{FF2B5EF4-FFF2-40B4-BE49-F238E27FC236}">
                <a16:creationId xmlns:a16="http://schemas.microsoft.com/office/drawing/2014/main" id="{7051D8D5-EC4D-D5F5-1012-46F3FAA251ED}"/>
              </a:ext>
            </a:extLst>
          </p:cNvPr>
          <p:cNvSpPr txBox="1"/>
          <p:nvPr/>
        </p:nvSpPr>
        <p:spPr>
          <a:xfrm>
            <a:off x="5105842" y="5623107"/>
            <a:ext cx="4791074" cy="707886"/>
          </a:xfrm>
          <a:prstGeom prst="rect">
            <a:avLst/>
          </a:prstGeom>
          <a:noFill/>
        </p:spPr>
        <p:txBody>
          <a:bodyPr wrap="square" rtlCol="0">
            <a:spAutoFit/>
          </a:bodyPr>
          <a:lstStyle/>
          <a:p>
            <a:r>
              <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著しく自動車などの通行量が多く</a:t>
            </a:r>
            <a:r>
              <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かつ</a:t>
            </a:r>
            <a:r>
              <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車道の幅が狭い</a:t>
            </a:r>
            <a:r>
              <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p>
        </p:txBody>
      </p:sp>
      <p:pic>
        <p:nvPicPr>
          <p:cNvPr id="12" name="図 11" descr="アイコン&#10;&#10;AI によって生成されたコンテンツは間違っている可能性があります。">
            <a:extLst>
              <a:ext uri="{FF2B5EF4-FFF2-40B4-BE49-F238E27FC236}">
                <a16:creationId xmlns:a16="http://schemas.microsoft.com/office/drawing/2014/main" id="{C8158573-F995-101B-EBFC-3EAE365963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23493" y="3174713"/>
            <a:ext cx="1152000" cy="1156880"/>
          </a:xfrm>
          <a:prstGeom prst="rect">
            <a:avLst/>
          </a:prstGeom>
          <a:solidFill>
            <a:schemeClr val="bg1"/>
          </a:solidFill>
        </p:spPr>
      </p:pic>
      <p:sp>
        <p:nvSpPr>
          <p:cNvPr id="26" name="テキスト ボックス 25">
            <a:extLst>
              <a:ext uri="{FF2B5EF4-FFF2-40B4-BE49-F238E27FC236}">
                <a16:creationId xmlns:a16="http://schemas.microsoft.com/office/drawing/2014/main" id="{B30669A1-D7EC-9860-E104-92F22429CB18}"/>
              </a:ext>
            </a:extLst>
          </p:cNvPr>
          <p:cNvSpPr txBox="1"/>
          <p:nvPr/>
        </p:nvSpPr>
        <p:spPr>
          <a:xfrm>
            <a:off x="4209912" y="6344950"/>
            <a:ext cx="437017"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等</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9" name="テキスト ボックス 28">
            <a:extLst>
              <a:ext uri="{FF2B5EF4-FFF2-40B4-BE49-F238E27FC236}">
                <a16:creationId xmlns:a16="http://schemas.microsoft.com/office/drawing/2014/main" id="{F99767D0-C668-46EC-849B-C656AB97DD77}"/>
              </a:ext>
            </a:extLst>
          </p:cNvPr>
          <p:cNvSpPr txBox="1"/>
          <p:nvPr/>
        </p:nvSpPr>
        <p:spPr>
          <a:xfrm>
            <a:off x="9262416" y="6380869"/>
            <a:ext cx="538811"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等</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32" name="四角形: 角を丸くする 31">
            <a:extLst>
              <a:ext uri="{FF2B5EF4-FFF2-40B4-BE49-F238E27FC236}">
                <a16:creationId xmlns:a16="http://schemas.microsoft.com/office/drawing/2014/main" id="{61D1C970-5F46-2E8A-726A-F7FBC050E534}"/>
              </a:ext>
            </a:extLst>
          </p:cNvPr>
          <p:cNvSpPr/>
          <p:nvPr/>
        </p:nvSpPr>
        <p:spPr>
          <a:xfrm>
            <a:off x="104773" y="4571590"/>
            <a:ext cx="9687371" cy="396000"/>
          </a:xfrm>
          <a:prstGeom prst="roundRect">
            <a:avLst/>
          </a:prstGeom>
          <a:solidFill>
            <a:schemeClr val="accent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a:extLst>
              <a:ext uri="{FF2B5EF4-FFF2-40B4-BE49-F238E27FC236}">
                <a16:creationId xmlns:a16="http://schemas.microsoft.com/office/drawing/2014/main" id="{27E7DABF-6676-6EBB-2CBA-692AC1507FD2}"/>
              </a:ext>
            </a:extLst>
          </p:cNvPr>
          <p:cNvSpPr txBox="1"/>
          <p:nvPr/>
        </p:nvSpPr>
        <p:spPr>
          <a:xfrm>
            <a:off x="2202027" y="4596799"/>
            <a:ext cx="5895974" cy="400110"/>
          </a:xfrm>
          <a:prstGeom prst="rect">
            <a:avLst/>
          </a:prstGeom>
          <a:noFill/>
        </p:spPr>
        <p:txBody>
          <a:bodyPr wrap="square" rtlCol="0">
            <a:spAutoFit/>
          </a:bodyPr>
          <a:lstStyle/>
          <a:p>
            <a:r>
              <a:rPr kumimoji="1" lang="ja-JP" altLang="en-US" sz="2000" b="1" dirty="0">
                <a:solidFill>
                  <a:schemeClr val="bg1"/>
                </a:solidFill>
                <a:latin typeface="UD デジタル 教科書体 NK-B" panose="02020700000000000000" pitchFamily="18" charset="-128"/>
                <a:ea typeface="UD デジタル 教科書体 NK-B" panose="02020700000000000000" pitchFamily="18" charset="-128"/>
              </a:rPr>
              <a:t>歩道を通行することがやむを得ないと認められる場合</a:t>
            </a:r>
            <a:endParaRPr kumimoji="1" lang="en-US" altLang="ja-JP" sz="2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34" name="四角形: 角を丸くする 33">
            <a:extLst>
              <a:ext uri="{FF2B5EF4-FFF2-40B4-BE49-F238E27FC236}">
                <a16:creationId xmlns:a16="http://schemas.microsoft.com/office/drawing/2014/main" id="{560AAE76-AC37-6447-FFD5-36DD0C25D819}"/>
              </a:ext>
            </a:extLst>
          </p:cNvPr>
          <p:cNvSpPr/>
          <p:nvPr/>
        </p:nvSpPr>
        <p:spPr>
          <a:xfrm>
            <a:off x="5114924" y="5034144"/>
            <a:ext cx="4686302" cy="360000"/>
          </a:xfrm>
          <a:prstGeom prst="roundRect">
            <a:avLst/>
          </a:prstGeom>
          <a:solidFill>
            <a:srgbClr val="FFFFFF"/>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A3621D77-DFAE-38EA-4BFC-35B8416CA0B9}"/>
              </a:ext>
            </a:extLst>
          </p:cNvPr>
          <p:cNvSpPr txBox="1"/>
          <p:nvPr/>
        </p:nvSpPr>
        <p:spPr>
          <a:xfrm>
            <a:off x="5114925" y="5031924"/>
            <a:ext cx="4791075" cy="400110"/>
          </a:xfrm>
          <a:prstGeom prst="rect">
            <a:avLst/>
          </a:prstGeom>
          <a:noFill/>
          <a:ln w="38100">
            <a:noFill/>
          </a:ln>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車道を安全に通行することができない場合</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37" name="図 36" descr="アイコン&#10;&#10;AI によって生成されたコンテンツは間違っている可能性があります。">
            <a:extLst>
              <a:ext uri="{FF2B5EF4-FFF2-40B4-BE49-F238E27FC236}">
                <a16:creationId xmlns:a16="http://schemas.microsoft.com/office/drawing/2014/main" id="{ADAED497-FC82-9C0F-6E4B-CA11A700FE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34264" y="3179593"/>
            <a:ext cx="1134677" cy="1152000"/>
          </a:xfrm>
          <a:prstGeom prst="rect">
            <a:avLst/>
          </a:prstGeom>
        </p:spPr>
      </p:pic>
      <p:sp>
        <p:nvSpPr>
          <p:cNvPr id="38" name="テキスト ボックス 37">
            <a:extLst>
              <a:ext uri="{FF2B5EF4-FFF2-40B4-BE49-F238E27FC236}">
                <a16:creationId xmlns:a16="http://schemas.microsoft.com/office/drawing/2014/main" id="{98A851E0-C857-7927-5E64-609F912CF135}"/>
              </a:ext>
            </a:extLst>
          </p:cNvPr>
          <p:cNvSpPr txBox="1"/>
          <p:nvPr/>
        </p:nvSpPr>
        <p:spPr>
          <a:xfrm>
            <a:off x="8540365" y="4058508"/>
            <a:ext cx="1143316" cy="307777"/>
          </a:xfrm>
          <a:prstGeom prst="rect">
            <a:avLst/>
          </a:prstGeom>
          <a:noFill/>
        </p:spPr>
        <p:txBody>
          <a:bodyPr wrap="square" rtlCol="0">
            <a:spAutoFit/>
          </a:bodyPr>
          <a:lstStyle/>
          <a:p>
            <a:r>
              <a:rPr kumimoji="1" lang="ja-JP" altLang="en-US" sz="1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道路標示</a:t>
            </a:r>
            <a:endParaRPr kumimoji="1" lang="en-US" altLang="ja-JP" sz="1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39" name="二等辺三角形 38">
            <a:extLst>
              <a:ext uri="{FF2B5EF4-FFF2-40B4-BE49-F238E27FC236}">
                <a16:creationId xmlns:a16="http://schemas.microsoft.com/office/drawing/2014/main" id="{34E34756-A501-CD66-7C34-FC8F79748721}"/>
              </a:ext>
            </a:extLst>
          </p:cNvPr>
          <p:cNvSpPr/>
          <p:nvPr/>
        </p:nvSpPr>
        <p:spPr>
          <a:xfrm flipV="1">
            <a:off x="3051819" y="1962063"/>
            <a:ext cx="3793277" cy="503382"/>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テキスト ボックス 39">
            <a:extLst>
              <a:ext uri="{FF2B5EF4-FFF2-40B4-BE49-F238E27FC236}">
                <a16:creationId xmlns:a16="http://schemas.microsoft.com/office/drawing/2014/main" id="{0E2BC996-56C9-392A-9238-C6FAF04B299A}"/>
              </a:ext>
            </a:extLst>
          </p:cNvPr>
          <p:cNvSpPr txBox="1"/>
          <p:nvPr/>
        </p:nvSpPr>
        <p:spPr>
          <a:xfrm>
            <a:off x="4197437" y="1956646"/>
            <a:ext cx="1905154" cy="400110"/>
          </a:xfrm>
          <a:prstGeom prst="rect">
            <a:avLst/>
          </a:prstGeom>
          <a:noFill/>
        </p:spPr>
        <p:txBody>
          <a:bodyPr wrap="square" rtlCol="0">
            <a:spAutoFit/>
          </a:bodyPr>
          <a:lstStyle/>
          <a:p>
            <a:r>
              <a:rPr kumimoji="1" lang="ja-JP" altLang="en-US" sz="2000" b="1" dirty="0">
                <a:solidFill>
                  <a:schemeClr val="bg1"/>
                </a:solidFill>
                <a:latin typeface="UD デジタル 教科書体 NK-B" panose="02020700000000000000" pitchFamily="18" charset="-128"/>
                <a:ea typeface="UD デジタル 教科書体 NK-B" panose="02020700000000000000" pitchFamily="18" charset="-128"/>
              </a:rPr>
              <a:t>具体的には</a:t>
            </a:r>
            <a:r>
              <a:rPr kumimoji="1" lang="en-US" altLang="ja-JP" sz="2000" b="1" dirty="0">
                <a:solidFill>
                  <a:schemeClr val="bg1"/>
                </a:solidFill>
                <a:latin typeface="UD デジタル 教科書体 NK-B" panose="02020700000000000000" pitchFamily="18" charset="-128"/>
                <a:ea typeface="UD デジタル 教科書体 NK-B" panose="02020700000000000000" pitchFamily="18" charset="-128"/>
              </a:rPr>
              <a:t>…</a:t>
            </a:r>
          </a:p>
        </p:txBody>
      </p:sp>
    </p:spTree>
    <p:extLst>
      <p:ext uri="{BB962C8B-B14F-4D97-AF65-F5344CB8AC3E}">
        <p14:creationId xmlns:p14="http://schemas.microsoft.com/office/powerpoint/2010/main" val="988569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四角形: 角を丸くする 8">
            <a:extLst>
              <a:ext uri="{FF2B5EF4-FFF2-40B4-BE49-F238E27FC236}">
                <a16:creationId xmlns:a16="http://schemas.microsoft.com/office/drawing/2014/main" id="{B2EB41B4-5C40-D211-D6DA-B71E3E47B524}"/>
              </a:ext>
            </a:extLst>
          </p:cNvPr>
          <p:cNvSpPr/>
          <p:nvPr/>
        </p:nvSpPr>
        <p:spPr>
          <a:xfrm>
            <a:off x="771525" y="3315919"/>
            <a:ext cx="8923035" cy="1066049"/>
          </a:xfrm>
          <a:prstGeom prst="roundRect">
            <a:avLst>
              <a:gd name="adj" fmla="val 5104"/>
            </a:avLst>
          </a:prstGeom>
          <a:pattFill prst="pct30">
            <a:fgClr>
              <a:schemeClr val="accent1">
                <a:lumMod val="20000"/>
                <a:lumOff val="8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AC3FC1A3-1131-97D3-75D1-1A377F911F5C}"/>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279501EF-0C68-847C-5948-90AB82E4F45B}"/>
              </a:ext>
            </a:extLst>
          </p:cNvPr>
          <p:cNvSpPr txBox="1"/>
          <p:nvPr/>
        </p:nvSpPr>
        <p:spPr>
          <a:xfrm>
            <a:off x="228598" y="63225"/>
            <a:ext cx="8953501"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第２章　　</a:t>
            </a:r>
            <a:r>
              <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rPr>
              <a:t>case</a:t>
            </a:r>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１　自転車で歩道を通行するときは？</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5" name="平行四辺形 4">
            <a:extLst>
              <a:ext uri="{FF2B5EF4-FFF2-40B4-BE49-F238E27FC236}">
                <a16:creationId xmlns:a16="http://schemas.microsoft.com/office/drawing/2014/main" id="{06B8C5FC-3D40-AE1C-18E0-021208915518}"/>
              </a:ext>
            </a:extLst>
          </p:cNvPr>
          <p:cNvSpPr/>
          <p:nvPr/>
        </p:nvSpPr>
        <p:spPr>
          <a:xfrm>
            <a:off x="200023" y="1163863"/>
            <a:ext cx="6372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89EE8BA5-A1D3-954E-CFF5-6F3C4809C204}"/>
              </a:ext>
            </a:extLst>
          </p:cNvPr>
          <p:cNvSpPr txBox="1"/>
          <p:nvPr/>
        </p:nvSpPr>
        <p:spPr>
          <a:xfrm>
            <a:off x="104773" y="794933"/>
            <a:ext cx="6686551"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自転車が歩道を通行する時のルール</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6" name="テキスト ボックス 5">
            <a:extLst>
              <a:ext uri="{FF2B5EF4-FFF2-40B4-BE49-F238E27FC236}">
                <a16:creationId xmlns:a16="http://schemas.microsoft.com/office/drawing/2014/main" id="{607294C7-23D6-21D2-00A1-DB9B1A96D266}"/>
              </a:ext>
            </a:extLst>
          </p:cNvPr>
          <p:cNvSpPr txBox="1"/>
          <p:nvPr/>
        </p:nvSpPr>
        <p:spPr>
          <a:xfrm>
            <a:off x="228598" y="1375750"/>
            <a:ext cx="8719491" cy="430887"/>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車道を通行する場合は、以下の３点を遵守する必要があります。</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7" name="テキスト ボックス 6">
            <a:extLst>
              <a:ext uri="{FF2B5EF4-FFF2-40B4-BE49-F238E27FC236}">
                <a16:creationId xmlns:a16="http://schemas.microsoft.com/office/drawing/2014/main" id="{22B5A5A0-0F1E-6F70-72FC-A205BC16AF50}"/>
              </a:ext>
            </a:extLst>
          </p:cNvPr>
          <p:cNvSpPr txBox="1"/>
          <p:nvPr/>
        </p:nvSpPr>
        <p:spPr>
          <a:xfrm>
            <a:off x="428623" y="2953830"/>
            <a:ext cx="8719491"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②　</a:t>
            </a:r>
            <a:r>
              <a:rPr kumimoji="1" lang="ja-JP" altLang="en-US" sz="2000" b="1" u="sng" dirty="0">
                <a:solidFill>
                  <a:srgbClr val="FF0000"/>
                </a:solidFill>
                <a:latin typeface="UD デジタル 教科書体 NK-B" panose="02020700000000000000" pitchFamily="18" charset="-128"/>
                <a:ea typeface="UD デジタル 教科書体 NK-B" panose="02020700000000000000" pitchFamily="18" charset="-128"/>
              </a:rPr>
              <a:t>すぐに停止することができる速度（徐行）で通行</a:t>
            </a:r>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すること。</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8" name="テキスト ボックス 7">
            <a:extLst>
              <a:ext uri="{FF2B5EF4-FFF2-40B4-BE49-F238E27FC236}">
                <a16:creationId xmlns:a16="http://schemas.microsoft.com/office/drawing/2014/main" id="{1FB25707-1416-CB4D-8CF0-34104BC3362A}"/>
              </a:ext>
            </a:extLst>
          </p:cNvPr>
          <p:cNvSpPr txBox="1"/>
          <p:nvPr/>
        </p:nvSpPr>
        <p:spPr>
          <a:xfrm>
            <a:off x="428623" y="4485623"/>
            <a:ext cx="8719491"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③　</a:t>
            </a:r>
            <a:r>
              <a:rPr kumimoji="1" lang="ja-JP" altLang="en-US" sz="2000" b="1" u="sng" dirty="0">
                <a:solidFill>
                  <a:srgbClr val="FF0000"/>
                </a:solidFill>
                <a:latin typeface="UD デジタル 教科書体 NK-B" panose="02020700000000000000" pitchFamily="18" charset="-128"/>
                <a:ea typeface="UD デジタル 教科書体 NK-B" panose="02020700000000000000" pitchFamily="18" charset="-128"/>
              </a:rPr>
              <a:t>歩道の車道寄りの部分</a:t>
            </a:r>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または　指定された部分　</a:t>
            </a:r>
            <a:r>
              <a:rPr kumimoji="1" lang="ja-JP" altLang="en-US" sz="2000" b="1" u="sng" dirty="0">
                <a:solidFill>
                  <a:srgbClr val="FF0000"/>
                </a:solidFill>
                <a:latin typeface="UD デジタル 教科書体 NK-B" panose="02020700000000000000" pitchFamily="18" charset="-128"/>
                <a:ea typeface="UD デジタル 教科書体 NK-B" panose="02020700000000000000" pitchFamily="18" charset="-128"/>
              </a:rPr>
              <a:t>を通行</a:t>
            </a:r>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すること。</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0" name="テキスト ボックス 9">
            <a:extLst>
              <a:ext uri="{FF2B5EF4-FFF2-40B4-BE49-F238E27FC236}">
                <a16:creationId xmlns:a16="http://schemas.microsoft.com/office/drawing/2014/main" id="{067F0E69-631A-8DC5-AA1B-3C4CF39E468B}"/>
              </a:ext>
            </a:extLst>
          </p:cNvPr>
          <p:cNvSpPr txBox="1"/>
          <p:nvPr/>
        </p:nvSpPr>
        <p:spPr>
          <a:xfrm>
            <a:off x="428623" y="1764030"/>
            <a:ext cx="8719491"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①　</a:t>
            </a:r>
            <a:r>
              <a:rPr kumimoji="1" lang="ja-JP" altLang="en-US" sz="2000" b="1" u="sng" dirty="0">
                <a:solidFill>
                  <a:srgbClr val="FF0000"/>
                </a:solidFill>
                <a:latin typeface="UD デジタル 教科書体 NK-B" panose="02020700000000000000" pitchFamily="18" charset="-128"/>
                <a:ea typeface="UD デジタル 教科書体 NK-B" panose="02020700000000000000" pitchFamily="18" charset="-128"/>
              </a:rPr>
              <a:t>歩行者が絶対優先！！</a:t>
            </a:r>
            <a:endParaRPr kumimoji="1" lang="en-US" altLang="ja-JP" sz="2000" b="1" u="sng" dirty="0">
              <a:solidFill>
                <a:srgbClr val="FF0000"/>
              </a:solidFill>
              <a:latin typeface="UD デジタル 教科書体 NK-B" panose="02020700000000000000" pitchFamily="18" charset="-128"/>
              <a:ea typeface="UD デジタル 教科書体 NK-B" panose="02020700000000000000" pitchFamily="18" charset="-128"/>
            </a:endParaRPr>
          </a:p>
        </p:txBody>
      </p:sp>
      <p:sp>
        <p:nvSpPr>
          <p:cNvPr id="11" name="四角形: 角を丸くする 10">
            <a:extLst>
              <a:ext uri="{FF2B5EF4-FFF2-40B4-BE49-F238E27FC236}">
                <a16:creationId xmlns:a16="http://schemas.microsoft.com/office/drawing/2014/main" id="{B1C66B9F-BC8F-0EE1-D3B2-3169467499ED}"/>
              </a:ext>
            </a:extLst>
          </p:cNvPr>
          <p:cNvSpPr/>
          <p:nvPr/>
        </p:nvSpPr>
        <p:spPr>
          <a:xfrm>
            <a:off x="771525" y="4865650"/>
            <a:ext cx="8923035" cy="1839949"/>
          </a:xfrm>
          <a:prstGeom prst="roundRect">
            <a:avLst>
              <a:gd name="adj" fmla="val 5104"/>
            </a:avLst>
          </a:prstGeom>
          <a:pattFill prst="pct30">
            <a:fgClr>
              <a:schemeClr val="accent1">
                <a:lumMod val="20000"/>
                <a:lumOff val="8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角を丸くする 11">
            <a:extLst>
              <a:ext uri="{FF2B5EF4-FFF2-40B4-BE49-F238E27FC236}">
                <a16:creationId xmlns:a16="http://schemas.microsoft.com/office/drawing/2014/main" id="{76D5D9A1-AF56-D078-7980-FF21205CEA3F}"/>
              </a:ext>
            </a:extLst>
          </p:cNvPr>
          <p:cNvSpPr/>
          <p:nvPr/>
        </p:nvSpPr>
        <p:spPr>
          <a:xfrm>
            <a:off x="771525" y="2147882"/>
            <a:ext cx="8923035" cy="701434"/>
          </a:xfrm>
          <a:prstGeom prst="roundRect">
            <a:avLst>
              <a:gd name="adj" fmla="val 5104"/>
            </a:avLst>
          </a:prstGeom>
          <a:pattFill prst="pct30">
            <a:fgClr>
              <a:schemeClr val="accent1">
                <a:lumMod val="20000"/>
                <a:lumOff val="8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0F650460-BF25-0C20-9AB7-D1E84785F9D7}"/>
              </a:ext>
            </a:extLst>
          </p:cNvPr>
          <p:cNvSpPr txBox="1"/>
          <p:nvPr/>
        </p:nvSpPr>
        <p:spPr>
          <a:xfrm>
            <a:off x="771525" y="3410280"/>
            <a:ext cx="8664574" cy="646331"/>
          </a:xfrm>
          <a:prstGeom prst="rect">
            <a:avLst/>
          </a:prstGeom>
          <a:noFill/>
        </p:spPr>
        <p:txBody>
          <a:bodyPr wrap="square" rtlCol="0">
            <a:spAutoFit/>
          </a:bodyPr>
          <a:lstStyle/>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スピードが出ていると、危ないと思ってもすぐには止まることができません。</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そこで、歩道を通行する際は、歩行者に配慮して、徐行で通行する必要があります。</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4" name="テキスト ボックス 13">
            <a:extLst>
              <a:ext uri="{FF2B5EF4-FFF2-40B4-BE49-F238E27FC236}">
                <a16:creationId xmlns:a16="http://schemas.microsoft.com/office/drawing/2014/main" id="{A3FB7DE3-71A7-E09D-0AEE-814EA366414C}"/>
              </a:ext>
            </a:extLst>
          </p:cNvPr>
          <p:cNvSpPr txBox="1"/>
          <p:nvPr/>
        </p:nvSpPr>
        <p:spPr>
          <a:xfrm>
            <a:off x="771525" y="5001004"/>
            <a:ext cx="5095875" cy="923330"/>
          </a:xfrm>
          <a:prstGeom prst="rect">
            <a:avLst/>
          </a:prstGeom>
          <a:noFill/>
        </p:spPr>
        <p:txBody>
          <a:bodyPr wrap="square" rtlCol="0">
            <a:spAutoFit/>
          </a:bodyPr>
          <a:lstStyle/>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自転車が建物の近くを通行していると、</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b="1" u="sng" dirty="0">
                <a:solidFill>
                  <a:srgbClr val="FF0000"/>
                </a:solidFill>
                <a:latin typeface="UD デジタル 教科書体 NK-B" panose="02020700000000000000" pitchFamily="18" charset="-128"/>
                <a:ea typeface="UD デジタル 教科書体 NK-B" panose="02020700000000000000" pitchFamily="18" charset="-128"/>
              </a:rPr>
              <a:t>店舗や住宅から出てくる歩行者と衝突する危険性</a:t>
            </a:r>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が高まります！</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5" name="テキスト ボックス 14">
            <a:extLst>
              <a:ext uri="{FF2B5EF4-FFF2-40B4-BE49-F238E27FC236}">
                <a16:creationId xmlns:a16="http://schemas.microsoft.com/office/drawing/2014/main" id="{ADB38D41-448E-5125-FDEC-07BAD3CE78BE}"/>
              </a:ext>
            </a:extLst>
          </p:cNvPr>
          <p:cNvSpPr txBox="1"/>
          <p:nvPr/>
        </p:nvSpPr>
        <p:spPr>
          <a:xfrm>
            <a:off x="771525" y="2194284"/>
            <a:ext cx="8664574" cy="646331"/>
          </a:xfrm>
          <a:prstGeom prst="rect">
            <a:avLst/>
          </a:prstGeom>
          <a:noFill/>
        </p:spPr>
        <p:txBody>
          <a:bodyPr wrap="square" rtlCol="0">
            <a:spAutoFit/>
          </a:bodyPr>
          <a:lstStyle/>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歩道は、歩行者のための道路です。</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歩行者の通行の妨げになる場合は、一時停止しなければなりません。</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6" name="テキスト ボックス 15">
            <a:extLst>
              <a:ext uri="{FF2B5EF4-FFF2-40B4-BE49-F238E27FC236}">
                <a16:creationId xmlns:a16="http://schemas.microsoft.com/office/drawing/2014/main" id="{05302B2E-BF11-3B20-D1B0-4BC476164FEE}"/>
              </a:ext>
            </a:extLst>
          </p:cNvPr>
          <p:cNvSpPr txBox="1"/>
          <p:nvPr/>
        </p:nvSpPr>
        <p:spPr>
          <a:xfrm>
            <a:off x="4791075" y="4043414"/>
            <a:ext cx="4903485" cy="338554"/>
          </a:xfrm>
          <a:prstGeom prst="rect">
            <a:avLst/>
          </a:prstGeom>
          <a:noFill/>
        </p:spPr>
        <p:txBody>
          <a:bodyPr wrap="square" rtlCol="0">
            <a:spAutoFit/>
          </a:bodyPr>
          <a:lstStyle/>
          <a:p>
            <a:r>
              <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徐行は、およそ時速８ｋｍ以下を目安としてください。</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17" name="図 16">
            <a:extLst>
              <a:ext uri="{FF2B5EF4-FFF2-40B4-BE49-F238E27FC236}">
                <a16:creationId xmlns:a16="http://schemas.microsoft.com/office/drawing/2014/main" id="{DA32653B-58F7-9160-1CA2-C53A9AE5E456}"/>
              </a:ext>
            </a:extLst>
          </p:cNvPr>
          <p:cNvPicPr>
            <a:picLocks noChangeAspect="1"/>
          </p:cNvPicPr>
          <p:nvPr/>
        </p:nvPicPr>
        <p:blipFill>
          <a:blip r:embed="rId2"/>
          <a:stretch>
            <a:fillRect/>
          </a:stretch>
        </p:blipFill>
        <p:spPr>
          <a:xfrm>
            <a:off x="5985921" y="5028577"/>
            <a:ext cx="3628217" cy="1496048"/>
          </a:xfrm>
          <a:prstGeom prst="rect">
            <a:avLst/>
          </a:prstGeom>
        </p:spPr>
      </p:pic>
      <p:sp>
        <p:nvSpPr>
          <p:cNvPr id="52" name="矢印: 上下 51">
            <a:extLst>
              <a:ext uri="{FF2B5EF4-FFF2-40B4-BE49-F238E27FC236}">
                <a16:creationId xmlns:a16="http://schemas.microsoft.com/office/drawing/2014/main" id="{E4945335-1147-A602-C4EF-1412B0A104B2}"/>
              </a:ext>
            </a:extLst>
          </p:cNvPr>
          <p:cNvSpPr/>
          <p:nvPr/>
        </p:nvSpPr>
        <p:spPr>
          <a:xfrm>
            <a:off x="6810374" y="5100827"/>
            <a:ext cx="649460" cy="1409881"/>
          </a:xfrm>
          <a:prstGeom prst="upDownArrow">
            <a:avLst>
              <a:gd name="adj1" fmla="val 50001"/>
              <a:gd name="adj2" fmla="val 44739"/>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テキスト ボックス 52">
            <a:extLst>
              <a:ext uri="{FF2B5EF4-FFF2-40B4-BE49-F238E27FC236}">
                <a16:creationId xmlns:a16="http://schemas.microsoft.com/office/drawing/2014/main" id="{35326733-38AA-BD0C-4609-3AF1262478F5}"/>
              </a:ext>
            </a:extLst>
          </p:cNvPr>
          <p:cNvSpPr txBox="1"/>
          <p:nvPr/>
        </p:nvSpPr>
        <p:spPr>
          <a:xfrm>
            <a:off x="6955572" y="5218076"/>
            <a:ext cx="369332" cy="1144624"/>
          </a:xfrm>
          <a:prstGeom prst="rect">
            <a:avLst/>
          </a:prstGeom>
          <a:noFill/>
        </p:spPr>
        <p:txBody>
          <a:bodyPr vert="eaVert" wrap="square" rtlCol="0">
            <a:spAutoFit/>
          </a:bodyPr>
          <a:lstStyle/>
          <a:p>
            <a:r>
              <a:rPr kumimoji="1" lang="ja-JP" altLang="en-US" sz="1200" dirty="0">
                <a:solidFill>
                  <a:schemeClr val="bg1"/>
                </a:solidFill>
                <a:latin typeface="UD デジタル 教科書体 NK-B" panose="02020700000000000000" pitchFamily="18" charset="-128"/>
                <a:ea typeface="UD デジタル 教科書体 NK-B" panose="02020700000000000000" pitchFamily="18" charset="-128"/>
              </a:rPr>
              <a:t>歩道の車道寄り</a:t>
            </a:r>
          </a:p>
        </p:txBody>
      </p:sp>
      <p:grpSp>
        <p:nvGrpSpPr>
          <p:cNvPr id="54" name="グループ化 103">
            <a:extLst>
              <a:ext uri="{FF2B5EF4-FFF2-40B4-BE49-F238E27FC236}">
                <a16:creationId xmlns:a16="http://schemas.microsoft.com/office/drawing/2014/main" id="{167344DF-6052-BB8C-A2C7-E4966FB29EA0}"/>
              </a:ext>
            </a:extLst>
          </p:cNvPr>
          <p:cNvGrpSpPr/>
          <p:nvPr/>
        </p:nvGrpSpPr>
        <p:grpSpPr>
          <a:xfrm>
            <a:off x="5996613" y="6079260"/>
            <a:ext cx="324000" cy="432000"/>
            <a:chOff x="611560" y="1916113"/>
            <a:chExt cx="1368152" cy="1083542"/>
          </a:xfrm>
          <a:effectLst>
            <a:outerShdw blurRad="127000" dist="127000" algn="tl" rotWithShape="0">
              <a:prstClr val="black">
                <a:alpha val="40000"/>
              </a:prstClr>
            </a:outerShdw>
          </a:effectLst>
        </p:grpSpPr>
        <p:sp>
          <p:nvSpPr>
            <p:cNvPr id="55" name="フローチャート: 処理 54">
              <a:extLst>
                <a:ext uri="{FF2B5EF4-FFF2-40B4-BE49-F238E27FC236}">
                  <a16:creationId xmlns:a16="http://schemas.microsoft.com/office/drawing/2014/main" id="{BFC1DA14-B6F3-3282-50D1-233E7F4EBC8B}"/>
                </a:ext>
              </a:extLst>
            </p:cNvPr>
            <p:cNvSpPr/>
            <p:nvPr/>
          </p:nvSpPr>
          <p:spPr>
            <a:xfrm>
              <a:off x="612081" y="1916113"/>
              <a:ext cx="1367631" cy="1082823"/>
            </a:xfrm>
            <a:prstGeom prst="flowChartProcess">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56" name="フローチャート: 処理 55">
              <a:extLst>
                <a:ext uri="{FF2B5EF4-FFF2-40B4-BE49-F238E27FC236}">
                  <a16:creationId xmlns:a16="http://schemas.microsoft.com/office/drawing/2014/main" id="{599D763C-9918-F110-E5ED-58AD689B0468}"/>
                </a:ext>
              </a:extLst>
            </p:cNvPr>
            <p:cNvSpPr/>
            <p:nvPr/>
          </p:nvSpPr>
          <p:spPr>
            <a:xfrm>
              <a:off x="1259640" y="1918270"/>
              <a:ext cx="72000" cy="1080000"/>
            </a:xfrm>
            <a:prstGeom prst="flowChartProcess">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57" name="フローチャート: 処理 56">
              <a:extLst>
                <a:ext uri="{FF2B5EF4-FFF2-40B4-BE49-F238E27FC236}">
                  <a16:creationId xmlns:a16="http://schemas.microsoft.com/office/drawing/2014/main" id="{0F72D9CF-3D31-6190-8B2A-9EA383F4CD05}"/>
                </a:ext>
              </a:extLst>
            </p:cNvPr>
            <p:cNvSpPr/>
            <p:nvPr/>
          </p:nvSpPr>
          <p:spPr>
            <a:xfrm>
              <a:off x="971601" y="1916832"/>
              <a:ext cx="144016" cy="1082823"/>
            </a:xfrm>
            <a:prstGeom prst="flowChartProcess">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58" name="フローチャート: 処理 57">
              <a:extLst>
                <a:ext uri="{FF2B5EF4-FFF2-40B4-BE49-F238E27FC236}">
                  <a16:creationId xmlns:a16="http://schemas.microsoft.com/office/drawing/2014/main" id="{BC8BB75A-CDEC-CEA9-7B1F-5F6AE209F7A3}"/>
                </a:ext>
              </a:extLst>
            </p:cNvPr>
            <p:cNvSpPr/>
            <p:nvPr/>
          </p:nvSpPr>
          <p:spPr>
            <a:xfrm>
              <a:off x="1403648" y="1918270"/>
              <a:ext cx="72000" cy="1080000"/>
            </a:xfrm>
            <a:prstGeom prst="flowChartProcess">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59" name="フローチャート: 処理 58">
              <a:extLst>
                <a:ext uri="{FF2B5EF4-FFF2-40B4-BE49-F238E27FC236}">
                  <a16:creationId xmlns:a16="http://schemas.microsoft.com/office/drawing/2014/main" id="{52B29ADD-DCF4-3260-C825-C4484463AA86}"/>
                </a:ext>
              </a:extLst>
            </p:cNvPr>
            <p:cNvSpPr/>
            <p:nvPr/>
          </p:nvSpPr>
          <p:spPr>
            <a:xfrm>
              <a:off x="1547656" y="1918270"/>
              <a:ext cx="72000" cy="1080000"/>
            </a:xfrm>
            <a:prstGeom prst="flowChartProcess">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0" name="フローチャート: 処理 59">
              <a:extLst>
                <a:ext uri="{FF2B5EF4-FFF2-40B4-BE49-F238E27FC236}">
                  <a16:creationId xmlns:a16="http://schemas.microsoft.com/office/drawing/2014/main" id="{A2B7B0D7-432C-8A8E-95DF-5B29A724FB0E}"/>
                </a:ext>
              </a:extLst>
            </p:cNvPr>
            <p:cNvSpPr/>
            <p:nvPr/>
          </p:nvSpPr>
          <p:spPr>
            <a:xfrm>
              <a:off x="1691664" y="1918270"/>
              <a:ext cx="72000" cy="1080000"/>
            </a:xfrm>
            <a:prstGeom prst="flowChartProcess">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1" name="フローチャート: 処理 60">
              <a:extLst>
                <a:ext uri="{FF2B5EF4-FFF2-40B4-BE49-F238E27FC236}">
                  <a16:creationId xmlns:a16="http://schemas.microsoft.com/office/drawing/2014/main" id="{5834479F-A09A-AF56-FF56-B50D4669517A}"/>
                </a:ext>
              </a:extLst>
            </p:cNvPr>
            <p:cNvSpPr/>
            <p:nvPr/>
          </p:nvSpPr>
          <p:spPr>
            <a:xfrm>
              <a:off x="1835672" y="1918270"/>
              <a:ext cx="72000" cy="1080000"/>
            </a:xfrm>
            <a:prstGeom prst="flowChartProcess">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2" name="フローチャート: 処理 61">
              <a:extLst>
                <a:ext uri="{FF2B5EF4-FFF2-40B4-BE49-F238E27FC236}">
                  <a16:creationId xmlns:a16="http://schemas.microsoft.com/office/drawing/2014/main" id="{C5D3F545-6753-2BA6-55F6-CEEED87B548A}"/>
                </a:ext>
              </a:extLst>
            </p:cNvPr>
            <p:cNvSpPr/>
            <p:nvPr/>
          </p:nvSpPr>
          <p:spPr>
            <a:xfrm>
              <a:off x="755576" y="1918270"/>
              <a:ext cx="72000" cy="1080000"/>
            </a:xfrm>
            <a:prstGeom prst="flowChartProcess">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3" name="フローチャート: 処理 62">
              <a:extLst>
                <a:ext uri="{FF2B5EF4-FFF2-40B4-BE49-F238E27FC236}">
                  <a16:creationId xmlns:a16="http://schemas.microsoft.com/office/drawing/2014/main" id="{9FE75634-B791-F6C9-8585-C189C6084F14}"/>
                </a:ext>
              </a:extLst>
            </p:cNvPr>
            <p:cNvSpPr/>
            <p:nvPr/>
          </p:nvSpPr>
          <p:spPr>
            <a:xfrm>
              <a:off x="611560" y="1918270"/>
              <a:ext cx="72000" cy="1080000"/>
            </a:xfrm>
            <a:prstGeom prst="flowChartProcess">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65" name="グループ化 95">
            <a:extLst>
              <a:ext uri="{FF2B5EF4-FFF2-40B4-BE49-F238E27FC236}">
                <a16:creationId xmlns:a16="http://schemas.microsoft.com/office/drawing/2014/main" id="{D83B4992-5D7B-A187-D5A7-D98D1F5B62F0}"/>
              </a:ext>
            </a:extLst>
          </p:cNvPr>
          <p:cNvGrpSpPr/>
          <p:nvPr/>
        </p:nvGrpSpPr>
        <p:grpSpPr>
          <a:xfrm>
            <a:off x="5996614" y="5579803"/>
            <a:ext cx="324000" cy="468000"/>
            <a:chOff x="611453" y="1916113"/>
            <a:chExt cx="1368259" cy="1513606"/>
          </a:xfrm>
          <a:effectLst>
            <a:outerShdw blurRad="127000" dist="127000" algn="tl" rotWithShape="0">
              <a:prstClr val="black">
                <a:alpha val="40000"/>
              </a:prstClr>
            </a:outerShdw>
          </a:effectLst>
        </p:grpSpPr>
        <p:sp>
          <p:nvSpPr>
            <p:cNvPr id="66" name="フローチャート: 処理 65">
              <a:extLst>
                <a:ext uri="{FF2B5EF4-FFF2-40B4-BE49-F238E27FC236}">
                  <a16:creationId xmlns:a16="http://schemas.microsoft.com/office/drawing/2014/main" id="{EA34BAC5-8241-01AC-516B-3867BCC0E74D}"/>
                </a:ext>
              </a:extLst>
            </p:cNvPr>
            <p:cNvSpPr/>
            <p:nvPr/>
          </p:nvSpPr>
          <p:spPr>
            <a:xfrm>
              <a:off x="612081" y="1916113"/>
              <a:ext cx="1367631" cy="1512887"/>
            </a:xfrm>
            <a:prstGeom prst="flowChart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7" name="フローチャート: 処理 66">
              <a:extLst>
                <a:ext uri="{FF2B5EF4-FFF2-40B4-BE49-F238E27FC236}">
                  <a16:creationId xmlns:a16="http://schemas.microsoft.com/office/drawing/2014/main" id="{0F729364-FC6B-0E3E-043B-77EFDD902551}"/>
                </a:ext>
              </a:extLst>
            </p:cNvPr>
            <p:cNvSpPr/>
            <p:nvPr/>
          </p:nvSpPr>
          <p:spPr>
            <a:xfrm>
              <a:off x="611453" y="2131402"/>
              <a:ext cx="1368139" cy="72000"/>
            </a:xfrm>
            <a:prstGeom prst="flowChartProcess">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8" name="フローチャート: 処理 67">
              <a:extLst>
                <a:ext uri="{FF2B5EF4-FFF2-40B4-BE49-F238E27FC236}">
                  <a16:creationId xmlns:a16="http://schemas.microsoft.com/office/drawing/2014/main" id="{19519ECF-A5C2-F4A5-14F9-4E683A1CA337}"/>
                </a:ext>
              </a:extLst>
            </p:cNvPr>
            <p:cNvSpPr/>
            <p:nvPr/>
          </p:nvSpPr>
          <p:spPr>
            <a:xfrm>
              <a:off x="611453" y="2468164"/>
              <a:ext cx="1368139" cy="72000"/>
            </a:xfrm>
            <a:prstGeom prst="flowChartProcess">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9" name="フローチャート: 処理 68">
              <a:extLst>
                <a:ext uri="{FF2B5EF4-FFF2-40B4-BE49-F238E27FC236}">
                  <a16:creationId xmlns:a16="http://schemas.microsoft.com/office/drawing/2014/main" id="{F49B6C9A-31E7-89F7-8616-0903448BD1E7}"/>
                </a:ext>
              </a:extLst>
            </p:cNvPr>
            <p:cNvSpPr/>
            <p:nvPr/>
          </p:nvSpPr>
          <p:spPr>
            <a:xfrm>
              <a:off x="611453" y="2804926"/>
              <a:ext cx="1368139" cy="72000"/>
            </a:xfrm>
            <a:prstGeom prst="flowChartProcess">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70" name="フローチャート: 処理 69">
              <a:extLst>
                <a:ext uri="{FF2B5EF4-FFF2-40B4-BE49-F238E27FC236}">
                  <a16:creationId xmlns:a16="http://schemas.microsoft.com/office/drawing/2014/main" id="{ECC53F4A-7DCB-84D4-235C-5FA863F9BFB6}"/>
                </a:ext>
              </a:extLst>
            </p:cNvPr>
            <p:cNvSpPr/>
            <p:nvPr/>
          </p:nvSpPr>
          <p:spPr>
            <a:xfrm>
              <a:off x="611453" y="3141687"/>
              <a:ext cx="1368139" cy="72000"/>
            </a:xfrm>
            <a:prstGeom prst="flowChartProcess">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71" name="フローチャート: 処理 70">
              <a:extLst>
                <a:ext uri="{FF2B5EF4-FFF2-40B4-BE49-F238E27FC236}">
                  <a16:creationId xmlns:a16="http://schemas.microsoft.com/office/drawing/2014/main" id="{A9574EF4-873B-CB9B-8D9C-71AED37620EF}"/>
                </a:ext>
              </a:extLst>
            </p:cNvPr>
            <p:cNvSpPr/>
            <p:nvPr/>
          </p:nvSpPr>
          <p:spPr>
            <a:xfrm>
              <a:off x="971601" y="1916832"/>
              <a:ext cx="144016" cy="1512887"/>
            </a:xfrm>
            <a:prstGeom prst="flowChartProcess">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73" name="グループ化 93">
            <a:extLst>
              <a:ext uri="{FF2B5EF4-FFF2-40B4-BE49-F238E27FC236}">
                <a16:creationId xmlns:a16="http://schemas.microsoft.com/office/drawing/2014/main" id="{C6C3F5F8-2007-9F38-291C-6EAC6819533F}"/>
              </a:ext>
            </a:extLst>
          </p:cNvPr>
          <p:cNvGrpSpPr/>
          <p:nvPr/>
        </p:nvGrpSpPr>
        <p:grpSpPr>
          <a:xfrm>
            <a:off x="5998456" y="5063152"/>
            <a:ext cx="324000" cy="504000"/>
            <a:chOff x="612081" y="1916113"/>
            <a:chExt cx="1367631" cy="1513606"/>
          </a:xfrm>
          <a:effectLst>
            <a:outerShdw blurRad="127000" dist="127000" algn="tl" rotWithShape="0">
              <a:prstClr val="black">
                <a:alpha val="40000"/>
              </a:prstClr>
            </a:outerShdw>
          </a:effectLst>
        </p:grpSpPr>
        <p:sp>
          <p:nvSpPr>
            <p:cNvPr id="74" name="フローチャート: 処理 73">
              <a:extLst>
                <a:ext uri="{FF2B5EF4-FFF2-40B4-BE49-F238E27FC236}">
                  <a16:creationId xmlns:a16="http://schemas.microsoft.com/office/drawing/2014/main" id="{E2131764-D7F3-5804-7ED8-C016F9EB2677}"/>
                </a:ext>
              </a:extLst>
            </p:cNvPr>
            <p:cNvSpPr/>
            <p:nvPr/>
          </p:nvSpPr>
          <p:spPr>
            <a:xfrm>
              <a:off x="612081" y="1916113"/>
              <a:ext cx="1367631" cy="1512887"/>
            </a:xfrm>
            <a:prstGeom prst="flowChartProcess">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75" name="フローチャート: 処理 74">
              <a:extLst>
                <a:ext uri="{FF2B5EF4-FFF2-40B4-BE49-F238E27FC236}">
                  <a16:creationId xmlns:a16="http://schemas.microsoft.com/office/drawing/2014/main" id="{2BF4DDE8-2239-EE93-E374-666E62833EED}"/>
                </a:ext>
              </a:extLst>
            </p:cNvPr>
            <p:cNvSpPr/>
            <p:nvPr/>
          </p:nvSpPr>
          <p:spPr>
            <a:xfrm>
              <a:off x="1259640" y="1916832"/>
              <a:ext cx="72000" cy="1512000"/>
            </a:xfrm>
            <a:prstGeom prst="flowChartProcess">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76" name="フローチャート: 処理 75">
              <a:extLst>
                <a:ext uri="{FF2B5EF4-FFF2-40B4-BE49-F238E27FC236}">
                  <a16:creationId xmlns:a16="http://schemas.microsoft.com/office/drawing/2014/main" id="{8AC83F7D-0F01-BDBC-448A-5191556EE14A}"/>
                </a:ext>
              </a:extLst>
            </p:cNvPr>
            <p:cNvSpPr/>
            <p:nvPr/>
          </p:nvSpPr>
          <p:spPr>
            <a:xfrm>
              <a:off x="971601" y="1916832"/>
              <a:ext cx="144016" cy="1512887"/>
            </a:xfrm>
            <a:prstGeom prst="flowChartProcess">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77" name="フローチャート: 処理 76">
              <a:extLst>
                <a:ext uri="{FF2B5EF4-FFF2-40B4-BE49-F238E27FC236}">
                  <a16:creationId xmlns:a16="http://schemas.microsoft.com/office/drawing/2014/main" id="{97D1D10B-4EDA-3451-6F5E-FC7EF497EA02}"/>
                </a:ext>
              </a:extLst>
            </p:cNvPr>
            <p:cNvSpPr/>
            <p:nvPr/>
          </p:nvSpPr>
          <p:spPr>
            <a:xfrm>
              <a:off x="1475656" y="1916832"/>
              <a:ext cx="72000" cy="1512000"/>
            </a:xfrm>
            <a:prstGeom prst="flowChartProcess">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78" name="フローチャート: 処理 77">
              <a:extLst>
                <a:ext uri="{FF2B5EF4-FFF2-40B4-BE49-F238E27FC236}">
                  <a16:creationId xmlns:a16="http://schemas.microsoft.com/office/drawing/2014/main" id="{95C83A1A-557E-2CCD-94FF-75540DE27709}"/>
                </a:ext>
              </a:extLst>
            </p:cNvPr>
            <p:cNvSpPr/>
            <p:nvPr/>
          </p:nvSpPr>
          <p:spPr>
            <a:xfrm>
              <a:off x="1691672" y="1916832"/>
              <a:ext cx="72000" cy="1512000"/>
            </a:xfrm>
            <a:prstGeom prst="flowChartProcess">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79" name="フローチャート: 処理 78">
              <a:extLst>
                <a:ext uri="{FF2B5EF4-FFF2-40B4-BE49-F238E27FC236}">
                  <a16:creationId xmlns:a16="http://schemas.microsoft.com/office/drawing/2014/main" id="{D65801D0-85F8-E3AE-867D-BF76C97857D0}"/>
                </a:ext>
              </a:extLst>
            </p:cNvPr>
            <p:cNvSpPr/>
            <p:nvPr/>
          </p:nvSpPr>
          <p:spPr>
            <a:xfrm>
              <a:off x="1907688" y="1916832"/>
              <a:ext cx="72000" cy="1512000"/>
            </a:xfrm>
            <a:prstGeom prst="flowChartProcess">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80" name="フローチャート: 処理 79">
              <a:extLst>
                <a:ext uri="{FF2B5EF4-FFF2-40B4-BE49-F238E27FC236}">
                  <a16:creationId xmlns:a16="http://schemas.microsoft.com/office/drawing/2014/main" id="{162F9349-1E2C-1013-1AC8-F9D9CDC93085}"/>
                </a:ext>
              </a:extLst>
            </p:cNvPr>
            <p:cNvSpPr/>
            <p:nvPr/>
          </p:nvSpPr>
          <p:spPr>
            <a:xfrm>
              <a:off x="755576" y="1916832"/>
              <a:ext cx="72000" cy="1512000"/>
            </a:xfrm>
            <a:prstGeom prst="flowChartProcess">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sp>
        <p:nvSpPr>
          <p:cNvPr id="82" name="テキスト ボックス 81">
            <a:extLst>
              <a:ext uri="{FF2B5EF4-FFF2-40B4-BE49-F238E27FC236}">
                <a16:creationId xmlns:a16="http://schemas.microsoft.com/office/drawing/2014/main" id="{EC80EC3F-2D38-13F2-D316-3D0E9289E665}"/>
              </a:ext>
            </a:extLst>
          </p:cNvPr>
          <p:cNvSpPr txBox="1"/>
          <p:nvPr/>
        </p:nvSpPr>
        <p:spPr>
          <a:xfrm>
            <a:off x="787732" y="5958745"/>
            <a:ext cx="5095875" cy="646331"/>
          </a:xfrm>
          <a:prstGeom prst="rect">
            <a:avLst/>
          </a:prstGeom>
          <a:noFill/>
        </p:spPr>
        <p:txBody>
          <a:bodyPr wrap="square" rtlCol="0">
            <a:spAutoFit/>
          </a:bodyPr>
          <a:lstStyle/>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また、自転車が通行するべき部分が道路標示で</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示されている場合は、その部分を通行してください。</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Tree>
    <p:extLst>
      <p:ext uri="{BB962C8B-B14F-4D97-AF65-F5344CB8AC3E}">
        <p14:creationId xmlns:p14="http://schemas.microsoft.com/office/powerpoint/2010/main" val="684779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四角形: 角を丸くする 33">
            <a:extLst>
              <a:ext uri="{FF2B5EF4-FFF2-40B4-BE49-F238E27FC236}">
                <a16:creationId xmlns:a16="http://schemas.microsoft.com/office/drawing/2014/main" id="{499BE765-A741-892A-F6C1-72C7EE6DBB17}"/>
              </a:ext>
            </a:extLst>
          </p:cNvPr>
          <p:cNvSpPr/>
          <p:nvPr/>
        </p:nvSpPr>
        <p:spPr>
          <a:xfrm>
            <a:off x="1023812" y="5730915"/>
            <a:ext cx="8558338" cy="1015663"/>
          </a:xfrm>
          <a:prstGeom prst="roundRect">
            <a:avLst>
              <a:gd name="adj" fmla="val 5104"/>
            </a:avLst>
          </a:prstGeom>
          <a:pattFill prst="pct30">
            <a:fgClr>
              <a:schemeClr val="accent1">
                <a:lumMod val="20000"/>
                <a:lumOff val="8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四角形: 角を丸くする 31">
            <a:extLst>
              <a:ext uri="{FF2B5EF4-FFF2-40B4-BE49-F238E27FC236}">
                <a16:creationId xmlns:a16="http://schemas.microsoft.com/office/drawing/2014/main" id="{8CBC51E1-02CD-6712-027F-73E0D12F648A}"/>
              </a:ext>
            </a:extLst>
          </p:cNvPr>
          <p:cNvSpPr/>
          <p:nvPr/>
        </p:nvSpPr>
        <p:spPr>
          <a:xfrm>
            <a:off x="1023812" y="4370767"/>
            <a:ext cx="8558338" cy="952714"/>
          </a:xfrm>
          <a:prstGeom prst="roundRect">
            <a:avLst>
              <a:gd name="adj" fmla="val 5104"/>
            </a:avLst>
          </a:prstGeom>
          <a:pattFill prst="pct30">
            <a:fgClr>
              <a:schemeClr val="accent1">
                <a:lumMod val="20000"/>
                <a:lumOff val="8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882F199E-183E-9185-1916-B2F5D289D8C8}"/>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8EE8FE15-2AB3-B620-C8CB-A79607E92E0A}"/>
              </a:ext>
            </a:extLst>
          </p:cNvPr>
          <p:cNvSpPr txBox="1"/>
          <p:nvPr/>
        </p:nvSpPr>
        <p:spPr>
          <a:xfrm>
            <a:off x="228598" y="63225"/>
            <a:ext cx="8953501"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第２章　　</a:t>
            </a:r>
            <a:r>
              <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rPr>
              <a:t>case</a:t>
            </a:r>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１　自転車で歩道を通行するときは？</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5" name="平行四辺形 4">
            <a:extLst>
              <a:ext uri="{FF2B5EF4-FFF2-40B4-BE49-F238E27FC236}">
                <a16:creationId xmlns:a16="http://schemas.microsoft.com/office/drawing/2014/main" id="{A76645F4-A3CE-23C3-368C-9908AA367E9A}"/>
              </a:ext>
            </a:extLst>
          </p:cNvPr>
          <p:cNvSpPr/>
          <p:nvPr/>
        </p:nvSpPr>
        <p:spPr>
          <a:xfrm>
            <a:off x="200023" y="1173388"/>
            <a:ext cx="5688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12EF7A49-3278-98C7-D604-1A05DE36E1E6}"/>
              </a:ext>
            </a:extLst>
          </p:cNvPr>
          <p:cNvSpPr txBox="1"/>
          <p:nvPr/>
        </p:nvSpPr>
        <p:spPr>
          <a:xfrm>
            <a:off x="104773" y="794933"/>
            <a:ext cx="6686551"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自転車損害賠償保険等への加入</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6" name="テキスト ボックス 5">
            <a:extLst>
              <a:ext uri="{FF2B5EF4-FFF2-40B4-BE49-F238E27FC236}">
                <a16:creationId xmlns:a16="http://schemas.microsoft.com/office/drawing/2014/main" id="{85E43477-DE2B-A19C-50B9-226F6D23EF19}"/>
              </a:ext>
            </a:extLst>
          </p:cNvPr>
          <p:cNvSpPr txBox="1"/>
          <p:nvPr/>
        </p:nvSpPr>
        <p:spPr>
          <a:xfrm>
            <a:off x="308055" y="2758658"/>
            <a:ext cx="9443392" cy="769441"/>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東京都では、自転車事故で相手を死亡させたり、怪我を負わせたりした場合にその損害を賠償するための</a:t>
            </a:r>
            <a:r>
              <a:rPr kumimoji="1" lang="ja-JP" altLang="en-US" sz="2200" b="1" u="sng" dirty="0">
                <a:solidFill>
                  <a:srgbClr val="FF0000"/>
                </a:solidFill>
                <a:latin typeface="UD デジタル 教科書体 NK-B" panose="02020700000000000000" pitchFamily="18" charset="-128"/>
                <a:ea typeface="UD デジタル 教科書体 NK-B" panose="02020700000000000000" pitchFamily="18" charset="-128"/>
              </a:rPr>
              <a:t>保険・共済への加入が義務</a:t>
            </a:r>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です。</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7" name="テキスト ボックス 6">
            <a:extLst>
              <a:ext uri="{FF2B5EF4-FFF2-40B4-BE49-F238E27FC236}">
                <a16:creationId xmlns:a16="http://schemas.microsoft.com/office/drawing/2014/main" id="{938B3CC7-8897-F448-5D08-B362DE4122F2}"/>
              </a:ext>
            </a:extLst>
          </p:cNvPr>
          <p:cNvSpPr txBox="1"/>
          <p:nvPr/>
        </p:nvSpPr>
        <p:spPr>
          <a:xfrm>
            <a:off x="262585" y="1390099"/>
            <a:ext cx="9443392" cy="430887"/>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事故の加害者となると、３つの責任を負うことになります。</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grpSp>
        <p:nvGrpSpPr>
          <p:cNvPr id="13" name="グループ化 12">
            <a:extLst>
              <a:ext uri="{FF2B5EF4-FFF2-40B4-BE49-F238E27FC236}">
                <a16:creationId xmlns:a16="http://schemas.microsoft.com/office/drawing/2014/main" id="{9E1E4762-F3E0-1141-0ADC-DC1E93FC1BB3}"/>
              </a:ext>
            </a:extLst>
          </p:cNvPr>
          <p:cNvGrpSpPr/>
          <p:nvPr/>
        </p:nvGrpSpPr>
        <p:grpSpPr>
          <a:xfrm>
            <a:off x="274753" y="1866313"/>
            <a:ext cx="3060000" cy="468000"/>
            <a:chOff x="3479324" y="2240643"/>
            <a:chExt cx="3312000" cy="468000"/>
          </a:xfrm>
        </p:grpSpPr>
        <p:sp>
          <p:nvSpPr>
            <p:cNvPr id="12" name="フリーフォーム: 図形 11">
              <a:extLst>
                <a:ext uri="{FF2B5EF4-FFF2-40B4-BE49-F238E27FC236}">
                  <a16:creationId xmlns:a16="http://schemas.microsoft.com/office/drawing/2014/main" id="{544C2B06-1470-07BE-B42C-996D78F84404}"/>
                </a:ext>
              </a:extLst>
            </p:cNvPr>
            <p:cNvSpPr/>
            <p:nvPr/>
          </p:nvSpPr>
          <p:spPr>
            <a:xfrm>
              <a:off x="3479324" y="2240643"/>
              <a:ext cx="3312000" cy="468000"/>
            </a:xfrm>
            <a:custGeom>
              <a:avLst/>
              <a:gdLst>
                <a:gd name="connsiteX0" fmla="*/ 414000 w 8962350"/>
                <a:gd name="connsiteY0" fmla="*/ 0 h 828000"/>
                <a:gd name="connsiteX1" fmla="*/ 414000 w 8962350"/>
                <a:gd name="connsiteY1" fmla="*/ 0 h 828000"/>
                <a:gd name="connsiteX2" fmla="*/ 414000 w 8962350"/>
                <a:gd name="connsiteY2" fmla="*/ 0 h 828000"/>
                <a:gd name="connsiteX3" fmla="*/ 8548350 w 8962350"/>
                <a:gd name="connsiteY3" fmla="*/ 0 h 828000"/>
                <a:gd name="connsiteX4" fmla="*/ 8962350 w 8962350"/>
                <a:gd name="connsiteY4" fmla="*/ 414000 h 828000"/>
                <a:gd name="connsiteX5" fmla="*/ 8548350 w 8962350"/>
                <a:gd name="connsiteY5" fmla="*/ 828000 h 828000"/>
                <a:gd name="connsiteX6" fmla="*/ 414000 w 8962350"/>
                <a:gd name="connsiteY6" fmla="*/ 828000 h 828000"/>
                <a:gd name="connsiteX7" fmla="*/ 414000 w 8962350"/>
                <a:gd name="connsiteY7" fmla="*/ 828000 h 828000"/>
                <a:gd name="connsiteX8" fmla="*/ 414000 w 8962350"/>
                <a:gd name="connsiteY8" fmla="*/ 828000 h 828000"/>
                <a:gd name="connsiteX9" fmla="*/ 0 w 8962350"/>
                <a:gd name="connsiteY9" fmla="*/ 414000 h 828000"/>
                <a:gd name="connsiteX10" fmla="*/ 414000 w 8962350"/>
                <a:gd name="connsiteY10" fmla="*/ 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62350" h="828000">
                  <a:moveTo>
                    <a:pt x="414000" y="0"/>
                  </a:moveTo>
                  <a:lnTo>
                    <a:pt x="414000" y="0"/>
                  </a:lnTo>
                  <a:lnTo>
                    <a:pt x="414000" y="0"/>
                  </a:lnTo>
                  <a:lnTo>
                    <a:pt x="8548350" y="0"/>
                  </a:lnTo>
                  <a:cubicBezTo>
                    <a:pt x="8776996" y="0"/>
                    <a:pt x="8962350" y="185354"/>
                    <a:pt x="8962350" y="414000"/>
                  </a:cubicBezTo>
                  <a:cubicBezTo>
                    <a:pt x="8962350" y="642646"/>
                    <a:pt x="8776996" y="828000"/>
                    <a:pt x="8548350" y="828000"/>
                  </a:cubicBezTo>
                  <a:lnTo>
                    <a:pt x="414000" y="828000"/>
                  </a:lnTo>
                  <a:lnTo>
                    <a:pt x="414000" y="828000"/>
                  </a:lnTo>
                  <a:lnTo>
                    <a:pt x="414000" y="828000"/>
                  </a:lnTo>
                  <a:cubicBezTo>
                    <a:pt x="185354" y="828000"/>
                    <a:pt x="0" y="642646"/>
                    <a:pt x="0" y="414000"/>
                  </a:cubicBezTo>
                  <a:cubicBezTo>
                    <a:pt x="0" y="185354"/>
                    <a:pt x="185354" y="0"/>
                    <a:pt x="414000" y="0"/>
                  </a:cubicBezTo>
                  <a:close/>
                </a:path>
              </a:pathLst>
            </a:cu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0" name="フリーフォーム: 図形 9">
              <a:extLst>
                <a:ext uri="{FF2B5EF4-FFF2-40B4-BE49-F238E27FC236}">
                  <a16:creationId xmlns:a16="http://schemas.microsoft.com/office/drawing/2014/main" id="{6D845C62-6E3F-C876-CC58-2D99B85DB6C9}"/>
                </a:ext>
              </a:extLst>
            </p:cNvPr>
            <p:cNvSpPr/>
            <p:nvPr/>
          </p:nvSpPr>
          <p:spPr>
            <a:xfrm>
              <a:off x="3497324" y="2262243"/>
              <a:ext cx="3276000" cy="424800"/>
            </a:xfrm>
            <a:custGeom>
              <a:avLst/>
              <a:gdLst>
                <a:gd name="connsiteX0" fmla="*/ 414000 w 8962350"/>
                <a:gd name="connsiteY0" fmla="*/ 0 h 828000"/>
                <a:gd name="connsiteX1" fmla="*/ 414000 w 8962350"/>
                <a:gd name="connsiteY1" fmla="*/ 0 h 828000"/>
                <a:gd name="connsiteX2" fmla="*/ 414000 w 8962350"/>
                <a:gd name="connsiteY2" fmla="*/ 0 h 828000"/>
                <a:gd name="connsiteX3" fmla="*/ 8548350 w 8962350"/>
                <a:gd name="connsiteY3" fmla="*/ 0 h 828000"/>
                <a:gd name="connsiteX4" fmla="*/ 8962350 w 8962350"/>
                <a:gd name="connsiteY4" fmla="*/ 414000 h 828000"/>
                <a:gd name="connsiteX5" fmla="*/ 8548350 w 8962350"/>
                <a:gd name="connsiteY5" fmla="*/ 828000 h 828000"/>
                <a:gd name="connsiteX6" fmla="*/ 414000 w 8962350"/>
                <a:gd name="connsiteY6" fmla="*/ 828000 h 828000"/>
                <a:gd name="connsiteX7" fmla="*/ 414000 w 8962350"/>
                <a:gd name="connsiteY7" fmla="*/ 828000 h 828000"/>
                <a:gd name="connsiteX8" fmla="*/ 414000 w 8962350"/>
                <a:gd name="connsiteY8" fmla="*/ 828000 h 828000"/>
                <a:gd name="connsiteX9" fmla="*/ 0 w 8962350"/>
                <a:gd name="connsiteY9" fmla="*/ 414000 h 828000"/>
                <a:gd name="connsiteX10" fmla="*/ 414000 w 8962350"/>
                <a:gd name="connsiteY10" fmla="*/ 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62350" h="828000">
                  <a:moveTo>
                    <a:pt x="414000" y="0"/>
                  </a:moveTo>
                  <a:lnTo>
                    <a:pt x="414000" y="0"/>
                  </a:lnTo>
                  <a:lnTo>
                    <a:pt x="414000" y="0"/>
                  </a:lnTo>
                  <a:lnTo>
                    <a:pt x="8548350" y="0"/>
                  </a:lnTo>
                  <a:cubicBezTo>
                    <a:pt x="8776996" y="0"/>
                    <a:pt x="8962350" y="185354"/>
                    <a:pt x="8962350" y="414000"/>
                  </a:cubicBezTo>
                  <a:cubicBezTo>
                    <a:pt x="8962350" y="642646"/>
                    <a:pt x="8776996" y="828000"/>
                    <a:pt x="8548350" y="828000"/>
                  </a:cubicBezTo>
                  <a:lnTo>
                    <a:pt x="414000" y="828000"/>
                  </a:lnTo>
                  <a:lnTo>
                    <a:pt x="414000" y="828000"/>
                  </a:lnTo>
                  <a:lnTo>
                    <a:pt x="414000" y="828000"/>
                  </a:lnTo>
                  <a:cubicBezTo>
                    <a:pt x="185354" y="828000"/>
                    <a:pt x="0" y="642646"/>
                    <a:pt x="0" y="414000"/>
                  </a:cubicBezTo>
                  <a:cubicBezTo>
                    <a:pt x="0" y="185354"/>
                    <a:pt x="185354" y="0"/>
                    <a:pt x="414000" y="0"/>
                  </a:cubicBezTo>
                  <a:close/>
                </a:path>
              </a:pathLst>
            </a:custGeom>
            <a:solidFill>
              <a:schemeClr val="bg1"/>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grpSp>
      <p:sp>
        <p:nvSpPr>
          <p:cNvPr id="16" name="フリーフォーム: 図形 15">
            <a:extLst>
              <a:ext uri="{FF2B5EF4-FFF2-40B4-BE49-F238E27FC236}">
                <a16:creationId xmlns:a16="http://schemas.microsoft.com/office/drawing/2014/main" id="{C0D82225-7089-31FC-9449-57312271264F}"/>
              </a:ext>
            </a:extLst>
          </p:cNvPr>
          <p:cNvSpPr/>
          <p:nvPr/>
        </p:nvSpPr>
        <p:spPr>
          <a:xfrm>
            <a:off x="3499752" y="1844799"/>
            <a:ext cx="3060000" cy="468000"/>
          </a:xfrm>
          <a:custGeom>
            <a:avLst/>
            <a:gdLst>
              <a:gd name="connsiteX0" fmla="*/ 414000 w 8962350"/>
              <a:gd name="connsiteY0" fmla="*/ 0 h 828000"/>
              <a:gd name="connsiteX1" fmla="*/ 414000 w 8962350"/>
              <a:gd name="connsiteY1" fmla="*/ 0 h 828000"/>
              <a:gd name="connsiteX2" fmla="*/ 414000 w 8962350"/>
              <a:gd name="connsiteY2" fmla="*/ 0 h 828000"/>
              <a:gd name="connsiteX3" fmla="*/ 8548350 w 8962350"/>
              <a:gd name="connsiteY3" fmla="*/ 0 h 828000"/>
              <a:gd name="connsiteX4" fmla="*/ 8962350 w 8962350"/>
              <a:gd name="connsiteY4" fmla="*/ 414000 h 828000"/>
              <a:gd name="connsiteX5" fmla="*/ 8548350 w 8962350"/>
              <a:gd name="connsiteY5" fmla="*/ 828000 h 828000"/>
              <a:gd name="connsiteX6" fmla="*/ 414000 w 8962350"/>
              <a:gd name="connsiteY6" fmla="*/ 828000 h 828000"/>
              <a:gd name="connsiteX7" fmla="*/ 414000 w 8962350"/>
              <a:gd name="connsiteY7" fmla="*/ 828000 h 828000"/>
              <a:gd name="connsiteX8" fmla="*/ 414000 w 8962350"/>
              <a:gd name="connsiteY8" fmla="*/ 828000 h 828000"/>
              <a:gd name="connsiteX9" fmla="*/ 0 w 8962350"/>
              <a:gd name="connsiteY9" fmla="*/ 414000 h 828000"/>
              <a:gd name="connsiteX10" fmla="*/ 414000 w 8962350"/>
              <a:gd name="connsiteY10" fmla="*/ 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62350" h="828000">
                <a:moveTo>
                  <a:pt x="414000" y="0"/>
                </a:moveTo>
                <a:lnTo>
                  <a:pt x="414000" y="0"/>
                </a:lnTo>
                <a:lnTo>
                  <a:pt x="414000" y="0"/>
                </a:lnTo>
                <a:lnTo>
                  <a:pt x="8548350" y="0"/>
                </a:lnTo>
                <a:cubicBezTo>
                  <a:pt x="8776996" y="0"/>
                  <a:pt x="8962350" y="185354"/>
                  <a:pt x="8962350" y="414000"/>
                </a:cubicBezTo>
                <a:cubicBezTo>
                  <a:pt x="8962350" y="642646"/>
                  <a:pt x="8776996" y="828000"/>
                  <a:pt x="8548350" y="828000"/>
                </a:cubicBezTo>
                <a:lnTo>
                  <a:pt x="414000" y="828000"/>
                </a:lnTo>
                <a:lnTo>
                  <a:pt x="414000" y="828000"/>
                </a:lnTo>
                <a:lnTo>
                  <a:pt x="414000" y="828000"/>
                </a:lnTo>
                <a:cubicBezTo>
                  <a:pt x="185354" y="828000"/>
                  <a:pt x="0" y="642646"/>
                  <a:pt x="0" y="414000"/>
                </a:cubicBezTo>
                <a:cubicBezTo>
                  <a:pt x="0" y="185354"/>
                  <a:pt x="185354" y="0"/>
                  <a:pt x="414000" y="0"/>
                </a:cubicBezTo>
                <a:close/>
              </a:path>
            </a:pathLst>
          </a:custGeom>
          <a:solidFill>
            <a:schemeClr val="accent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7" name="フリーフォーム: 図形 16">
            <a:extLst>
              <a:ext uri="{FF2B5EF4-FFF2-40B4-BE49-F238E27FC236}">
                <a16:creationId xmlns:a16="http://schemas.microsoft.com/office/drawing/2014/main" id="{8180488F-D2A7-13D2-2E28-98FE4D926E83}"/>
              </a:ext>
            </a:extLst>
          </p:cNvPr>
          <p:cNvSpPr/>
          <p:nvPr/>
        </p:nvSpPr>
        <p:spPr>
          <a:xfrm>
            <a:off x="3516382" y="1866399"/>
            <a:ext cx="3026739" cy="424800"/>
          </a:xfrm>
          <a:custGeom>
            <a:avLst/>
            <a:gdLst>
              <a:gd name="connsiteX0" fmla="*/ 414000 w 8962350"/>
              <a:gd name="connsiteY0" fmla="*/ 0 h 828000"/>
              <a:gd name="connsiteX1" fmla="*/ 414000 w 8962350"/>
              <a:gd name="connsiteY1" fmla="*/ 0 h 828000"/>
              <a:gd name="connsiteX2" fmla="*/ 414000 w 8962350"/>
              <a:gd name="connsiteY2" fmla="*/ 0 h 828000"/>
              <a:gd name="connsiteX3" fmla="*/ 8548350 w 8962350"/>
              <a:gd name="connsiteY3" fmla="*/ 0 h 828000"/>
              <a:gd name="connsiteX4" fmla="*/ 8962350 w 8962350"/>
              <a:gd name="connsiteY4" fmla="*/ 414000 h 828000"/>
              <a:gd name="connsiteX5" fmla="*/ 8548350 w 8962350"/>
              <a:gd name="connsiteY5" fmla="*/ 828000 h 828000"/>
              <a:gd name="connsiteX6" fmla="*/ 414000 w 8962350"/>
              <a:gd name="connsiteY6" fmla="*/ 828000 h 828000"/>
              <a:gd name="connsiteX7" fmla="*/ 414000 w 8962350"/>
              <a:gd name="connsiteY7" fmla="*/ 828000 h 828000"/>
              <a:gd name="connsiteX8" fmla="*/ 414000 w 8962350"/>
              <a:gd name="connsiteY8" fmla="*/ 828000 h 828000"/>
              <a:gd name="connsiteX9" fmla="*/ 0 w 8962350"/>
              <a:gd name="connsiteY9" fmla="*/ 414000 h 828000"/>
              <a:gd name="connsiteX10" fmla="*/ 414000 w 8962350"/>
              <a:gd name="connsiteY10" fmla="*/ 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62350" h="828000">
                <a:moveTo>
                  <a:pt x="414000" y="0"/>
                </a:moveTo>
                <a:lnTo>
                  <a:pt x="414000" y="0"/>
                </a:lnTo>
                <a:lnTo>
                  <a:pt x="414000" y="0"/>
                </a:lnTo>
                <a:lnTo>
                  <a:pt x="8548350" y="0"/>
                </a:lnTo>
                <a:cubicBezTo>
                  <a:pt x="8776996" y="0"/>
                  <a:pt x="8962350" y="185354"/>
                  <a:pt x="8962350" y="414000"/>
                </a:cubicBezTo>
                <a:cubicBezTo>
                  <a:pt x="8962350" y="642646"/>
                  <a:pt x="8776996" y="828000"/>
                  <a:pt x="8548350" y="828000"/>
                </a:cubicBezTo>
                <a:lnTo>
                  <a:pt x="414000" y="828000"/>
                </a:lnTo>
                <a:lnTo>
                  <a:pt x="414000" y="828000"/>
                </a:lnTo>
                <a:lnTo>
                  <a:pt x="414000" y="828000"/>
                </a:lnTo>
                <a:cubicBezTo>
                  <a:pt x="185354" y="828000"/>
                  <a:pt x="0" y="642646"/>
                  <a:pt x="0" y="414000"/>
                </a:cubicBezTo>
                <a:cubicBezTo>
                  <a:pt x="0" y="185354"/>
                  <a:pt x="185354" y="0"/>
                  <a:pt x="414000" y="0"/>
                </a:cubicBezTo>
                <a:close/>
              </a:path>
            </a:pathLst>
          </a:cu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grpSp>
        <p:nvGrpSpPr>
          <p:cNvPr id="18" name="グループ化 17">
            <a:extLst>
              <a:ext uri="{FF2B5EF4-FFF2-40B4-BE49-F238E27FC236}">
                <a16:creationId xmlns:a16="http://schemas.microsoft.com/office/drawing/2014/main" id="{A0EFFA44-2EC4-0FFF-73FA-EE9678010A63}"/>
              </a:ext>
            </a:extLst>
          </p:cNvPr>
          <p:cNvGrpSpPr/>
          <p:nvPr/>
        </p:nvGrpSpPr>
        <p:grpSpPr>
          <a:xfrm>
            <a:off x="6724751" y="1855674"/>
            <a:ext cx="3060000" cy="468000"/>
            <a:chOff x="3479324" y="2240643"/>
            <a:chExt cx="3312000" cy="468000"/>
          </a:xfrm>
        </p:grpSpPr>
        <p:sp>
          <p:nvSpPr>
            <p:cNvPr id="19" name="フリーフォーム: 図形 18">
              <a:extLst>
                <a:ext uri="{FF2B5EF4-FFF2-40B4-BE49-F238E27FC236}">
                  <a16:creationId xmlns:a16="http://schemas.microsoft.com/office/drawing/2014/main" id="{3ED80208-9873-0E11-E195-977E197B5F8A}"/>
                </a:ext>
              </a:extLst>
            </p:cNvPr>
            <p:cNvSpPr/>
            <p:nvPr/>
          </p:nvSpPr>
          <p:spPr>
            <a:xfrm>
              <a:off x="3479324" y="2240643"/>
              <a:ext cx="3312000" cy="468000"/>
            </a:xfrm>
            <a:custGeom>
              <a:avLst/>
              <a:gdLst>
                <a:gd name="connsiteX0" fmla="*/ 414000 w 8962350"/>
                <a:gd name="connsiteY0" fmla="*/ 0 h 828000"/>
                <a:gd name="connsiteX1" fmla="*/ 414000 w 8962350"/>
                <a:gd name="connsiteY1" fmla="*/ 0 h 828000"/>
                <a:gd name="connsiteX2" fmla="*/ 414000 w 8962350"/>
                <a:gd name="connsiteY2" fmla="*/ 0 h 828000"/>
                <a:gd name="connsiteX3" fmla="*/ 8548350 w 8962350"/>
                <a:gd name="connsiteY3" fmla="*/ 0 h 828000"/>
                <a:gd name="connsiteX4" fmla="*/ 8962350 w 8962350"/>
                <a:gd name="connsiteY4" fmla="*/ 414000 h 828000"/>
                <a:gd name="connsiteX5" fmla="*/ 8548350 w 8962350"/>
                <a:gd name="connsiteY5" fmla="*/ 828000 h 828000"/>
                <a:gd name="connsiteX6" fmla="*/ 414000 w 8962350"/>
                <a:gd name="connsiteY6" fmla="*/ 828000 h 828000"/>
                <a:gd name="connsiteX7" fmla="*/ 414000 w 8962350"/>
                <a:gd name="connsiteY7" fmla="*/ 828000 h 828000"/>
                <a:gd name="connsiteX8" fmla="*/ 414000 w 8962350"/>
                <a:gd name="connsiteY8" fmla="*/ 828000 h 828000"/>
                <a:gd name="connsiteX9" fmla="*/ 0 w 8962350"/>
                <a:gd name="connsiteY9" fmla="*/ 414000 h 828000"/>
                <a:gd name="connsiteX10" fmla="*/ 414000 w 8962350"/>
                <a:gd name="connsiteY10" fmla="*/ 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62350" h="828000">
                  <a:moveTo>
                    <a:pt x="414000" y="0"/>
                  </a:moveTo>
                  <a:lnTo>
                    <a:pt x="414000" y="0"/>
                  </a:lnTo>
                  <a:lnTo>
                    <a:pt x="414000" y="0"/>
                  </a:lnTo>
                  <a:lnTo>
                    <a:pt x="8548350" y="0"/>
                  </a:lnTo>
                  <a:cubicBezTo>
                    <a:pt x="8776996" y="0"/>
                    <a:pt x="8962350" y="185354"/>
                    <a:pt x="8962350" y="414000"/>
                  </a:cubicBezTo>
                  <a:cubicBezTo>
                    <a:pt x="8962350" y="642646"/>
                    <a:pt x="8776996" y="828000"/>
                    <a:pt x="8548350" y="828000"/>
                  </a:cubicBezTo>
                  <a:lnTo>
                    <a:pt x="414000" y="828000"/>
                  </a:lnTo>
                  <a:lnTo>
                    <a:pt x="414000" y="828000"/>
                  </a:lnTo>
                  <a:lnTo>
                    <a:pt x="414000" y="828000"/>
                  </a:lnTo>
                  <a:cubicBezTo>
                    <a:pt x="185354" y="828000"/>
                    <a:pt x="0" y="642646"/>
                    <a:pt x="0" y="414000"/>
                  </a:cubicBezTo>
                  <a:cubicBezTo>
                    <a:pt x="0" y="185354"/>
                    <a:pt x="185354" y="0"/>
                    <a:pt x="414000" y="0"/>
                  </a:cubicBezTo>
                  <a:close/>
                </a:path>
              </a:pathLst>
            </a:cu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20" name="フリーフォーム: 図形 19">
              <a:extLst>
                <a:ext uri="{FF2B5EF4-FFF2-40B4-BE49-F238E27FC236}">
                  <a16:creationId xmlns:a16="http://schemas.microsoft.com/office/drawing/2014/main" id="{6A2EC2BA-C659-1E69-C915-170A72688562}"/>
                </a:ext>
              </a:extLst>
            </p:cNvPr>
            <p:cNvSpPr/>
            <p:nvPr/>
          </p:nvSpPr>
          <p:spPr>
            <a:xfrm>
              <a:off x="3497324" y="2262243"/>
              <a:ext cx="3276000" cy="424800"/>
            </a:xfrm>
            <a:custGeom>
              <a:avLst/>
              <a:gdLst>
                <a:gd name="connsiteX0" fmla="*/ 414000 w 8962350"/>
                <a:gd name="connsiteY0" fmla="*/ 0 h 828000"/>
                <a:gd name="connsiteX1" fmla="*/ 414000 w 8962350"/>
                <a:gd name="connsiteY1" fmla="*/ 0 h 828000"/>
                <a:gd name="connsiteX2" fmla="*/ 414000 w 8962350"/>
                <a:gd name="connsiteY2" fmla="*/ 0 h 828000"/>
                <a:gd name="connsiteX3" fmla="*/ 8548350 w 8962350"/>
                <a:gd name="connsiteY3" fmla="*/ 0 h 828000"/>
                <a:gd name="connsiteX4" fmla="*/ 8962350 w 8962350"/>
                <a:gd name="connsiteY4" fmla="*/ 414000 h 828000"/>
                <a:gd name="connsiteX5" fmla="*/ 8548350 w 8962350"/>
                <a:gd name="connsiteY5" fmla="*/ 828000 h 828000"/>
                <a:gd name="connsiteX6" fmla="*/ 414000 w 8962350"/>
                <a:gd name="connsiteY6" fmla="*/ 828000 h 828000"/>
                <a:gd name="connsiteX7" fmla="*/ 414000 w 8962350"/>
                <a:gd name="connsiteY7" fmla="*/ 828000 h 828000"/>
                <a:gd name="connsiteX8" fmla="*/ 414000 w 8962350"/>
                <a:gd name="connsiteY8" fmla="*/ 828000 h 828000"/>
                <a:gd name="connsiteX9" fmla="*/ 0 w 8962350"/>
                <a:gd name="connsiteY9" fmla="*/ 414000 h 828000"/>
                <a:gd name="connsiteX10" fmla="*/ 414000 w 8962350"/>
                <a:gd name="connsiteY10" fmla="*/ 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62350" h="828000">
                  <a:moveTo>
                    <a:pt x="414000" y="0"/>
                  </a:moveTo>
                  <a:lnTo>
                    <a:pt x="414000" y="0"/>
                  </a:lnTo>
                  <a:lnTo>
                    <a:pt x="414000" y="0"/>
                  </a:lnTo>
                  <a:lnTo>
                    <a:pt x="8548350" y="0"/>
                  </a:lnTo>
                  <a:cubicBezTo>
                    <a:pt x="8776996" y="0"/>
                    <a:pt x="8962350" y="185354"/>
                    <a:pt x="8962350" y="414000"/>
                  </a:cubicBezTo>
                  <a:cubicBezTo>
                    <a:pt x="8962350" y="642646"/>
                    <a:pt x="8776996" y="828000"/>
                    <a:pt x="8548350" y="828000"/>
                  </a:cubicBezTo>
                  <a:lnTo>
                    <a:pt x="414000" y="828000"/>
                  </a:lnTo>
                  <a:lnTo>
                    <a:pt x="414000" y="828000"/>
                  </a:lnTo>
                  <a:lnTo>
                    <a:pt x="414000" y="828000"/>
                  </a:lnTo>
                  <a:cubicBezTo>
                    <a:pt x="185354" y="828000"/>
                    <a:pt x="0" y="642646"/>
                    <a:pt x="0" y="414000"/>
                  </a:cubicBezTo>
                  <a:cubicBezTo>
                    <a:pt x="0" y="185354"/>
                    <a:pt x="185354" y="0"/>
                    <a:pt x="414000" y="0"/>
                  </a:cubicBezTo>
                  <a:close/>
                </a:path>
              </a:pathLst>
            </a:custGeom>
            <a:solidFill>
              <a:schemeClr val="bg1"/>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grpSp>
      <p:sp>
        <p:nvSpPr>
          <p:cNvPr id="21" name="テキスト ボックス 20">
            <a:extLst>
              <a:ext uri="{FF2B5EF4-FFF2-40B4-BE49-F238E27FC236}">
                <a16:creationId xmlns:a16="http://schemas.microsoft.com/office/drawing/2014/main" id="{E3641851-0673-0A1E-7117-321EE4BB1E4B}"/>
              </a:ext>
            </a:extLst>
          </p:cNvPr>
          <p:cNvSpPr txBox="1"/>
          <p:nvPr/>
        </p:nvSpPr>
        <p:spPr>
          <a:xfrm>
            <a:off x="1023812" y="1891969"/>
            <a:ext cx="1584540" cy="430887"/>
          </a:xfrm>
          <a:prstGeom prst="rect">
            <a:avLst/>
          </a:prstGeom>
          <a:noFill/>
        </p:spPr>
        <p:txBody>
          <a:bodyPr wrap="square" rtlCol="0" anchor="ctr" anchorCtr="0">
            <a:no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道義的責任</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2" name="テキスト ボックス 21">
            <a:extLst>
              <a:ext uri="{FF2B5EF4-FFF2-40B4-BE49-F238E27FC236}">
                <a16:creationId xmlns:a16="http://schemas.microsoft.com/office/drawing/2014/main" id="{FD686F2D-1E21-DB76-9D25-E8EAF8F3AA32}"/>
              </a:ext>
            </a:extLst>
          </p:cNvPr>
          <p:cNvSpPr txBox="1"/>
          <p:nvPr/>
        </p:nvSpPr>
        <p:spPr>
          <a:xfrm>
            <a:off x="4414135" y="1892787"/>
            <a:ext cx="1415173" cy="430887"/>
          </a:xfrm>
          <a:prstGeom prst="rect">
            <a:avLst/>
          </a:prstGeom>
          <a:noFill/>
        </p:spPr>
        <p:txBody>
          <a:bodyPr wrap="square" rtlCol="0" anchor="ctr" anchorCtr="0">
            <a:noAutofit/>
          </a:bodyPr>
          <a:lstStyle/>
          <a:p>
            <a:r>
              <a:rPr kumimoji="1" lang="ja-JP" altLang="en-US" sz="2200" b="1" dirty="0">
                <a:solidFill>
                  <a:srgbClr val="FF0000"/>
                </a:solidFill>
                <a:latin typeface="UD デジタル 教科書体 NK-B" panose="02020700000000000000" pitchFamily="18" charset="-128"/>
                <a:ea typeface="UD デジタル 教科書体 NK-B" panose="02020700000000000000" pitchFamily="18" charset="-128"/>
              </a:rPr>
              <a:t>民事責任</a:t>
            </a:r>
            <a:endParaRPr kumimoji="1" lang="en-US" altLang="ja-JP" sz="2200" b="1" dirty="0">
              <a:solidFill>
                <a:srgbClr val="FF0000"/>
              </a:solidFill>
              <a:latin typeface="UD デジタル 教科書体 NK-B" panose="02020700000000000000" pitchFamily="18" charset="-128"/>
              <a:ea typeface="UD デジタル 教科書体 NK-B" panose="02020700000000000000" pitchFamily="18" charset="-128"/>
            </a:endParaRPr>
          </a:p>
        </p:txBody>
      </p:sp>
      <p:sp>
        <p:nvSpPr>
          <p:cNvPr id="23" name="テキスト ボックス 22">
            <a:extLst>
              <a:ext uri="{FF2B5EF4-FFF2-40B4-BE49-F238E27FC236}">
                <a16:creationId xmlns:a16="http://schemas.microsoft.com/office/drawing/2014/main" id="{79D8B185-462E-6077-B278-75ADD69DD4B5}"/>
              </a:ext>
            </a:extLst>
          </p:cNvPr>
          <p:cNvSpPr txBox="1"/>
          <p:nvPr/>
        </p:nvSpPr>
        <p:spPr>
          <a:xfrm>
            <a:off x="7659916" y="1892734"/>
            <a:ext cx="1415173" cy="430887"/>
          </a:xfrm>
          <a:prstGeom prst="rect">
            <a:avLst/>
          </a:prstGeom>
          <a:noFill/>
        </p:spPr>
        <p:txBody>
          <a:bodyPr wrap="square" rtlCol="0" anchor="ctr" anchorCtr="0">
            <a:no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刑事責任</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4" name="二等辺三角形 23">
            <a:extLst>
              <a:ext uri="{FF2B5EF4-FFF2-40B4-BE49-F238E27FC236}">
                <a16:creationId xmlns:a16="http://schemas.microsoft.com/office/drawing/2014/main" id="{17CE5AC2-BD00-9F13-A669-D5ED7A7E9FC6}"/>
              </a:ext>
            </a:extLst>
          </p:cNvPr>
          <p:cNvSpPr/>
          <p:nvPr/>
        </p:nvSpPr>
        <p:spPr>
          <a:xfrm rot="10800000">
            <a:off x="3591798" y="2398446"/>
            <a:ext cx="2880000" cy="303302"/>
          </a:xfrm>
          <a:prstGeom prst="triangle">
            <a:avLst>
              <a:gd name="adj" fmla="val 49639"/>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496EDBCC-660A-AD0E-87E3-6AA2AF0E9CDF}"/>
              </a:ext>
            </a:extLst>
          </p:cNvPr>
          <p:cNvSpPr txBox="1"/>
          <p:nvPr/>
        </p:nvSpPr>
        <p:spPr>
          <a:xfrm>
            <a:off x="786047" y="3604058"/>
            <a:ext cx="4243704" cy="430887"/>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自転車事故の損害賠償判例</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26" name="グラフィックス 25" descr="拡大鏡 単色塗りつぶし">
            <a:extLst>
              <a:ext uri="{FF2B5EF4-FFF2-40B4-BE49-F238E27FC236}">
                <a16:creationId xmlns:a16="http://schemas.microsoft.com/office/drawing/2014/main" id="{408AF833-315C-13E6-A63A-68EEE63BE6A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7768" y="3573679"/>
            <a:ext cx="468000" cy="468000"/>
          </a:xfrm>
          <a:prstGeom prst="rect">
            <a:avLst/>
          </a:prstGeom>
        </p:spPr>
      </p:pic>
      <p:sp>
        <p:nvSpPr>
          <p:cNvPr id="28" name="テキスト ボックス 27">
            <a:extLst>
              <a:ext uri="{FF2B5EF4-FFF2-40B4-BE49-F238E27FC236}">
                <a16:creationId xmlns:a16="http://schemas.microsoft.com/office/drawing/2014/main" id="{EFB2B93B-9A8D-DF28-0B05-94D07685D2F3}"/>
              </a:ext>
            </a:extLst>
          </p:cNvPr>
          <p:cNvSpPr txBox="1"/>
          <p:nvPr/>
        </p:nvSpPr>
        <p:spPr>
          <a:xfrm>
            <a:off x="765768" y="4005500"/>
            <a:ext cx="5938704" cy="430887"/>
          </a:xfrm>
          <a:prstGeom prst="rect">
            <a:avLst/>
          </a:prstGeom>
          <a:noFill/>
        </p:spPr>
        <p:txBody>
          <a:bodyPr wrap="square" rtlCol="0">
            <a:spAutoFit/>
          </a:bodyPr>
          <a:lstStyle/>
          <a:p>
            <a:r>
              <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令和２年</a:t>
            </a:r>
            <a:r>
              <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a:t>
            </a:r>
            <a:r>
              <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a:t>
            </a:r>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判決認容額</a:t>
            </a:r>
            <a:r>
              <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a:t>
            </a:r>
            <a:r>
              <a:rPr kumimoji="1" lang="en-US" altLang="ja-JP" sz="2200" b="1" u="sng" dirty="0">
                <a:solidFill>
                  <a:srgbClr val="FF0000"/>
                </a:solidFill>
                <a:latin typeface="UD デジタル 教科書体 NK-B" panose="02020700000000000000" pitchFamily="18" charset="-128"/>
                <a:ea typeface="UD デジタル 教科書体 NK-B" panose="02020700000000000000" pitchFamily="18" charset="-128"/>
              </a:rPr>
              <a:t>9,330</a:t>
            </a:r>
            <a:r>
              <a:rPr kumimoji="1" lang="ja-JP" altLang="en-US" sz="2200" b="1" u="sng" dirty="0">
                <a:solidFill>
                  <a:srgbClr val="FF0000"/>
                </a:solidFill>
                <a:latin typeface="UD デジタル 教科書体 NK-B" panose="02020700000000000000" pitchFamily="18" charset="-128"/>
                <a:ea typeface="UD デジタル 教科書体 NK-B" panose="02020700000000000000" pitchFamily="18" charset="-128"/>
              </a:rPr>
              <a:t>万円</a:t>
            </a:r>
            <a:endParaRPr kumimoji="1" lang="en-US" altLang="ja-JP" sz="2200" b="1" u="sng" dirty="0">
              <a:solidFill>
                <a:srgbClr val="FF0000"/>
              </a:solidFill>
              <a:latin typeface="UD デジタル 教科書体 NK-B" panose="02020700000000000000" pitchFamily="18" charset="-128"/>
              <a:ea typeface="UD デジタル 教科書体 NK-B" panose="02020700000000000000" pitchFamily="18" charset="-128"/>
            </a:endParaRPr>
          </a:p>
        </p:txBody>
      </p:sp>
      <p:sp>
        <p:nvSpPr>
          <p:cNvPr id="29" name="テキスト ボックス 28">
            <a:extLst>
              <a:ext uri="{FF2B5EF4-FFF2-40B4-BE49-F238E27FC236}">
                <a16:creationId xmlns:a16="http://schemas.microsoft.com/office/drawing/2014/main" id="{CB98A03A-061A-735E-068F-A4C7D571E60D}"/>
              </a:ext>
            </a:extLst>
          </p:cNvPr>
          <p:cNvSpPr txBox="1"/>
          <p:nvPr/>
        </p:nvSpPr>
        <p:spPr>
          <a:xfrm>
            <a:off x="1023812" y="4388951"/>
            <a:ext cx="8415463" cy="954107"/>
          </a:xfrm>
          <a:prstGeom prst="rect">
            <a:avLst/>
          </a:prstGeom>
          <a:noFill/>
        </p:spPr>
        <p:txBody>
          <a:bodyPr wrap="square" rtlCol="0">
            <a:spAutoFit/>
          </a:bodyPr>
          <a:lstStyle/>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男子高校生が、夜間、イヤホンで音楽を聴きながら無灯火で自転車を運転中、</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職務質問中の警察官（</a:t>
            </a:r>
            <a:r>
              <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25</a:t>
            </a:r>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歳）と衝突。</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警察官は、頭蓋骨骨折等で約２か月後に死亡した。</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30" name="テキスト ボックス 29">
            <a:extLst>
              <a:ext uri="{FF2B5EF4-FFF2-40B4-BE49-F238E27FC236}">
                <a16:creationId xmlns:a16="http://schemas.microsoft.com/office/drawing/2014/main" id="{FA3B6CB9-485F-6E74-CA7A-5CE62565D3DA}"/>
              </a:ext>
            </a:extLst>
          </p:cNvPr>
          <p:cNvSpPr txBox="1"/>
          <p:nvPr/>
        </p:nvSpPr>
        <p:spPr>
          <a:xfrm>
            <a:off x="802677" y="5372039"/>
            <a:ext cx="5938704" cy="430887"/>
          </a:xfrm>
          <a:prstGeom prst="rect">
            <a:avLst/>
          </a:prstGeom>
          <a:noFill/>
        </p:spPr>
        <p:txBody>
          <a:bodyPr wrap="square" rtlCol="0">
            <a:spAutoFit/>
          </a:bodyPr>
          <a:lstStyle/>
          <a:p>
            <a:r>
              <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平成</a:t>
            </a:r>
            <a:r>
              <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19</a:t>
            </a:r>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年</a:t>
            </a:r>
            <a:r>
              <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a:t>
            </a:r>
            <a:r>
              <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a:t>
            </a:r>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判決認容額</a:t>
            </a:r>
            <a:r>
              <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a:t>
            </a:r>
            <a:r>
              <a:rPr kumimoji="1" lang="en-US" altLang="ja-JP" sz="2200" b="1" u="sng" dirty="0">
                <a:solidFill>
                  <a:srgbClr val="FF0000"/>
                </a:solidFill>
                <a:latin typeface="UD デジタル 教科書体 NK-B" panose="02020700000000000000" pitchFamily="18" charset="-128"/>
                <a:ea typeface="UD デジタル 教科書体 NK-B" panose="02020700000000000000" pitchFamily="18" charset="-128"/>
              </a:rPr>
              <a:t>5</a:t>
            </a:r>
            <a:r>
              <a:rPr kumimoji="1" lang="ja-JP" altLang="en-US" sz="2200" b="1" u="sng" dirty="0">
                <a:solidFill>
                  <a:srgbClr val="FF0000"/>
                </a:solidFill>
                <a:latin typeface="UD デジタル 教科書体 NK-B" panose="02020700000000000000" pitchFamily="18" charset="-128"/>
                <a:ea typeface="UD デジタル 教科書体 NK-B" panose="02020700000000000000" pitchFamily="18" charset="-128"/>
              </a:rPr>
              <a:t>，</a:t>
            </a:r>
            <a:r>
              <a:rPr kumimoji="1" lang="en-US" altLang="ja-JP" sz="2200" b="1" u="sng" dirty="0">
                <a:solidFill>
                  <a:srgbClr val="FF0000"/>
                </a:solidFill>
                <a:latin typeface="UD デジタル 教科書体 NK-B" panose="02020700000000000000" pitchFamily="18" charset="-128"/>
                <a:ea typeface="UD デジタル 教科書体 NK-B" panose="02020700000000000000" pitchFamily="18" charset="-128"/>
              </a:rPr>
              <a:t>438</a:t>
            </a:r>
            <a:r>
              <a:rPr kumimoji="1" lang="ja-JP" altLang="en-US" sz="2200" b="1" u="sng" dirty="0">
                <a:solidFill>
                  <a:srgbClr val="FF0000"/>
                </a:solidFill>
                <a:latin typeface="UD デジタル 教科書体 NK-B" panose="02020700000000000000" pitchFamily="18" charset="-128"/>
                <a:ea typeface="UD デジタル 教科書体 NK-B" panose="02020700000000000000" pitchFamily="18" charset="-128"/>
              </a:rPr>
              <a:t>万円</a:t>
            </a:r>
            <a:endParaRPr kumimoji="1" lang="en-US" altLang="ja-JP" sz="2200" b="1" u="sng" dirty="0">
              <a:solidFill>
                <a:srgbClr val="FF0000"/>
              </a:solidFill>
              <a:latin typeface="UD デジタル 教科書体 NK-B" panose="02020700000000000000" pitchFamily="18" charset="-128"/>
              <a:ea typeface="UD デジタル 教科書体 NK-B" panose="02020700000000000000" pitchFamily="18" charset="-128"/>
            </a:endParaRPr>
          </a:p>
        </p:txBody>
      </p:sp>
      <p:sp>
        <p:nvSpPr>
          <p:cNvPr id="31" name="テキスト ボックス 30">
            <a:extLst>
              <a:ext uri="{FF2B5EF4-FFF2-40B4-BE49-F238E27FC236}">
                <a16:creationId xmlns:a16="http://schemas.microsoft.com/office/drawing/2014/main" id="{507C068F-02EF-982E-00D2-B3E1FD60ADFE}"/>
              </a:ext>
            </a:extLst>
          </p:cNvPr>
          <p:cNvSpPr txBox="1"/>
          <p:nvPr/>
        </p:nvSpPr>
        <p:spPr>
          <a:xfrm>
            <a:off x="1023812" y="5803859"/>
            <a:ext cx="8415463" cy="923330"/>
          </a:xfrm>
          <a:prstGeom prst="rect">
            <a:avLst/>
          </a:prstGeom>
          <a:noFill/>
        </p:spPr>
        <p:txBody>
          <a:bodyPr wrap="square" rtlCol="0">
            <a:spAutoFit/>
          </a:bodyPr>
          <a:lstStyle/>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信号を無視して、自転車で高速度で交差点に進入し、青信号で横断歩道を横断中の</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歩行者に衝突。</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被害者は頭蓋内損傷等で死亡した。</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Tree>
    <p:extLst>
      <p:ext uri="{BB962C8B-B14F-4D97-AF65-F5344CB8AC3E}">
        <p14:creationId xmlns:p14="http://schemas.microsoft.com/office/powerpoint/2010/main" val="785249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379150D2-2C34-4076-5200-4014B0F9C1A6}"/>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6397342E-4DB9-6327-0DA3-8B542AE85B0C}"/>
              </a:ext>
            </a:extLst>
          </p:cNvPr>
          <p:cNvSpPr txBox="1"/>
          <p:nvPr/>
        </p:nvSpPr>
        <p:spPr>
          <a:xfrm>
            <a:off x="228598" y="63225"/>
            <a:ext cx="8953501"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第２章　　</a:t>
            </a:r>
            <a:r>
              <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rPr>
              <a:t>case</a:t>
            </a:r>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２　自転車で車道を通行するときは？</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5" name="平行四辺形 4">
            <a:extLst>
              <a:ext uri="{FF2B5EF4-FFF2-40B4-BE49-F238E27FC236}">
                <a16:creationId xmlns:a16="http://schemas.microsoft.com/office/drawing/2014/main" id="{7C56AB2E-57E5-1E76-D3CA-41AC8776B015}"/>
              </a:ext>
            </a:extLst>
          </p:cNvPr>
          <p:cNvSpPr/>
          <p:nvPr/>
        </p:nvSpPr>
        <p:spPr>
          <a:xfrm>
            <a:off x="180973" y="1173388"/>
            <a:ext cx="4896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7BB5E9B-6D1A-D994-F389-17E25A41EB77}"/>
              </a:ext>
            </a:extLst>
          </p:cNvPr>
          <p:cNvSpPr txBox="1"/>
          <p:nvPr/>
        </p:nvSpPr>
        <p:spPr>
          <a:xfrm>
            <a:off x="104774" y="794933"/>
            <a:ext cx="5295902"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自転車は車道の左側を通行</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grpSp>
        <p:nvGrpSpPr>
          <p:cNvPr id="6" name="グループ化 62">
            <a:extLst>
              <a:ext uri="{FF2B5EF4-FFF2-40B4-BE49-F238E27FC236}">
                <a16:creationId xmlns:a16="http://schemas.microsoft.com/office/drawing/2014/main" id="{6830CB82-A9BC-17E0-21DE-43B0EED087C4}"/>
              </a:ext>
            </a:extLst>
          </p:cNvPr>
          <p:cNvGrpSpPr>
            <a:grpSpLocks/>
          </p:cNvGrpSpPr>
          <p:nvPr/>
        </p:nvGrpSpPr>
        <p:grpSpPr bwMode="auto">
          <a:xfrm>
            <a:off x="4743449" y="1471984"/>
            <a:ext cx="5076824" cy="2359559"/>
            <a:chOff x="900113" y="2528899"/>
            <a:chExt cx="7343775" cy="3651239"/>
          </a:xfrm>
        </p:grpSpPr>
        <p:grpSp>
          <p:nvGrpSpPr>
            <p:cNvPr id="7" name="グループ化 13">
              <a:extLst>
                <a:ext uri="{FF2B5EF4-FFF2-40B4-BE49-F238E27FC236}">
                  <a16:creationId xmlns:a16="http://schemas.microsoft.com/office/drawing/2014/main" id="{23E33E31-D70E-DBD6-41ED-BE83C3AA8EC0}"/>
                </a:ext>
              </a:extLst>
            </p:cNvPr>
            <p:cNvGrpSpPr>
              <a:grpSpLocks/>
            </p:cNvGrpSpPr>
            <p:nvPr/>
          </p:nvGrpSpPr>
          <p:grpSpPr bwMode="auto">
            <a:xfrm>
              <a:off x="900113" y="2528899"/>
              <a:ext cx="7343775" cy="3636951"/>
              <a:chOff x="900113" y="2528899"/>
              <a:chExt cx="7343775" cy="3636951"/>
            </a:xfrm>
          </p:grpSpPr>
          <p:sp>
            <p:nvSpPr>
              <p:cNvPr id="11" name="正方形/長方形 10">
                <a:extLst>
                  <a:ext uri="{FF2B5EF4-FFF2-40B4-BE49-F238E27FC236}">
                    <a16:creationId xmlns:a16="http://schemas.microsoft.com/office/drawing/2014/main" id="{126F73AD-A547-E5C9-E0C9-1765E4ACD7D1}"/>
                  </a:ext>
                </a:extLst>
              </p:cNvPr>
              <p:cNvSpPr/>
              <p:nvPr/>
            </p:nvSpPr>
            <p:spPr>
              <a:xfrm>
                <a:off x="2447925" y="2528900"/>
                <a:ext cx="684213" cy="363695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2" name="正方形/長方形 11">
                <a:extLst>
                  <a:ext uri="{FF2B5EF4-FFF2-40B4-BE49-F238E27FC236}">
                    <a16:creationId xmlns:a16="http://schemas.microsoft.com/office/drawing/2014/main" id="{FACE3FB2-6573-5198-D786-B349DBF11DD6}"/>
                  </a:ext>
                </a:extLst>
              </p:cNvPr>
              <p:cNvSpPr/>
              <p:nvPr/>
            </p:nvSpPr>
            <p:spPr>
              <a:xfrm>
                <a:off x="3132138" y="2528899"/>
                <a:ext cx="5111750" cy="3636950"/>
              </a:xfrm>
              <a:prstGeom prst="rect">
                <a:avLst/>
              </a:prstGeom>
              <a:solidFill>
                <a:srgbClr val="C0C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 name="正方形/長方形 12">
                <a:extLst>
                  <a:ext uri="{FF2B5EF4-FFF2-40B4-BE49-F238E27FC236}">
                    <a16:creationId xmlns:a16="http://schemas.microsoft.com/office/drawing/2014/main" id="{487466F9-438B-F398-CB19-16659CAA5C21}"/>
                  </a:ext>
                </a:extLst>
              </p:cNvPr>
              <p:cNvSpPr/>
              <p:nvPr/>
            </p:nvSpPr>
            <p:spPr>
              <a:xfrm>
                <a:off x="900113" y="2528900"/>
                <a:ext cx="1547812" cy="3636950"/>
              </a:xfrm>
              <a:prstGeom prst="rect">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14" name="Picture 11" descr="C:\Users\ppwork\Documents\Opportunity\14013101スズキオーディオ\イラスト\11.png">
                <a:extLst>
                  <a:ext uri="{FF2B5EF4-FFF2-40B4-BE49-F238E27FC236}">
                    <a16:creationId xmlns:a16="http://schemas.microsoft.com/office/drawing/2014/main" id="{72EFFEC7-6745-1F6B-340F-7B9513DD44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720" y="3969064"/>
                <a:ext cx="648000" cy="485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正方形/長方形 14">
                <a:extLst>
                  <a:ext uri="{FF2B5EF4-FFF2-40B4-BE49-F238E27FC236}">
                    <a16:creationId xmlns:a16="http://schemas.microsoft.com/office/drawing/2014/main" id="{3057718A-3A22-75F9-EE70-904C32DC2FA0}"/>
                  </a:ext>
                </a:extLst>
              </p:cNvPr>
              <p:cNvSpPr/>
              <p:nvPr/>
            </p:nvSpPr>
            <p:spPr>
              <a:xfrm>
                <a:off x="5256213" y="2636850"/>
                <a:ext cx="252412" cy="12969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 name="正方形/長方形 15">
                <a:extLst>
                  <a:ext uri="{FF2B5EF4-FFF2-40B4-BE49-F238E27FC236}">
                    <a16:creationId xmlns:a16="http://schemas.microsoft.com/office/drawing/2014/main" id="{E3B4826E-9162-1AF5-4A5E-F50E59446DAB}"/>
                  </a:ext>
                </a:extLst>
              </p:cNvPr>
              <p:cNvSpPr/>
              <p:nvPr/>
            </p:nvSpPr>
            <p:spPr>
              <a:xfrm>
                <a:off x="5256213" y="4275144"/>
                <a:ext cx="252412" cy="12953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7" name="正方形/長方形 16">
                <a:extLst>
                  <a:ext uri="{FF2B5EF4-FFF2-40B4-BE49-F238E27FC236}">
                    <a16:creationId xmlns:a16="http://schemas.microsoft.com/office/drawing/2014/main" id="{17AE90F5-8A73-C173-2E1D-DC985CA62C20}"/>
                  </a:ext>
                </a:extLst>
              </p:cNvPr>
              <p:cNvSpPr/>
              <p:nvPr/>
            </p:nvSpPr>
            <p:spPr>
              <a:xfrm>
                <a:off x="5256213" y="5913439"/>
                <a:ext cx="252412" cy="2524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8" name="正方形/長方形 17">
                <a:extLst>
                  <a:ext uri="{FF2B5EF4-FFF2-40B4-BE49-F238E27FC236}">
                    <a16:creationId xmlns:a16="http://schemas.microsoft.com/office/drawing/2014/main" id="{7A89193B-721E-9FB9-5E98-AE585FD2BAB9}"/>
                  </a:ext>
                </a:extLst>
              </p:cNvPr>
              <p:cNvSpPr/>
              <p:nvPr/>
            </p:nvSpPr>
            <p:spPr>
              <a:xfrm>
                <a:off x="7740650" y="2528900"/>
                <a:ext cx="252413" cy="3636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nvGrpSpPr>
              <p:cNvPr id="19" name="グループ化 23">
                <a:extLst>
                  <a:ext uri="{FF2B5EF4-FFF2-40B4-BE49-F238E27FC236}">
                    <a16:creationId xmlns:a16="http://schemas.microsoft.com/office/drawing/2014/main" id="{C0D76C53-3129-5BF5-A09E-95D968BE2210}"/>
                  </a:ext>
                </a:extLst>
              </p:cNvPr>
              <p:cNvGrpSpPr>
                <a:grpSpLocks/>
              </p:cNvGrpSpPr>
              <p:nvPr/>
            </p:nvGrpSpPr>
            <p:grpSpPr bwMode="auto">
              <a:xfrm>
                <a:off x="2519772" y="2564904"/>
                <a:ext cx="504056" cy="504056"/>
                <a:chOff x="2519772" y="2564904"/>
                <a:chExt cx="504056" cy="504056"/>
              </a:xfrm>
            </p:grpSpPr>
            <p:sp>
              <p:nvSpPr>
                <p:cNvPr id="46" name="円/楕円 18">
                  <a:extLst>
                    <a:ext uri="{FF2B5EF4-FFF2-40B4-BE49-F238E27FC236}">
                      <a16:creationId xmlns:a16="http://schemas.microsoft.com/office/drawing/2014/main" id="{9386E074-F7C9-B8C7-30ED-6E08867A0861}"/>
                    </a:ext>
                  </a:extLst>
                </p:cNvPr>
                <p:cNvSpPr/>
                <p:nvPr/>
              </p:nvSpPr>
              <p:spPr>
                <a:xfrm>
                  <a:off x="2519363" y="2636850"/>
                  <a:ext cx="288925" cy="287336"/>
                </a:xfrm>
                <a:prstGeom prst="ellipse">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7" name="円/楕円 19">
                  <a:extLst>
                    <a:ext uri="{FF2B5EF4-FFF2-40B4-BE49-F238E27FC236}">
                      <a16:creationId xmlns:a16="http://schemas.microsoft.com/office/drawing/2014/main" id="{F16658AC-C5BC-430F-A304-571AB1E105CD}"/>
                    </a:ext>
                  </a:extLst>
                </p:cNvPr>
                <p:cNvSpPr/>
                <p:nvPr/>
              </p:nvSpPr>
              <p:spPr>
                <a:xfrm>
                  <a:off x="2627313" y="2565412"/>
                  <a:ext cx="288925" cy="287337"/>
                </a:xfrm>
                <a:prstGeom prst="ellipse">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8" name="円/楕円 20">
                  <a:extLst>
                    <a:ext uri="{FF2B5EF4-FFF2-40B4-BE49-F238E27FC236}">
                      <a16:creationId xmlns:a16="http://schemas.microsoft.com/office/drawing/2014/main" id="{6745869C-BD83-57C1-954D-14862A9C9B9F}"/>
                    </a:ext>
                  </a:extLst>
                </p:cNvPr>
                <p:cNvSpPr/>
                <p:nvPr/>
              </p:nvSpPr>
              <p:spPr>
                <a:xfrm>
                  <a:off x="2735263" y="2636850"/>
                  <a:ext cx="288925" cy="287336"/>
                </a:xfrm>
                <a:prstGeom prst="ellipse">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9" name="円/楕円 21">
                  <a:extLst>
                    <a:ext uri="{FF2B5EF4-FFF2-40B4-BE49-F238E27FC236}">
                      <a16:creationId xmlns:a16="http://schemas.microsoft.com/office/drawing/2014/main" id="{79FE6688-CB8F-D7D2-1480-B028B96A3C40}"/>
                    </a:ext>
                  </a:extLst>
                </p:cNvPr>
                <p:cNvSpPr/>
                <p:nvPr/>
              </p:nvSpPr>
              <p:spPr>
                <a:xfrm>
                  <a:off x="2700338" y="2781311"/>
                  <a:ext cx="287337" cy="287337"/>
                </a:xfrm>
                <a:prstGeom prst="ellipse">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50" name="円/楕円 136">
                  <a:extLst>
                    <a:ext uri="{FF2B5EF4-FFF2-40B4-BE49-F238E27FC236}">
                      <a16:creationId xmlns:a16="http://schemas.microsoft.com/office/drawing/2014/main" id="{2DC66790-8EED-440B-38D3-97092251BF52}"/>
                    </a:ext>
                  </a:extLst>
                </p:cNvPr>
                <p:cNvSpPr/>
                <p:nvPr/>
              </p:nvSpPr>
              <p:spPr>
                <a:xfrm>
                  <a:off x="2555875" y="2781311"/>
                  <a:ext cx="287338" cy="287337"/>
                </a:xfrm>
                <a:prstGeom prst="ellipse">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grpSp>
          <p:grpSp>
            <p:nvGrpSpPr>
              <p:cNvPr id="20" name="グループ化 24">
                <a:extLst>
                  <a:ext uri="{FF2B5EF4-FFF2-40B4-BE49-F238E27FC236}">
                    <a16:creationId xmlns:a16="http://schemas.microsoft.com/office/drawing/2014/main" id="{1613BD91-587F-8467-74A3-B0853EF91ACD}"/>
                  </a:ext>
                </a:extLst>
              </p:cNvPr>
              <p:cNvGrpSpPr>
                <a:grpSpLocks/>
              </p:cNvGrpSpPr>
              <p:nvPr/>
            </p:nvGrpSpPr>
            <p:grpSpPr bwMode="auto">
              <a:xfrm>
                <a:off x="2519772" y="3320988"/>
                <a:ext cx="504056" cy="504056"/>
                <a:chOff x="2519772" y="2564904"/>
                <a:chExt cx="504056" cy="504056"/>
              </a:xfrm>
            </p:grpSpPr>
            <p:sp>
              <p:nvSpPr>
                <p:cNvPr id="41" name="円/楕円 127">
                  <a:extLst>
                    <a:ext uri="{FF2B5EF4-FFF2-40B4-BE49-F238E27FC236}">
                      <a16:creationId xmlns:a16="http://schemas.microsoft.com/office/drawing/2014/main" id="{8D09235A-1CEB-3C18-D6C7-10BCA6C16B36}"/>
                    </a:ext>
                  </a:extLst>
                </p:cNvPr>
                <p:cNvSpPr/>
                <p:nvPr/>
              </p:nvSpPr>
              <p:spPr>
                <a:xfrm>
                  <a:off x="2519363" y="2636413"/>
                  <a:ext cx="288925" cy="287336"/>
                </a:xfrm>
                <a:prstGeom prst="ellipse">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2" name="円/楕円 128">
                  <a:extLst>
                    <a:ext uri="{FF2B5EF4-FFF2-40B4-BE49-F238E27FC236}">
                      <a16:creationId xmlns:a16="http://schemas.microsoft.com/office/drawing/2014/main" id="{93EE4FCC-3286-478E-94B6-718419119BB2}"/>
                    </a:ext>
                  </a:extLst>
                </p:cNvPr>
                <p:cNvSpPr/>
                <p:nvPr/>
              </p:nvSpPr>
              <p:spPr>
                <a:xfrm>
                  <a:off x="2627313" y="2564975"/>
                  <a:ext cx="288925" cy="287337"/>
                </a:xfrm>
                <a:prstGeom prst="ellipse">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3" name="円/楕円 129">
                  <a:extLst>
                    <a:ext uri="{FF2B5EF4-FFF2-40B4-BE49-F238E27FC236}">
                      <a16:creationId xmlns:a16="http://schemas.microsoft.com/office/drawing/2014/main" id="{EB97FCC1-B775-75F4-1F54-7572C04EEE67}"/>
                    </a:ext>
                  </a:extLst>
                </p:cNvPr>
                <p:cNvSpPr/>
                <p:nvPr/>
              </p:nvSpPr>
              <p:spPr>
                <a:xfrm>
                  <a:off x="2735263" y="2636413"/>
                  <a:ext cx="288925" cy="287336"/>
                </a:xfrm>
                <a:prstGeom prst="ellipse">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4" name="円/楕円 130">
                  <a:extLst>
                    <a:ext uri="{FF2B5EF4-FFF2-40B4-BE49-F238E27FC236}">
                      <a16:creationId xmlns:a16="http://schemas.microsoft.com/office/drawing/2014/main" id="{BCA5685E-BC40-E5F8-25BF-8904BB0B38E9}"/>
                    </a:ext>
                  </a:extLst>
                </p:cNvPr>
                <p:cNvSpPr/>
                <p:nvPr/>
              </p:nvSpPr>
              <p:spPr>
                <a:xfrm>
                  <a:off x="2700338" y="2780874"/>
                  <a:ext cx="287337" cy="287337"/>
                </a:xfrm>
                <a:prstGeom prst="ellipse">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5" name="円/楕円 131">
                  <a:extLst>
                    <a:ext uri="{FF2B5EF4-FFF2-40B4-BE49-F238E27FC236}">
                      <a16:creationId xmlns:a16="http://schemas.microsoft.com/office/drawing/2014/main" id="{C89C9E68-7D9B-B275-9AD1-36A3FFCC0869}"/>
                    </a:ext>
                  </a:extLst>
                </p:cNvPr>
                <p:cNvSpPr/>
                <p:nvPr/>
              </p:nvSpPr>
              <p:spPr>
                <a:xfrm>
                  <a:off x="2555875" y="2780874"/>
                  <a:ext cx="287338" cy="287337"/>
                </a:xfrm>
                <a:prstGeom prst="ellipse">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grpSp>
          <p:grpSp>
            <p:nvGrpSpPr>
              <p:cNvPr id="21" name="グループ化 30">
                <a:extLst>
                  <a:ext uri="{FF2B5EF4-FFF2-40B4-BE49-F238E27FC236}">
                    <a16:creationId xmlns:a16="http://schemas.microsoft.com/office/drawing/2014/main" id="{F73995DA-BE22-FDD4-B4F6-BEFEDDE8DC3B}"/>
                  </a:ext>
                </a:extLst>
              </p:cNvPr>
              <p:cNvGrpSpPr>
                <a:grpSpLocks/>
              </p:cNvGrpSpPr>
              <p:nvPr/>
            </p:nvGrpSpPr>
            <p:grpSpPr bwMode="auto">
              <a:xfrm>
                <a:off x="2519772" y="4113076"/>
                <a:ext cx="504056" cy="504056"/>
                <a:chOff x="2519772" y="2564904"/>
                <a:chExt cx="504056" cy="504056"/>
              </a:xfrm>
            </p:grpSpPr>
            <p:sp>
              <p:nvSpPr>
                <p:cNvPr id="36" name="円/楕円 122">
                  <a:extLst>
                    <a:ext uri="{FF2B5EF4-FFF2-40B4-BE49-F238E27FC236}">
                      <a16:creationId xmlns:a16="http://schemas.microsoft.com/office/drawing/2014/main" id="{A3F2E72A-A85C-396B-44EE-2E3986644302}"/>
                    </a:ext>
                  </a:extLst>
                </p:cNvPr>
                <p:cNvSpPr/>
                <p:nvPr/>
              </p:nvSpPr>
              <p:spPr>
                <a:xfrm>
                  <a:off x="2519363" y="2636485"/>
                  <a:ext cx="288925" cy="287337"/>
                </a:xfrm>
                <a:prstGeom prst="ellipse">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37" name="円/楕円 123">
                  <a:extLst>
                    <a:ext uri="{FF2B5EF4-FFF2-40B4-BE49-F238E27FC236}">
                      <a16:creationId xmlns:a16="http://schemas.microsoft.com/office/drawing/2014/main" id="{8D1352CB-7453-F238-1EA6-E5552AA9710F}"/>
                    </a:ext>
                  </a:extLst>
                </p:cNvPr>
                <p:cNvSpPr/>
                <p:nvPr/>
              </p:nvSpPr>
              <p:spPr>
                <a:xfrm>
                  <a:off x="2627313" y="2565048"/>
                  <a:ext cx="288925" cy="287336"/>
                </a:xfrm>
                <a:prstGeom prst="ellipse">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38" name="円/楕円 124">
                  <a:extLst>
                    <a:ext uri="{FF2B5EF4-FFF2-40B4-BE49-F238E27FC236}">
                      <a16:creationId xmlns:a16="http://schemas.microsoft.com/office/drawing/2014/main" id="{55FF8A73-DD7C-FDE3-3E21-0637FB6BD73A}"/>
                    </a:ext>
                  </a:extLst>
                </p:cNvPr>
                <p:cNvSpPr/>
                <p:nvPr/>
              </p:nvSpPr>
              <p:spPr>
                <a:xfrm>
                  <a:off x="2735263" y="2636485"/>
                  <a:ext cx="288925" cy="287337"/>
                </a:xfrm>
                <a:prstGeom prst="ellipse">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39" name="円/楕円 125">
                  <a:extLst>
                    <a:ext uri="{FF2B5EF4-FFF2-40B4-BE49-F238E27FC236}">
                      <a16:creationId xmlns:a16="http://schemas.microsoft.com/office/drawing/2014/main" id="{836C3590-CF0D-B1D3-C0C0-B052F1F2826A}"/>
                    </a:ext>
                  </a:extLst>
                </p:cNvPr>
                <p:cNvSpPr/>
                <p:nvPr/>
              </p:nvSpPr>
              <p:spPr>
                <a:xfrm>
                  <a:off x="2700338" y="2780947"/>
                  <a:ext cx="287337" cy="287336"/>
                </a:xfrm>
                <a:prstGeom prst="ellipse">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40" name="円/楕円 126">
                  <a:extLst>
                    <a:ext uri="{FF2B5EF4-FFF2-40B4-BE49-F238E27FC236}">
                      <a16:creationId xmlns:a16="http://schemas.microsoft.com/office/drawing/2014/main" id="{86C23AF7-E498-2927-BC96-7D84492FDEE3}"/>
                    </a:ext>
                  </a:extLst>
                </p:cNvPr>
                <p:cNvSpPr/>
                <p:nvPr/>
              </p:nvSpPr>
              <p:spPr>
                <a:xfrm>
                  <a:off x="2555875" y="2780947"/>
                  <a:ext cx="287338" cy="287336"/>
                </a:xfrm>
                <a:prstGeom prst="ellipse">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grpSp>
          <p:grpSp>
            <p:nvGrpSpPr>
              <p:cNvPr id="22" name="グループ化 36">
                <a:extLst>
                  <a:ext uri="{FF2B5EF4-FFF2-40B4-BE49-F238E27FC236}">
                    <a16:creationId xmlns:a16="http://schemas.microsoft.com/office/drawing/2014/main" id="{287383E1-5FD9-9EC7-9913-9CB8D2FDCACC}"/>
                  </a:ext>
                </a:extLst>
              </p:cNvPr>
              <p:cNvGrpSpPr>
                <a:grpSpLocks/>
              </p:cNvGrpSpPr>
              <p:nvPr/>
            </p:nvGrpSpPr>
            <p:grpSpPr bwMode="auto">
              <a:xfrm>
                <a:off x="2519772" y="4905164"/>
                <a:ext cx="504056" cy="504056"/>
                <a:chOff x="2519772" y="2564904"/>
                <a:chExt cx="504056" cy="504056"/>
              </a:xfrm>
            </p:grpSpPr>
            <p:sp>
              <p:nvSpPr>
                <p:cNvPr id="31" name="円/楕円 114">
                  <a:extLst>
                    <a:ext uri="{FF2B5EF4-FFF2-40B4-BE49-F238E27FC236}">
                      <a16:creationId xmlns:a16="http://schemas.microsoft.com/office/drawing/2014/main" id="{B6F74D67-02E8-16E1-04A9-7F0FB1549C4D}"/>
                    </a:ext>
                  </a:extLst>
                </p:cNvPr>
                <p:cNvSpPr/>
                <p:nvPr/>
              </p:nvSpPr>
              <p:spPr>
                <a:xfrm>
                  <a:off x="2519363" y="2636557"/>
                  <a:ext cx="288925" cy="287336"/>
                </a:xfrm>
                <a:prstGeom prst="ellipse">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32" name="円/楕円 118">
                  <a:extLst>
                    <a:ext uri="{FF2B5EF4-FFF2-40B4-BE49-F238E27FC236}">
                      <a16:creationId xmlns:a16="http://schemas.microsoft.com/office/drawing/2014/main" id="{3AAB2D30-555D-9C9F-7AB3-8AD84498EDCC}"/>
                    </a:ext>
                  </a:extLst>
                </p:cNvPr>
                <p:cNvSpPr/>
                <p:nvPr/>
              </p:nvSpPr>
              <p:spPr>
                <a:xfrm>
                  <a:off x="2627313" y="2565119"/>
                  <a:ext cx="288925" cy="287337"/>
                </a:xfrm>
                <a:prstGeom prst="ellipse">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33" name="円/楕円 119">
                  <a:extLst>
                    <a:ext uri="{FF2B5EF4-FFF2-40B4-BE49-F238E27FC236}">
                      <a16:creationId xmlns:a16="http://schemas.microsoft.com/office/drawing/2014/main" id="{EA58A1D0-3743-506E-0D8C-CDF256F7E454}"/>
                    </a:ext>
                  </a:extLst>
                </p:cNvPr>
                <p:cNvSpPr/>
                <p:nvPr/>
              </p:nvSpPr>
              <p:spPr>
                <a:xfrm>
                  <a:off x="2735263" y="2636557"/>
                  <a:ext cx="288925" cy="287336"/>
                </a:xfrm>
                <a:prstGeom prst="ellipse">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34" name="円/楕円 120">
                  <a:extLst>
                    <a:ext uri="{FF2B5EF4-FFF2-40B4-BE49-F238E27FC236}">
                      <a16:creationId xmlns:a16="http://schemas.microsoft.com/office/drawing/2014/main" id="{CB761842-A2C0-AC05-4857-EDDDD4B7AF69}"/>
                    </a:ext>
                  </a:extLst>
                </p:cNvPr>
                <p:cNvSpPr/>
                <p:nvPr/>
              </p:nvSpPr>
              <p:spPr>
                <a:xfrm>
                  <a:off x="2700338" y="2781018"/>
                  <a:ext cx="287337" cy="287337"/>
                </a:xfrm>
                <a:prstGeom prst="ellipse">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35" name="円/楕円 121">
                  <a:extLst>
                    <a:ext uri="{FF2B5EF4-FFF2-40B4-BE49-F238E27FC236}">
                      <a16:creationId xmlns:a16="http://schemas.microsoft.com/office/drawing/2014/main" id="{D17572AE-F20D-1118-5131-2F838AF8916F}"/>
                    </a:ext>
                  </a:extLst>
                </p:cNvPr>
                <p:cNvSpPr/>
                <p:nvPr/>
              </p:nvSpPr>
              <p:spPr>
                <a:xfrm>
                  <a:off x="2555875" y="2781018"/>
                  <a:ext cx="287338" cy="287337"/>
                </a:xfrm>
                <a:prstGeom prst="ellipse">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grpSp>
          <p:grpSp>
            <p:nvGrpSpPr>
              <p:cNvPr id="23" name="グループ化 42">
                <a:extLst>
                  <a:ext uri="{FF2B5EF4-FFF2-40B4-BE49-F238E27FC236}">
                    <a16:creationId xmlns:a16="http://schemas.microsoft.com/office/drawing/2014/main" id="{38A084F1-00AB-6D95-3532-C3BDCFA02A85}"/>
                  </a:ext>
                </a:extLst>
              </p:cNvPr>
              <p:cNvGrpSpPr>
                <a:grpSpLocks/>
              </p:cNvGrpSpPr>
              <p:nvPr/>
            </p:nvGrpSpPr>
            <p:grpSpPr bwMode="auto">
              <a:xfrm>
                <a:off x="2519772" y="5589240"/>
                <a:ext cx="504056" cy="504056"/>
                <a:chOff x="2519772" y="2564904"/>
                <a:chExt cx="504056" cy="504056"/>
              </a:xfrm>
            </p:grpSpPr>
            <p:sp>
              <p:nvSpPr>
                <p:cNvPr id="26" name="円/楕円 82">
                  <a:extLst>
                    <a:ext uri="{FF2B5EF4-FFF2-40B4-BE49-F238E27FC236}">
                      <a16:creationId xmlns:a16="http://schemas.microsoft.com/office/drawing/2014/main" id="{4D3686FA-1517-5FCA-C4E7-782CD2B955A9}"/>
                    </a:ext>
                  </a:extLst>
                </p:cNvPr>
                <p:cNvSpPr/>
                <p:nvPr/>
              </p:nvSpPr>
              <p:spPr>
                <a:xfrm>
                  <a:off x="2519363" y="2636691"/>
                  <a:ext cx="288925" cy="287337"/>
                </a:xfrm>
                <a:prstGeom prst="ellipse">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27" name="円/楕円 83">
                  <a:extLst>
                    <a:ext uri="{FF2B5EF4-FFF2-40B4-BE49-F238E27FC236}">
                      <a16:creationId xmlns:a16="http://schemas.microsoft.com/office/drawing/2014/main" id="{08E10796-EA45-C854-C9EA-DA19F1F1F12E}"/>
                    </a:ext>
                  </a:extLst>
                </p:cNvPr>
                <p:cNvSpPr/>
                <p:nvPr/>
              </p:nvSpPr>
              <p:spPr>
                <a:xfrm>
                  <a:off x="2627313" y="2565254"/>
                  <a:ext cx="288925" cy="287336"/>
                </a:xfrm>
                <a:prstGeom prst="ellipse">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28" name="円/楕円 84">
                  <a:extLst>
                    <a:ext uri="{FF2B5EF4-FFF2-40B4-BE49-F238E27FC236}">
                      <a16:creationId xmlns:a16="http://schemas.microsoft.com/office/drawing/2014/main" id="{8B5A32B4-16F0-E51A-3525-36087585D602}"/>
                    </a:ext>
                  </a:extLst>
                </p:cNvPr>
                <p:cNvSpPr/>
                <p:nvPr/>
              </p:nvSpPr>
              <p:spPr>
                <a:xfrm>
                  <a:off x="2735263" y="2636691"/>
                  <a:ext cx="288925" cy="287337"/>
                </a:xfrm>
                <a:prstGeom prst="ellipse">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29" name="円/楕円 85">
                  <a:extLst>
                    <a:ext uri="{FF2B5EF4-FFF2-40B4-BE49-F238E27FC236}">
                      <a16:creationId xmlns:a16="http://schemas.microsoft.com/office/drawing/2014/main" id="{1B24034A-F78B-D7C1-C349-419492E67328}"/>
                    </a:ext>
                  </a:extLst>
                </p:cNvPr>
                <p:cNvSpPr/>
                <p:nvPr/>
              </p:nvSpPr>
              <p:spPr>
                <a:xfrm>
                  <a:off x="2700338" y="2781153"/>
                  <a:ext cx="287337" cy="287336"/>
                </a:xfrm>
                <a:prstGeom prst="ellipse">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30" name="円/楕円 113">
                  <a:extLst>
                    <a:ext uri="{FF2B5EF4-FFF2-40B4-BE49-F238E27FC236}">
                      <a16:creationId xmlns:a16="http://schemas.microsoft.com/office/drawing/2014/main" id="{7C4D264F-87F7-4C9D-265E-9D97A479C40D}"/>
                    </a:ext>
                  </a:extLst>
                </p:cNvPr>
                <p:cNvSpPr/>
                <p:nvPr/>
              </p:nvSpPr>
              <p:spPr>
                <a:xfrm>
                  <a:off x="2555875" y="2781153"/>
                  <a:ext cx="287338" cy="287336"/>
                </a:xfrm>
                <a:prstGeom prst="ellipse">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grpSp>
          <p:pic>
            <p:nvPicPr>
              <p:cNvPr id="24" name="Picture 12" descr="C:\Users\ppwork\Documents\Opportunity\14013101スズキオーディオ\イラスト\13-1.png">
                <a:extLst>
                  <a:ext uri="{FF2B5EF4-FFF2-40B4-BE49-F238E27FC236}">
                    <a16:creationId xmlns:a16="http://schemas.microsoft.com/office/drawing/2014/main" id="{26595B0F-E273-A05A-D246-BDDDA7C7BE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9918" y="2924944"/>
                <a:ext cx="1188126" cy="18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3" descr="C:\Users\ppwork\Documents\Opportunity\14013101スズキオーディオ\イラスト\13-2.png">
                <a:extLst>
                  <a:ext uri="{FF2B5EF4-FFF2-40B4-BE49-F238E27FC236}">
                    <a16:creationId xmlns:a16="http://schemas.microsoft.com/office/drawing/2014/main" id="{F50985BE-AF12-1DCF-FAAE-FAD40559C6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0172" y="3501208"/>
                <a:ext cx="1188119" cy="18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Picture 14" descr="C:\Users\ppwork\Documents\Opportunity\14013101スズキオーディオ\イラスト\12.png">
              <a:extLst>
                <a:ext uri="{FF2B5EF4-FFF2-40B4-BE49-F238E27FC236}">
                  <a16:creationId xmlns:a16="http://schemas.microsoft.com/office/drawing/2014/main" id="{4ACE5910-7520-DD87-3157-32961B30E57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2943940" y="4880297"/>
              <a:ext cx="1239840" cy="50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左右矢印 56">
              <a:extLst>
                <a:ext uri="{FF2B5EF4-FFF2-40B4-BE49-F238E27FC236}">
                  <a16:creationId xmlns:a16="http://schemas.microsoft.com/office/drawing/2014/main" id="{CEA2C01E-E118-E9CB-5ED1-194B088DC002}"/>
                </a:ext>
              </a:extLst>
            </p:cNvPr>
            <p:cNvSpPr/>
            <p:nvPr/>
          </p:nvSpPr>
          <p:spPr bwMode="auto">
            <a:xfrm>
              <a:off x="900113" y="5675315"/>
              <a:ext cx="1511300" cy="504823"/>
            </a:xfrm>
            <a:prstGeom prst="leftRightArrow">
              <a:avLst/>
            </a:prstGeom>
            <a:solidFill>
              <a:srgbClr val="33CC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600" dirty="0">
                  <a:solidFill>
                    <a:schemeClr val="bg1"/>
                  </a:solidFill>
                  <a:latin typeface="HGP創英角ｺﾞｼｯｸUB" pitchFamily="50" charset="-128"/>
                  <a:ea typeface="HGP創英角ｺﾞｼｯｸUB" pitchFamily="50" charset="-128"/>
                </a:rPr>
                <a:t>歩道</a:t>
              </a:r>
            </a:p>
          </p:txBody>
        </p:sp>
        <p:sp>
          <p:nvSpPr>
            <p:cNvPr id="10" name="左矢印 57">
              <a:extLst>
                <a:ext uri="{FF2B5EF4-FFF2-40B4-BE49-F238E27FC236}">
                  <a16:creationId xmlns:a16="http://schemas.microsoft.com/office/drawing/2014/main" id="{23B2C9CE-0EEE-D048-EF15-3D3B7FCE9C40}"/>
                </a:ext>
              </a:extLst>
            </p:cNvPr>
            <p:cNvSpPr/>
            <p:nvPr/>
          </p:nvSpPr>
          <p:spPr bwMode="auto">
            <a:xfrm>
              <a:off x="3132138" y="5675315"/>
              <a:ext cx="5111750" cy="504823"/>
            </a:xfrm>
            <a:prstGeom prst="leftArrow">
              <a:avLst/>
            </a:prstGeom>
            <a:solidFill>
              <a:srgbClr val="FF5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600" dirty="0">
                  <a:solidFill>
                    <a:schemeClr val="bg1"/>
                  </a:solidFill>
                  <a:latin typeface="HGP創英角ｺﾞｼｯｸUB" pitchFamily="50" charset="-128"/>
                  <a:ea typeface="HGP創英角ｺﾞｼｯｸUB" pitchFamily="50" charset="-128"/>
                </a:rPr>
                <a:t>車道</a:t>
              </a:r>
            </a:p>
          </p:txBody>
        </p:sp>
      </p:grpSp>
      <p:sp>
        <p:nvSpPr>
          <p:cNvPr id="51" name="テキスト ボックス 50">
            <a:extLst>
              <a:ext uri="{FF2B5EF4-FFF2-40B4-BE49-F238E27FC236}">
                <a16:creationId xmlns:a16="http://schemas.microsoft.com/office/drawing/2014/main" id="{7ED4ABAB-9D79-E376-5C63-F30ED892FE6C}"/>
              </a:ext>
            </a:extLst>
          </p:cNvPr>
          <p:cNvSpPr txBox="1"/>
          <p:nvPr/>
        </p:nvSpPr>
        <p:spPr>
          <a:xfrm>
            <a:off x="180973" y="1483620"/>
            <a:ext cx="4576115" cy="769441"/>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自転車は、車道の左側端を通行する</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ことが法令で義務付けられています。　　　</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52" name="テキスト ボックス 51">
            <a:extLst>
              <a:ext uri="{FF2B5EF4-FFF2-40B4-BE49-F238E27FC236}">
                <a16:creationId xmlns:a16="http://schemas.microsoft.com/office/drawing/2014/main" id="{15376791-5485-FB24-2F6C-5B0CB7A43915}"/>
              </a:ext>
            </a:extLst>
          </p:cNvPr>
          <p:cNvSpPr txBox="1"/>
          <p:nvPr/>
        </p:nvSpPr>
        <p:spPr>
          <a:xfrm>
            <a:off x="207589" y="2597484"/>
            <a:ext cx="4576115" cy="769441"/>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右側を通行することは、“逆走”となり通行区分違反となります。</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53" name="テキスト ボックス 52">
            <a:extLst>
              <a:ext uri="{FF2B5EF4-FFF2-40B4-BE49-F238E27FC236}">
                <a16:creationId xmlns:a16="http://schemas.microsoft.com/office/drawing/2014/main" id="{73A2C223-CC1E-38BD-292C-2CEF1B0D5963}"/>
              </a:ext>
            </a:extLst>
          </p:cNvPr>
          <p:cNvSpPr txBox="1"/>
          <p:nvPr/>
        </p:nvSpPr>
        <p:spPr>
          <a:xfrm>
            <a:off x="1145513" y="2188504"/>
            <a:ext cx="3569524" cy="338554"/>
          </a:xfrm>
          <a:prstGeom prst="rect">
            <a:avLst/>
          </a:prstGeom>
          <a:noFill/>
        </p:spPr>
        <p:txBody>
          <a:bodyPr wrap="square" rtlCol="0">
            <a:spAutoFit/>
          </a:bodyPr>
          <a:lstStyle/>
          <a:p>
            <a:r>
              <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道路交通法第</a:t>
            </a:r>
            <a:r>
              <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17</a:t>
            </a:r>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条４項及び第</a:t>
            </a:r>
            <a:r>
              <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18</a:t>
            </a:r>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条</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54" name="テキスト ボックス 53">
            <a:extLst>
              <a:ext uri="{FF2B5EF4-FFF2-40B4-BE49-F238E27FC236}">
                <a16:creationId xmlns:a16="http://schemas.microsoft.com/office/drawing/2014/main" id="{A1B091AD-D911-4C84-2516-B124478CD99A}"/>
              </a:ext>
            </a:extLst>
          </p:cNvPr>
          <p:cNvSpPr txBox="1"/>
          <p:nvPr/>
        </p:nvSpPr>
        <p:spPr>
          <a:xfrm>
            <a:off x="857250" y="3303688"/>
            <a:ext cx="3866473" cy="338554"/>
          </a:xfrm>
          <a:prstGeom prst="rect">
            <a:avLst/>
          </a:prstGeom>
          <a:noFill/>
        </p:spPr>
        <p:txBody>
          <a:bodyPr wrap="square" rtlCol="0">
            <a:spAutoFit/>
          </a:bodyPr>
          <a:lstStyle/>
          <a:p>
            <a:r>
              <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３月以下の懲役または５万円以下の罰金</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55" name="グラフィックス 54" descr="拡大鏡 単色塗りつぶし">
            <a:extLst>
              <a:ext uri="{FF2B5EF4-FFF2-40B4-BE49-F238E27FC236}">
                <a16:creationId xmlns:a16="http://schemas.microsoft.com/office/drawing/2014/main" id="{F9EBB088-9B75-F1A8-0EEC-8B1B371C890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74950" y="3849904"/>
            <a:ext cx="468000" cy="468000"/>
          </a:xfrm>
          <a:prstGeom prst="rect">
            <a:avLst/>
          </a:prstGeom>
        </p:spPr>
      </p:pic>
      <p:sp>
        <p:nvSpPr>
          <p:cNvPr id="56" name="矢印: 上 55">
            <a:extLst>
              <a:ext uri="{FF2B5EF4-FFF2-40B4-BE49-F238E27FC236}">
                <a16:creationId xmlns:a16="http://schemas.microsoft.com/office/drawing/2014/main" id="{F1DD46F7-EDBD-E567-ECDD-7EFD3BCBC8EB}"/>
              </a:ext>
            </a:extLst>
          </p:cNvPr>
          <p:cNvSpPr/>
          <p:nvPr/>
        </p:nvSpPr>
        <p:spPr>
          <a:xfrm>
            <a:off x="6330752" y="1528979"/>
            <a:ext cx="447178" cy="1159510"/>
          </a:xfrm>
          <a:prstGeom prst="upArrow">
            <a:avLst>
              <a:gd name="adj1" fmla="val 50000"/>
              <a:gd name="adj2" fmla="val 106063"/>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56">
            <a:extLst>
              <a:ext uri="{FF2B5EF4-FFF2-40B4-BE49-F238E27FC236}">
                <a16:creationId xmlns:a16="http://schemas.microsoft.com/office/drawing/2014/main" id="{09A8DB91-E527-8F8C-40E0-C69EAB537D93}"/>
              </a:ext>
            </a:extLst>
          </p:cNvPr>
          <p:cNvSpPr txBox="1"/>
          <p:nvPr/>
        </p:nvSpPr>
        <p:spPr>
          <a:xfrm>
            <a:off x="6370300" y="1807270"/>
            <a:ext cx="369332" cy="767605"/>
          </a:xfrm>
          <a:prstGeom prst="rect">
            <a:avLst/>
          </a:prstGeom>
          <a:noFill/>
        </p:spPr>
        <p:txBody>
          <a:bodyPr vert="eaVert" wrap="square" rtlCol="0">
            <a:spAutoFit/>
          </a:bodyPr>
          <a:lstStyle/>
          <a:p>
            <a:r>
              <a:rPr kumimoji="1" lang="ja-JP" altLang="en-US" sz="1200" dirty="0">
                <a:solidFill>
                  <a:schemeClr val="bg1"/>
                </a:solidFill>
                <a:latin typeface="UD デジタル 教科書体 NK-B" panose="02020700000000000000" pitchFamily="18" charset="-128"/>
                <a:ea typeface="UD デジタル 教科書体 NK-B" panose="02020700000000000000" pitchFamily="18" charset="-128"/>
              </a:rPr>
              <a:t>進行方向</a:t>
            </a:r>
          </a:p>
        </p:txBody>
      </p:sp>
      <p:sp>
        <p:nvSpPr>
          <p:cNvPr id="58" name="テキスト ボックス 57">
            <a:extLst>
              <a:ext uri="{FF2B5EF4-FFF2-40B4-BE49-F238E27FC236}">
                <a16:creationId xmlns:a16="http://schemas.microsoft.com/office/drawing/2014/main" id="{7857734F-A16F-F6CC-8E35-D38E45F05918}"/>
              </a:ext>
            </a:extLst>
          </p:cNvPr>
          <p:cNvSpPr txBox="1"/>
          <p:nvPr/>
        </p:nvSpPr>
        <p:spPr>
          <a:xfrm>
            <a:off x="791560" y="3887017"/>
            <a:ext cx="2552700" cy="430887"/>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逆走が危険な理由</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59" name="四角形: 角を丸くする 58">
            <a:extLst>
              <a:ext uri="{FF2B5EF4-FFF2-40B4-BE49-F238E27FC236}">
                <a16:creationId xmlns:a16="http://schemas.microsoft.com/office/drawing/2014/main" id="{B21BB9F6-F9F9-89FE-3C06-54F380D0C87C}"/>
              </a:ext>
            </a:extLst>
          </p:cNvPr>
          <p:cNvSpPr/>
          <p:nvPr/>
        </p:nvSpPr>
        <p:spPr>
          <a:xfrm>
            <a:off x="276223" y="4394219"/>
            <a:ext cx="4572000" cy="396000"/>
          </a:xfrm>
          <a:prstGeom prst="roundRect">
            <a:avLst/>
          </a:prstGeom>
          <a:solidFill>
            <a:schemeClr val="accent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四角形: 角を丸くする 59">
            <a:extLst>
              <a:ext uri="{FF2B5EF4-FFF2-40B4-BE49-F238E27FC236}">
                <a16:creationId xmlns:a16="http://schemas.microsoft.com/office/drawing/2014/main" id="{BFD38804-FA9F-CA53-AA18-70D18F5550A8}"/>
              </a:ext>
            </a:extLst>
          </p:cNvPr>
          <p:cNvSpPr/>
          <p:nvPr/>
        </p:nvSpPr>
        <p:spPr>
          <a:xfrm>
            <a:off x="5217750" y="4394176"/>
            <a:ext cx="4572000" cy="396000"/>
          </a:xfrm>
          <a:prstGeom prst="roundRect">
            <a:avLst/>
          </a:prstGeom>
          <a:solidFill>
            <a:schemeClr val="accent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テキスト ボックス 60">
            <a:extLst>
              <a:ext uri="{FF2B5EF4-FFF2-40B4-BE49-F238E27FC236}">
                <a16:creationId xmlns:a16="http://schemas.microsoft.com/office/drawing/2014/main" id="{E9501CDF-7C42-5DA5-7BA5-3E06208BE0B0}"/>
              </a:ext>
            </a:extLst>
          </p:cNvPr>
          <p:cNvSpPr txBox="1"/>
          <p:nvPr/>
        </p:nvSpPr>
        <p:spPr>
          <a:xfrm>
            <a:off x="451372" y="4412977"/>
            <a:ext cx="4259802" cy="369332"/>
          </a:xfrm>
          <a:prstGeom prst="rect">
            <a:avLst/>
          </a:prstGeom>
          <a:noFill/>
        </p:spPr>
        <p:txBody>
          <a:bodyPr wrap="square" rtlCol="0">
            <a:spAutoFit/>
          </a:bodyPr>
          <a:lstStyle/>
          <a:p>
            <a:r>
              <a:rPr kumimoji="1" lang="ja-JP" altLang="en-US" b="1" dirty="0">
                <a:solidFill>
                  <a:schemeClr val="bg1"/>
                </a:solidFill>
                <a:latin typeface="UD デジタル 教科書体 NK-B" panose="02020700000000000000" pitchFamily="18" charset="-128"/>
                <a:ea typeface="UD デジタル 教科書体 NK-B" panose="02020700000000000000" pitchFamily="18" charset="-128"/>
              </a:rPr>
              <a:t>交差点などで不意の衝突が発生してしまう</a:t>
            </a:r>
            <a:endParaRPr kumimoji="1" lang="en-US" altLang="ja-JP" sz="2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62" name="テキスト ボックス 61">
            <a:extLst>
              <a:ext uri="{FF2B5EF4-FFF2-40B4-BE49-F238E27FC236}">
                <a16:creationId xmlns:a16="http://schemas.microsoft.com/office/drawing/2014/main" id="{725F5A42-2603-C571-6721-E5FA7E388B09}"/>
              </a:ext>
            </a:extLst>
          </p:cNvPr>
          <p:cNvSpPr txBox="1"/>
          <p:nvPr/>
        </p:nvSpPr>
        <p:spPr>
          <a:xfrm>
            <a:off x="5962720" y="4412977"/>
            <a:ext cx="3227226" cy="400110"/>
          </a:xfrm>
          <a:prstGeom prst="rect">
            <a:avLst/>
          </a:prstGeom>
          <a:noFill/>
        </p:spPr>
        <p:txBody>
          <a:bodyPr wrap="square" rtlCol="0">
            <a:spAutoFit/>
          </a:bodyPr>
          <a:lstStyle/>
          <a:p>
            <a:r>
              <a:rPr kumimoji="1" lang="ja-JP" altLang="en-US" sz="2000" b="1" dirty="0">
                <a:solidFill>
                  <a:schemeClr val="bg1"/>
                </a:solidFill>
                <a:latin typeface="UD デジタル 教科書体 NK-B" panose="02020700000000000000" pitchFamily="18" charset="-128"/>
                <a:ea typeface="UD デジタル 教科書体 NK-B" panose="02020700000000000000" pitchFamily="18" charset="-128"/>
              </a:rPr>
              <a:t>正面衝突の可能性が高まる</a:t>
            </a:r>
            <a:endParaRPr kumimoji="1" lang="en-US" altLang="ja-JP" sz="2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63" name="正方形/長方形 62">
            <a:extLst>
              <a:ext uri="{FF2B5EF4-FFF2-40B4-BE49-F238E27FC236}">
                <a16:creationId xmlns:a16="http://schemas.microsoft.com/office/drawing/2014/main" id="{FE720F9A-5299-0557-78D2-C2B7AB621664}"/>
              </a:ext>
            </a:extLst>
          </p:cNvPr>
          <p:cNvSpPr/>
          <p:nvPr/>
        </p:nvSpPr>
        <p:spPr>
          <a:xfrm>
            <a:off x="2981325" y="5391043"/>
            <a:ext cx="2152648" cy="677052"/>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正方形/長方形 63">
            <a:extLst>
              <a:ext uri="{FF2B5EF4-FFF2-40B4-BE49-F238E27FC236}">
                <a16:creationId xmlns:a16="http://schemas.microsoft.com/office/drawing/2014/main" id="{D8B12959-62DB-E701-5E83-4463E72FB776}"/>
              </a:ext>
            </a:extLst>
          </p:cNvPr>
          <p:cNvSpPr/>
          <p:nvPr/>
        </p:nvSpPr>
        <p:spPr>
          <a:xfrm rot="5400000">
            <a:off x="3475286" y="5478987"/>
            <a:ext cx="1841777" cy="677052"/>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6" name="直線コネクタ 65">
            <a:extLst>
              <a:ext uri="{FF2B5EF4-FFF2-40B4-BE49-F238E27FC236}">
                <a16:creationId xmlns:a16="http://schemas.microsoft.com/office/drawing/2014/main" id="{7B97EB85-A7F9-3432-1AC4-FC08EE8FFDC2}"/>
              </a:ext>
            </a:extLst>
          </p:cNvPr>
          <p:cNvCxnSpPr/>
          <p:nvPr/>
        </p:nvCxnSpPr>
        <p:spPr>
          <a:xfrm>
            <a:off x="4401151" y="4906149"/>
            <a:ext cx="0" cy="504000"/>
          </a:xfrm>
          <a:prstGeom prst="line">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cxnSp>
        <p:nvCxnSpPr>
          <p:cNvPr id="67" name="直線コネクタ 66">
            <a:extLst>
              <a:ext uri="{FF2B5EF4-FFF2-40B4-BE49-F238E27FC236}">
                <a16:creationId xmlns:a16="http://schemas.microsoft.com/office/drawing/2014/main" id="{17CF80E8-3581-9A04-DF7D-5F2C0245418C}"/>
              </a:ext>
            </a:extLst>
          </p:cNvPr>
          <p:cNvCxnSpPr/>
          <p:nvPr/>
        </p:nvCxnSpPr>
        <p:spPr>
          <a:xfrm>
            <a:off x="4396174" y="6077724"/>
            <a:ext cx="0" cy="648000"/>
          </a:xfrm>
          <a:prstGeom prst="line">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cxnSp>
        <p:nvCxnSpPr>
          <p:cNvPr id="68" name="直線コネクタ 67">
            <a:extLst>
              <a:ext uri="{FF2B5EF4-FFF2-40B4-BE49-F238E27FC236}">
                <a16:creationId xmlns:a16="http://schemas.microsoft.com/office/drawing/2014/main" id="{FBB8F9DB-7B6B-026D-1A15-053BE86ECD54}"/>
              </a:ext>
            </a:extLst>
          </p:cNvPr>
          <p:cNvCxnSpPr>
            <a:cxnSpLocks/>
          </p:cNvCxnSpPr>
          <p:nvPr/>
        </p:nvCxnSpPr>
        <p:spPr>
          <a:xfrm flipH="1">
            <a:off x="3029159" y="5729569"/>
            <a:ext cx="914191" cy="0"/>
          </a:xfrm>
          <a:prstGeom prst="line">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cxnSp>
        <p:nvCxnSpPr>
          <p:cNvPr id="74" name="直線コネクタ 73">
            <a:extLst>
              <a:ext uri="{FF2B5EF4-FFF2-40B4-BE49-F238E27FC236}">
                <a16:creationId xmlns:a16="http://schemas.microsoft.com/office/drawing/2014/main" id="{BB54ECBB-A4EC-0975-1F29-44F64CF3A8EE}"/>
              </a:ext>
            </a:extLst>
          </p:cNvPr>
          <p:cNvCxnSpPr>
            <a:cxnSpLocks/>
          </p:cNvCxnSpPr>
          <p:nvPr/>
        </p:nvCxnSpPr>
        <p:spPr>
          <a:xfrm flipH="1">
            <a:off x="4734701" y="5729569"/>
            <a:ext cx="360000" cy="0"/>
          </a:xfrm>
          <a:prstGeom prst="line">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pic>
        <p:nvPicPr>
          <p:cNvPr id="75" name="Picture 13" descr="C:\Users\ppwork\Documents\Opportunity\14013101スズキオーディオ\イラスト\13-2.png">
            <a:extLst>
              <a:ext uri="{FF2B5EF4-FFF2-40B4-BE49-F238E27FC236}">
                <a16:creationId xmlns:a16="http://schemas.microsoft.com/office/drawing/2014/main" id="{9FF0E11A-8F61-0230-2FF7-DFF92050D6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7785" y="6077724"/>
            <a:ext cx="358389" cy="507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 name="Picture 14" descr="C:\Users\ppwork\Documents\Opportunity\14013101スズキオーディオ\イラスト\12.png">
            <a:extLst>
              <a:ext uri="{FF2B5EF4-FFF2-40B4-BE49-F238E27FC236}">
                <a16:creationId xmlns:a16="http://schemas.microsoft.com/office/drawing/2014/main" id="{1D298A2C-69BE-68AE-4615-2B52AD30B33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90549" y="5391043"/>
            <a:ext cx="504809" cy="205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 name="Picture 14" descr="C:\Users\ppwork\Documents\Opportunity\14013101スズキオーディオ\イラスト\12.png">
            <a:extLst>
              <a:ext uri="{FF2B5EF4-FFF2-40B4-BE49-F238E27FC236}">
                <a16:creationId xmlns:a16="http://schemas.microsoft.com/office/drawing/2014/main" id="{C4642162-3B12-5F57-4092-92B21E6E2F4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05971" y="5867693"/>
            <a:ext cx="504809" cy="205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 name="直角三角形 93">
            <a:extLst>
              <a:ext uri="{FF2B5EF4-FFF2-40B4-BE49-F238E27FC236}">
                <a16:creationId xmlns:a16="http://schemas.microsoft.com/office/drawing/2014/main" id="{D61943F6-0C8C-9BA3-CED6-E37018D006CD}"/>
              </a:ext>
            </a:extLst>
          </p:cNvPr>
          <p:cNvSpPr/>
          <p:nvPr/>
        </p:nvSpPr>
        <p:spPr>
          <a:xfrm rot="10800000">
            <a:off x="2981323" y="5394570"/>
            <a:ext cx="1285871" cy="779930"/>
          </a:xfrm>
          <a:prstGeom prst="rtTriangle">
            <a:avLst/>
          </a:prstGeom>
          <a:solidFill>
            <a:srgbClr val="FFFF00">
              <a:alpha val="3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直角三角形 94">
            <a:extLst>
              <a:ext uri="{FF2B5EF4-FFF2-40B4-BE49-F238E27FC236}">
                <a16:creationId xmlns:a16="http://schemas.microsoft.com/office/drawing/2014/main" id="{869C440B-1039-3F59-A48D-FCD3A858FF5F}"/>
              </a:ext>
            </a:extLst>
          </p:cNvPr>
          <p:cNvSpPr/>
          <p:nvPr/>
        </p:nvSpPr>
        <p:spPr>
          <a:xfrm rot="10800000" flipH="1">
            <a:off x="4267515" y="5394217"/>
            <a:ext cx="856934" cy="783457"/>
          </a:xfrm>
          <a:prstGeom prst="rtTriangle">
            <a:avLst/>
          </a:prstGeom>
          <a:solidFill>
            <a:srgbClr val="FFFF00">
              <a:alpha val="3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F6809BD4-6552-E31B-CD1E-4E0EC665D53D}"/>
              </a:ext>
            </a:extLst>
          </p:cNvPr>
          <p:cNvSpPr/>
          <p:nvPr/>
        </p:nvSpPr>
        <p:spPr>
          <a:xfrm>
            <a:off x="4059922" y="4895810"/>
            <a:ext cx="674780" cy="498407"/>
          </a:xfrm>
          <a:prstGeom prst="rect">
            <a:avLst/>
          </a:prstGeom>
          <a:solidFill>
            <a:srgbClr val="FFFF00">
              <a:alpha val="3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二等辺三角形 97">
            <a:extLst>
              <a:ext uri="{FF2B5EF4-FFF2-40B4-BE49-F238E27FC236}">
                <a16:creationId xmlns:a16="http://schemas.microsoft.com/office/drawing/2014/main" id="{AB978E00-8797-3110-6790-4DA5F0919617}"/>
              </a:ext>
            </a:extLst>
          </p:cNvPr>
          <p:cNvSpPr/>
          <p:nvPr/>
        </p:nvSpPr>
        <p:spPr>
          <a:xfrm>
            <a:off x="4282956" y="5377290"/>
            <a:ext cx="863266" cy="784616"/>
          </a:xfrm>
          <a:custGeom>
            <a:avLst/>
            <a:gdLst>
              <a:gd name="connsiteX0" fmla="*/ 0 w 896104"/>
              <a:gd name="connsiteY0" fmla="*/ 596294 h 596294"/>
              <a:gd name="connsiteX1" fmla="*/ 688253 w 896104"/>
              <a:gd name="connsiteY1" fmla="*/ 0 h 596294"/>
              <a:gd name="connsiteX2" fmla="*/ 896104 w 896104"/>
              <a:gd name="connsiteY2" fmla="*/ 596294 h 596294"/>
              <a:gd name="connsiteX3" fmla="*/ 0 w 896104"/>
              <a:gd name="connsiteY3" fmla="*/ 596294 h 596294"/>
              <a:gd name="connsiteX0" fmla="*/ 0 w 810379"/>
              <a:gd name="connsiteY0" fmla="*/ 596294 h 596294"/>
              <a:gd name="connsiteX1" fmla="*/ 688253 w 810379"/>
              <a:gd name="connsiteY1" fmla="*/ 0 h 596294"/>
              <a:gd name="connsiteX2" fmla="*/ 810379 w 810379"/>
              <a:gd name="connsiteY2" fmla="*/ 529619 h 596294"/>
              <a:gd name="connsiteX3" fmla="*/ 0 w 810379"/>
              <a:gd name="connsiteY3" fmla="*/ 596294 h 596294"/>
              <a:gd name="connsiteX0" fmla="*/ 0 w 705604"/>
              <a:gd name="connsiteY0" fmla="*/ 596294 h 596294"/>
              <a:gd name="connsiteX1" fmla="*/ 688253 w 705604"/>
              <a:gd name="connsiteY1" fmla="*/ 0 h 596294"/>
              <a:gd name="connsiteX2" fmla="*/ 705604 w 705604"/>
              <a:gd name="connsiteY2" fmla="*/ 529619 h 596294"/>
              <a:gd name="connsiteX3" fmla="*/ 0 w 705604"/>
              <a:gd name="connsiteY3" fmla="*/ 596294 h 596294"/>
              <a:gd name="connsiteX0" fmla="*/ 0 w 705604"/>
              <a:gd name="connsiteY0" fmla="*/ 611576 h 611576"/>
              <a:gd name="connsiteX1" fmla="*/ 696217 w 705604"/>
              <a:gd name="connsiteY1" fmla="*/ 0 h 611576"/>
              <a:gd name="connsiteX2" fmla="*/ 705604 w 705604"/>
              <a:gd name="connsiteY2" fmla="*/ 544901 h 611576"/>
              <a:gd name="connsiteX3" fmla="*/ 0 w 705604"/>
              <a:gd name="connsiteY3" fmla="*/ 611576 h 611576"/>
              <a:gd name="connsiteX0" fmla="*/ 0 w 696217"/>
              <a:gd name="connsiteY0" fmla="*/ 611576 h 611576"/>
              <a:gd name="connsiteX1" fmla="*/ 696217 w 696217"/>
              <a:gd name="connsiteY1" fmla="*/ 0 h 611576"/>
              <a:gd name="connsiteX2" fmla="*/ 681711 w 696217"/>
              <a:gd name="connsiteY2" fmla="*/ 521979 h 611576"/>
              <a:gd name="connsiteX3" fmla="*/ 0 w 696217"/>
              <a:gd name="connsiteY3" fmla="*/ 611576 h 611576"/>
              <a:gd name="connsiteX0" fmla="*/ 0 w 698872"/>
              <a:gd name="connsiteY0" fmla="*/ 611576 h 611576"/>
              <a:gd name="connsiteX1" fmla="*/ 698872 w 698872"/>
              <a:gd name="connsiteY1" fmla="*/ 0 h 611576"/>
              <a:gd name="connsiteX2" fmla="*/ 681711 w 698872"/>
              <a:gd name="connsiteY2" fmla="*/ 521979 h 611576"/>
              <a:gd name="connsiteX3" fmla="*/ 0 w 698872"/>
              <a:gd name="connsiteY3" fmla="*/ 611576 h 611576"/>
              <a:gd name="connsiteX0" fmla="*/ 0 w 698872"/>
              <a:gd name="connsiteY0" fmla="*/ 611576 h 611576"/>
              <a:gd name="connsiteX1" fmla="*/ 698872 w 698872"/>
              <a:gd name="connsiteY1" fmla="*/ 0 h 611576"/>
              <a:gd name="connsiteX2" fmla="*/ 692330 w 698872"/>
              <a:gd name="connsiteY2" fmla="*/ 481228 h 611576"/>
              <a:gd name="connsiteX3" fmla="*/ 0 w 698872"/>
              <a:gd name="connsiteY3" fmla="*/ 611576 h 611576"/>
              <a:gd name="connsiteX0" fmla="*/ 0 w 700794"/>
              <a:gd name="connsiteY0" fmla="*/ 611576 h 611576"/>
              <a:gd name="connsiteX1" fmla="*/ 698872 w 700794"/>
              <a:gd name="connsiteY1" fmla="*/ 0 h 611576"/>
              <a:gd name="connsiteX2" fmla="*/ 700294 w 700794"/>
              <a:gd name="connsiteY2" fmla="*/ 455759 h 611576"/>
              <a:gd name="connsiteX3" fmla="*/ 0 w 700794"/>
              <a:gd name="connsiteY3" fmla="*/ 611576 h 611576"/>
              <a:gd name="connsiteX0" fmla="*/ 0 w 705889"/>
              <a:gd name="connsiteY0" fmla="*/ 611576 h 611576"/>
              <a:gd name="connsiteX1" fmla="*/ 698872 w 705889"/>
              <a:gd name="connsiteY1" fmla="*/ 0 h 611576"/>
              <a:gd name="connsiteX2" fmla="*/ 705604 w 705889"/>
              <a:gd name="connsiteY2" fmla="*/ 440477 h 611576"/>
              <a:gd name="connsiteX3" fmla="*/ 0 w 705889"/>
              <a:gd name="connsiteY3" fmla="*/ 611576 h 611576"/>
              <a:gd name="connsiteX0" fmla="*/ 0 w 720110"/>
              <a:gd name="connsiteY0" fmla="*/ 624311 h 624311"/>
              <a:gd name="connsiteX1" fmla="*/ 720110 w 720110"/>
              <a:gd name="connsiteY1" fmla="*/ 0 h 624311"/>
              <a:gd name="connsiteX2" fmla="*/ 705604 w 720110"/>
              <a:gd name="connsiteY2" fmla="*/ 453212 h 624311"/>
              <a:gd name="connsiteX3" fmla="*/ 0 w 720110"/>
              <a:gd name="connsiteY3" fmla="*/ 624311 h 624311"/>
              <a:gd name="connsiteX0" fmla="*/ 0 w 720110"/>
              <a:gd name="connsiteY0" fmla="*/ 626858 h 626858"/>
              <a:gd name="connsiteX1" fmla="*/ 720110 w 720110"/>
              <a:gd name="connsiteY1" fmla="*/ 0 h 626858"/>
              <a:gd name="connsiteX2" fmla="*/ 705604 w 720110"/>
              <a:gd name="connsiteY2" fmla="*/ 455759 h 626858"/>
              <a:gd name="connsiteX3" fmla="*/ 0 w 720110"/>
              <a:gd name="connsiteY3" fmla="*/ 626858 h 626858"/>
              <a:gd name="connsiteX0" fmla="*/ 0 w 724550"/>
              <a:gd name="connsiteY0" fmla="*/ 626858 h 626858"/>
              <a:gd name="connsiteX1" fmla="*/ 720110 w 724550"/>
              <a:gd name="connsiteY1" fmla="*/ 0 h 626858"/>
              <a:gd name="connsiteX2" fmla="*/ 724187 w 724550"/>
              <a:gd name="connsiteY2" fmla="*/ 458306 h 626858"/>
              <a:gd name="connsiteX3" fmla="*/ 0 w 724550"/>
              <a:gd name="connsiteY3" fmla="*/ 626858 h 626858"/>
              <a:gd name="connsiteX0" fmla="*/ 0 w 720110"/>
              <a:gd name="connsiteY0" fmla="*/ 626858 h 626858"/>
              <a:gd name="connsiteX1" fmla="*/ 720110 w 720110"/>
              <a:gd name="connsiteY1" fmla="*/ 0 h 626858"/>
              <a:gd name="connsiteX2" fmla="*/ 713568 w 720110"/>
              <a:gd name="connsiteY2" fmla="*/ 455759 h 626858"/>
              <a:gd name="connsiteX3" fmla="*/ 0 w 720110"/>
              <a:gd name="connsiteY3" fmla="*/ 626858 h 626858"/>
              <a:gd name="connsiteX0" fmla="*/ 0 w 722032"/>
              <a:gd name="connsiteY0" fmla="*/ 626858 h 626858"/>
              <a:gd name="connsiteX1" fmla="*/ 720110 w 722032"/>
              <a:gd name="connsiteY1" fmla="*/ 0 h 626858"/>
              <a:gd name="connsiteX2" fmla="*/ 721532 w 722032"/>
              <a:gd name="connsiteY2" fmla="*/ 460853 h 626858"/>
              <a:gd name="connsiteX3" fmla="*/ 0 w 722032"/>
              <a:gd name="connsiteY3" fmla="*/ 626858 h 626858"/>
              <a:gd name="connsiteX0" fmla="*/ 0 w 722032"/>
              <a:gd name="connsiteY0" fmla="*/ 634499 h 634499"/>
              <a:gd name="connsiteX1" fmla="*/ 720110 w 722032"/>
              <a:gd name="connsiteY1" fmla="*/ 0 h 634499"/>
              <a:gd name="connsiteX2" fmla="*/ 721532 w 722032"/>
              <a:gd name="connsiteY2" fmla="*/ 468494 h 634499"/>
              <a:gd name="connsiteX3" fmla="*/ 0 w 722032"/>
              <a:gd name="connsiteY3" fmla="*/ 634499 h 634499"/>
              <a:gd name="connsiteX0" fmla="*/ 0 w 722032"/>
              <a:gd name="connsiteY0" fmla="*/ 626858 h 626858"/>
              <a:gd name="connsiteX1" fmla="*/ 720110 w 722032"/>
              <a:gd name="connsiteY1" fmla="*/ 0 h 626858"/>
              <a:gd name="connsiteX2" fmla="*/ 721532 w 722032"/>
              <a:gd name="connsiteY2" fmla="*/ 460853 h 626858"/>
              <a:gd name="connsiteX3" fmla="*/ 0 w 722032"/>
              <a:gd name="connsiteY3" fmla="*/ 626858 h 626858"/>
              <a:gd name="connsiteX0" fmla="*/ 0 w 721817"/>
              <a:gd name="connsiteY0" fmla="*/ 629405 h 629405"/>
              <a:gd name="connsiteX1" fmla="*/ 714800 w 721817"/>
              <a:gd name="connsiteY1" fmla="*/ 0 h 629405"/>
              <a:gd name="connsiteX2" fmla="*/ 721532 w 721817"/>
              <a:gd name="connsiteY2" fmla="*/ 463400 h 629405"/>
              <a:gd name="connsiteX3" fmla="*/ 0 w 721817"/>
              <a:gd name="connsiteY3" fmla="*/ 629405 h 629405"/>
            </a:gdLst>
            <a:ahLst/>
            <a:cxnLst>
              <a:cxn ang="0">
                <a:pos x="connsiteX0" y="connsiteY0"/>
              </a:cxn>
              <a:cxn ang="0">
                <a:pos x="connsiteX1" y="connsiteY1"/>
              </a:cxn>
              <a:cxn ang="0">
                <a:pos x="connsiteX2" y="connsiteY2"/>
              </a:cxn>
              <a:cxn ang="0">
                <a:pos x="connsiteX3" y="connsiteY3"/>
              </a:cxn>
            </a:cxnLst>
            <a:rect l="l" t="t" r="r" b="b"/>
            <a:pathLst>
              <a:path w="721817" h="629405">
                <a:moveTo>
                  <a:pt x="0" y="629405"/>
                </a:moveTo>
                <a:lnTo>
                  <a:pt x="714800" y="0"/>
                </a:lnTo>
                <a:cubicBezTo>
                  <a:pt x="712619" y="160409"/>
                  <a:pt x="723713" y="302991"/>
                  <a:pt x="721532" y="463400"/>
                </a:cubicBezTo>
                <a:lnTo>
                  <a:pt x="0" y="629405"/>
                </a:lnTo>
                <a:close/>
              </a:path>
            </a:pathLst>
          </a:custGeom>
          <a:solidFill>
            <a:srgbClr val="FFFF00">
              <a:alpha val="3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テキスト ボックス 98">
            <a:extLst>
              <a:ext uri="{FF2B5EF4-FFF2-40B4-BE49-F238E27FC236}">
                <a16:creationId xmlns:a16="http://schemas.microsoft.com/office/drawing/2014/main" id="{B1FB04FB-BF53-335E-98A9-49400238E7DB}"/>
              </a:ext>
            </a:extLst>
          </p:cNvPr>
          <p:cNvSpPr txBox="1"/>
          <p:nvPr/>
        </p:nvSpPr>
        <p:spPr>
          <a:xfrm>
            <a:off x="104774" y="4970792"/>
            <a:ext cx="2638426" cy="369332"/>
          </a:xfrm>
          <a:prstGeom prst="rect">
            <a:avLst/>
          </a:prstGeom>
          <a:noFill/>
        </p:spPr>
        <p:txBody>
          <a:bodyPr wrap="square" rtlCol="0">
            <a:spAutoFit/>
          </a:bodyPr>
          <a:lstStyle/>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逆走している自転車は、</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00" name="テキスト ボックス 99">
            <a:extLst>
              <a:ext uri="{FF2B5EF4-FFF2-40B4-BE49-F238E27FC236}">
                <a16:creationId xmlns:a16="http://schemas.microsoft.com/office/drawing/2014/main" id="{257AD6F1-A295-083D-73A0-A64E8018970D}"/>
              </a:ext>
            </a:extLst>
          </p:cNvPr>
          <p:cNvSpPr txBox="1"/>
          <p:nvPr/>
        </p:nvSpPr>
        <p:spPr>
          <a:xfrm>
            <a:off x="206518" y="5431393"/>
            <a:ext cx="2764873" cy="646331"/>
          </a:xfrm>
          <a:prstGeom prst="rect">
            <a:avLst/>
          </a:prstGeom>
          <a:noFill/>
        </p:spPr>
        <p:txBody>
          <a:bodyPr wrap="square" rtlCol="0">
            <a:spAutoFit/>
          </a:bodyPr>
          <a:lstStyle/>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①　自動車の視界外から</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突然現れることになる。</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01" name="テキスト ボックス 100">
            <a:extLst>
              <a:ext uri="{FF2B5EF4-FFF2-40B4-BE49-F238E27FC236}">
                <a16:creationId xmlns:a16="http://schemas.microsoft.com/office/drawing/2014/main" id="{991677CC-FD59-127E-5681-939FE33B3BF4}"/>
              </a:ext>
            </a:extLst>
          </p:cNvPr>
          <p:cNvSpPr txBox="1"/>
          <p:nvPr/>
        </p:nvSpPr>
        <p:spPr>
          <a:xfrm>
            <a:off x="213593" y="6056726"/>
            <a:ext cx="2764873" cy="646331"/>
          </a:xfrm>
          <a:prstGeom prst="rect">
            <a:avLst/>
          </a:prstGeom>
          <a:noFill/>
        </p:spPr>
        <p:txBody>
          <a:bodyPr wrap="square" rtlCol="0">
            <a:spAutoFit/>
          </a:bodyPr>
          <a:lstStyle/>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②　衝突を避けるだけの　</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十分な距離がない。</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02" name="テキスト ボックス 101">
            <a:extLst>
              <a:ext uri="{FF2B5EF4-FFF2-40B4-BE49-F238E27FC236}">
                <a16:creationId xmlns:a16="http://schemas.microsoft.com/office/drawing/2014/main" id="{67945618-43C2-F9D4-7EB2-54AFE656D624}"/>
              </a:ext>
            </a:extLst>
          </p:cNvPr>
          <p:cNvSpPr txBox="1"/>
          <p:nvPr/>
        </p:nvSpPr>
        <p:spPr>
          <a:xfrm>
            <a:off x="3253012" y="5153832"/>
            <a:ext cx="829776" cy="261610"/>
          </a:xfrm>
          <a:prstGeom prst="rect">
            <a:avLst/>
          </a:prstGeom>
          <a:noFill/>
        </p:spPr>
        <p:txBody>
          <a:bodyPr wrap="square" rtlCol="0">
            <a:spAutoFit/>
          </a:bodyPr>
          <a:lstStyle/>
          <a:p>
            <a:pPr algn="ctr"/>
            <a:r>
              <a:rPr kumimoji="1" lang="ja-JP" altLang="en-US" sz="1100" b="1" dirty="0">
                <a:solidFill>
                  <a:srgbClr val="FF0000"/>
                </a:solidFill>
                <a:latin typeface="UD デジタル 教科書体 NK-B" panose="02020700000000000000" pitchFamily="18" charset="-128"/>
                <a:ea typeface="UD デジタル 教科書体 NK-B" panose="02020700000000000000" pitchFamily="18" charset="-128"/>
              </a:rPr>
              <a:t>左側通行</a:t>
            </a:r>
            <a:endParaRPr kumimoji="1" lang="en-US" altLang="ja-JP" sz="1100" b="1" dirty="0">
              <a:solidFill>
                <a:srgbClr val="FF0000"/>
              </a:solidFill>
              <a:latin typeface="UD デジタル 教科書体 NK-B" panose="02020700000000000000" pitchFamily="18" charset="-128"/>
              <a:ea typeface="UD デジタル 教科書体 NK-B" panose="02020700000000000000" pitchFamily="18" charset="-128"/>
            </a:endParaRPr>
          </a:p>
        </p:txBody>
      </p:sp>
      <p:sp>
        <p:nvSpPr>
          <p:cNvPr id="103" name="テキスト ボックス 102">
            <a:extLst>
              <a:ext uri="{FF2B5EF4-FFF2-40B4-BE49-F238E27FC236}">
                <a16:creationId xmlns:a16="http://schemas.microsoft.com/office/drawing/2014/main" id="{21ECFFA1-1D10-0BF0-6B97-A749ABDA49DD}"/>
              </a:ext>
            </a:extLst>
          </p:cNvPr>
          <p:cNvSpPr txBox="1"/>
          <p:nvPr/>
        </p:nvSpPr>
        <p:spPr>
          <a:xfrm>
            <a:off x="3253012" y="6077724"/>
            <a:ext cx="829776" cy="261610"/>
          </a:xfrm>
          <a:prstGeom prst="rect">
            <a:avLst/>
          </a:prstGeom>
          <a:noFill/>
        </p:spPr>
        <p:txBody>
          <a:bodyPr wrap="square" rtlCol="0">
            <a:spAutoFit/>
          </a:bodyPr>
          <a:lstStyle/>
          <a:p>
            <a:pPr algn="ctr"/>
            <a:r>
              <a:rPr kumimoji="1" lang="ja-JP" altLang="en-US" sz="1100" b="1" dirty="0">
                <a:solidFill>
                  <a:srgbClr val="FF0000"/>
                </a:solidFill>
                <a:latin typeface="UD デジタル 教科書体 NK-B" panose="02020700000000000000" pitchFamily="18" charset="-128"/>
                <a:ea typeface="UD デジタル 教科書体 NK-B" panose="02020700000000000000" pitchFamily="18" charset="-128"/>
              </a:rPr>
              <a:t>逆走</a:t>
            </a:r>
            <a:endParaRPr kumimoji="1" lang="en-US" altLang="ja-JP" sz="1100" b="1" dirty="0">
              <a:solidFill>
                <a:srgbClr val="FF0000"/>
              </a:solidFill>
              <a:latin typeface="UD デジタル 教科書体 NK-B" panose="02020700000000000000" pitchFamily="18" charset="-128"/>
              <a:ea typeface="UD デジタル 教科書体 NK-B" panose="02020700000000000000" pitchFamily="18" charset="-128"/>
            </a:endParaRPr>
          </a:p>
        </p:txBody>
      </p:sp>
      <p:sp>
        <p:nvSpPr>
          <p:cNvPr id="104" name="テキスト ボックス 103">
            <a:extLst>
              <a:ext uri="{FF2B5EF4-FFF2-40B4-BE49-F238E27FC236}">
                <a16:creationId xmlns:a16="http://schemas.microsoft.com/office/drawing/2014/main" id="{5B87C7F6-E087-1373-A8AD-F3E7DC0EF708}"/>
              </a:ext>
            </a:extLst>
          </p:cNvPr>
          <p:cNvSpPr txBox="1"/>
          <p:nvPr/>
        </p:nvSpPr>
        <p:spPr>
          <a:xfrm>
            <a:off x="5258086" y="4924469"/>
            <a:ext cx="4572000" cy="646331"/>
          </a:xfrm>
          <a:prstGeom prst="rect">
            <a:avLst/>
          </a:prstGeom>
          <a:noFill/>
        </p:spPr>
        <p:txBody>
          <a:bodyPr wrap="square" rtlCol="0">
            <a:spAutoFit/>
          </a:bodyPr>
          <a:lstStyle/>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正面衝突をすると、</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衝突エネルギーが大きく、被害が甚大に</a:t>
            </a:r>
            <a:r>
              <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p>
        </p:txBody>
      </p:sp>
      <p:pic>
        <p:nvPicPr>
          <p:cNvPr id="106" name="Picture 12" descr="C:\Users\ppwork\Documents\Opportunity\14013101スズキオーディオ\イラスト\13-1.png">
            <a:extLst>
              <a:ext uri="{FF2B5EF4-FFF2-40B4-BE49-F238E27FC236}">
                <a16:creationId xmlns:a16="http://schemas.microsoft.com/office/drawing/2014/main" id="{2970ADDC-FD7F-0212-66F2-637ADD6011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6218895" y="6236390"/>
            <a:ext cx="369399" cy="52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 name="Picture 14" descr="C:\Users\ppwork\Documents\Opportunity\14013101スズキオーディオ\イラスト\12.png">
            <a:extLst>
              <a:ext uri="{FF2B5EF4-FFF2-40B4-BE49-F238E27FC236}">
                <a16:creationId xmlns:a16="http://schemas.microsoft.com/office/drawing/2014/main" id="{E7DA722D-77A9-98B4-AD4D-804E4D5E849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10800000">
            <a:off x="9142490" y="6368759"/>
            <a:ext cx="504809" cy="205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 name="Picture 12" descr="C:\Users\ppwork\Documents\Opportunity\14013101スズキオーディオ\イラスト\13-1.png">
            <a:extLst>
              <a:ext uri="{FF2B5EF4-FFF2-40B4-BE49-F238E27FC236}">
                <a16:creationId xmlns:a16="http://schemas.microsoft.com/office/drawing/2014/main" id="{9DADAF6C-3250-A088-39BB-A78BA1908C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6218244" y="5675219"/>
            <a:ext cx="369399" cy="52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 name="Picture 14" descr="C:\Users\ppwork\Documents\Opportunity\14013101スズキオーディオ\イラスト\12.png">
            <a:extLst>
              <a:ext uri="{FF2B5EF4-FFF2-40B4-BE49-F238E27FC236}">
                <a16:creationId xmlns:a16="http://schemas.microsoft.com/office/drawing/2014/main" id="{D0CD4F38-162E-D101-3DC2-6EBEDF6669A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097334" y="5790700"/>
            <a:ext cx="504809" cy="205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 name="矢印: 上 109">
            <a:extLst>
              <a:ext uri="{FF2B5EF4-FFF2-40B4-BE49-F238E27FC236}">
                <a16:creationId xmlns:a16="http://schemas.microsoft.com/office/drawing/2014/main" id="{CB6C29E3-9C13-4841-40F6-424217CC19A5}"/>
              </a:ext>
            </a:extLst>
          </p:cNvPr>
          <p:cNvSpPr/>
          <p:nvPr/>
        </p:nvSpPr>
        <p:spPr>
          <a:xfrm rot="5400000">
            <a:off x="7035829" y="5450912"/>
            <a:ext cx="447178" cy="952504"/>
          </a:xfrm>
          <a:prstGeom prst="upArrow">
            <a:avLst>
              <a:gd name="adj1" fmla="val 50000"/>
              <a:gd name="adj2" fmla="val 106063"/>
            </a:avLst>
          </a:prstGeom>
          <a:solidFill>
            <a:srgbClr val="FFC000"/>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1" name="テキスト ボックス 110">
            <a:extLst>
              <a:ext uri="{FF2B5EF4-FFF2-40B4-BE49-F238E27FC236}">
                <a16:creationId xmlns:a16="http://schemas.microsoft.com/office/drawing/2014/main" id="{D7537BA7-9B15-4ABD-3DBD-1789A5528BBB}"/>
              </a:ext>
            </a:extLst>
          </p:cNvPr>
          <p:cNvSpPr txBox="1"/>
          <p:nvPr/>
        </p:nvSpPr>
        <p:spPr>
          <a:xfrm>
            <a:off x="6782142" y="5790193"/>
            <a:ext cx="811830" cy="276999"/>
          </a:xfrm>
          <a:prstGeom prst="rect">
            <a:avLst/>
          </a:prstGeom>
          <a:noFill/>
        </p:spPr>
        <p:txBody>
          <a:bodyPr vert="horz" wrap="square" rtlCol="0">
            <a:spAutoFit/>
          </a:bodyPr>
          <a:lstStyle/>
          <a:p>
            <a:r>
              <a:rPr kumimoji="1" lang="en-US" altLang="ja-JP" sz="1200" dirty="0">
                <a:solidFill>
                  <a:schemeClr val="bg1"/>
                </a:solidFill>
                <a:latin typeface="UD デジタル 教科書体 NK-B" panose="02020700000000000000" pitchFamily="18" charset="-128"/>
                <a:ea typeface="UD デジタル 教科書体 NK-B" panose="02020700000000000000" pitchFamily="18" charset="-128"/>
              </a:rPr>
              <a:t>60</a:t>
            </a:r>
            <a:r>
              <a:rPr kumimoji="1" lang="ja-JP" altLang="en-US" sz="1200" dirty="0">
                <a:solidFill>
                  <a:schemeClr val="bg1"/>
                </a:solidFill>
                <a:latin typeface="UD デジタル 教科書体 NK-B" panose="02020700000000000000" pitchFamily="18" charset="-128"/>
                <a:ea typeface="UD デジタル 教科書体 NK-B" panose="02020700000000000000" pitchFamily="18" charset="-128"/>
              </a:rPr>
              <a:t>ｋｍ</a:t>
            </a:r>
            <a:r>
              <a:rPr kumimoji="1" lang="en-US" altLang="ja-JP" sz="1200" dirty="0">
                <a:solidFill>
                  <a:schemeClr val="bg1"/>
                </a:solidFill>
                <a:latin typeface="UD デジタル 教科書体 NK-B" panose="02020700000000000000" pitchFamily="18" charset="-128"/>
                <a:ea typeface="UD デジタル 教科書体 NK-B" panose="02020700000000000000" pitchFamily="18" charset="-128"/>
              </a:rPr>
              <a:t>/</a:t>
            </a:r>
            <a:r>
              <a:rPr kumimoji="1" lang="ja-JP" altLang="en-US" sz="1200" dirty="0">
                <a:solidFill>
                  <a:schemeClr val="bg1"/>
                </a:solidFill>
                <a:latin typeface="UD デジタル 教科書体 NK-B" panose="02020700000000000000" pitchFamily="18" charset="-128"/>
                <a:ea typeface="UD デジタル 教科書体 NK-B" panose="02020700000000000000" pitchFamily="18" charset="-128"/>
              </a:rPr>
              <a:t>ｈ</a:t>
            </a:r>
          </a:p>
        </p:txBody>
      </p:sp>
      <p:sp>
        <p:nvSpPr>
          <p:cNvPr id="112" name="矢印: 上 111">
            <a:extLst>
              <a:ext uri="{FF2B5EF4-FFF2-40B4-BE49-F238E27FC236}">
                <a16:creationId xmlns:a16="http://schemas.microsoft.com/office/drawing/2014/main" id="{CF3C2CF5-3155-4597-4E65-0EC28A9AFD31}"/>
              </a:ext>
            </a:extLst>
          </p:cNvPr>
          <p:cNvSpPr/>
          <p:nvPr/>
        </p:nvSpPr>
        <p:spPr>
          <a:xfrm rot="5400000">
            <a:off x="7054879" y="6002834"/>
            <a:ext cx="447178" cy="952504"/>
          </a:xfrm>
          <a:prstGeom prst="upArrow">
            <a:avLst>
              <a:gd name="adj1" fmla="val 50000"/>
              <a:gd name="adj2" fmla="val 106063"/>
            </a:avLst>
          </a:prstGeom>
          <a:solidFill>
            <a:srgbClr val="FFC000"/>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3" name="テキスト ボックス 112">
            <a:extLst>
              <a:ext uri="{FF2B5EF4-FFF2-40B4-BE49-F238E27FC236}">
                <a16:creationId xmlns:a16="http://schemas.microsoft.com/office/drawing/2014/main" id="{73951EFB-9DF6-7991-D9FE-91AE44FDA69E}"/>
              </a:ext>
            </a:extLst>
          </p:cNvPr>
          <p:cNvSpPr txBox="1"/>
          <p:nvPr/>
        </p:nvSpPr>
        <p:spPr>
          <a:xfrm>
            <a:off x="6801192" y="6342115"/>
            <a:ext cx="811830" cy="276999"/>
          </a:xfrm>
          <a:prstGeom prst="rect">
            <a:avLst/>
          </a:prstGeom>
          <a:noFill/>
        </p:spPr>
        <p:txBody>
          <a:bodyPr vert="horz" wrap="square" rtlCol="0">
            <a:spAutoFit/>
          </a:bodyPr>
          <a:lstStyle/>
          <a:p>
            <a:r>
              <a:rPr kumimoji="1" lang="en-US" altLang="ja-JP" sz="1200" dirty="0">
                <a:solidFill>
                  <a:schemeClr val="bg1"/>
                </a:solidFill>
                <a:latin typeface="UD デジタル 教科書体 NK-B" panose="02020700000000000000" pitchFamily="18" charset="-128"/>
                <a:ea typeface="UD デジタル 教科書体 NK-B" panose="02020700000000000000" pitchFamily="18" charset="-128"/>
              </a:rPr>
              <a:t>60</a:t>
            </a:r>
            <a:r>
              <a:rPr kumimoji="1" lang="ja-JP" altLang="en-US" sz="1200" dirty="0">
                <a:solidFill>
                  <a:schemeClr val="bg1"/>
                </a:solidFill>
                <a:latin typeface="UD デジタル 教科書体 NK-B" panose="02020700000000000000" pitchFamily="18" charset="-128"/>
                <a:ea typeface="UD デジタル 教科書体 NK-B" panose="02020700000000000000" pitchFamily="18" charset="-128"/>
              </a:rPr>
              <a:t>ｋｍ</a:t>
            </a:r>
            <a:r>
              <a:rPr kumimoji="1" lang="en-US" altLang="ja-JP" sz="1200" dirty="0">
                <a:solidFill>
                  <a:schemeClr val="bg1"/>
                </a:solidFill>
                <a:latin typeface="UD デジタル 教科書体 NK-B" panose="02020700000000000000" pitchFamily="18" charset="-128"/>
                <a:ea typeface="UD デジタル 教科書体 NK-B" panose="02020700000000000000" pitchFamily="18" charset="-128"/>
              </a:rPr>
              <a:t>/</a:t>
            </a:r>
            <a:r>
              <a:rPr kumimoji="1" lang="ja-JP" altLang="en-US" sz="1200" dirty="0">
                <a:solidFill>
                  <a:schemeClr val="bg1"/>
                </a:solidFill>
                <a:latin typeface="UD デジタル 教科書体 NK-B" panose="02020700000000000000" pitchFamily="18" charset="-128"/>
                <a:ea typeface="UD デジタル 教科書体 NK-B" panose="02020700000000000000" pitchFamily="18" charset="-128"/>
              </a:rPr>
              <a:t>ｈ</a:t>
            </a:r>
          </a:p>
        </p:txBody>
      </p:sp>
      <p:sp>
        <p:nvSpPr>
          <p:cNvPr id="114" name="矢印: 上 113">
            <a:extLst>
              <a:ext uri="{FF2B5EF4-FFF2-40B4-BE49-F238E27FC236}">
                <a16:creationId xmlns:a16="http://schemas.microsoft.com/office/drawing/2014/main" id="{48990E6A-F124-DCF8-ECFE-63945FFEA43F}"/>
              </a:ext>
            </a:extLst>
          </p:cNvPr>
          <p:cNvSpPr/>
          <p:nvPr/>
        </p:nvSpPr>
        <p:spPr>
          <a:xfrm rot="5400000">
            <a:off x="8928408" y="5416958"/>
            <a:ext cx="447178" cy="952504"/>
          </a:xfrm>
          <a:prstGeom prst="upArrow">
            <a:avLst>
              <a:gd name="adj1" fmla="val 50000"/>
              <a:gd name="adj2" fmla="val 106063"/>
            </a:avLst>
          </a:prstGeom>
          <a:solidFill>
            <a:srgbClr val="00B050"/>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矢印: 上 114">
            <a:extLst>
              <a:ext uri="{FF2B5EF4-FFF2-40B4-BE49-F238E27FC236}">
                <a16:creationId xmlns:a16="http://schemas.microsoft.com/office/drawing/2014/main" id="{327C581C-C7F7-78DD-DC91-CF0CB89F5C94}"/>
              </a:ext>
            </a:extLst>
          </p:cNvPr>
          <p:cNvSpPr/>
          <p:nvPr/>
        </p:nvSpPr>
        <p:spPr>
          <a:xfrm rot="16200000">
            <a:off x="8389621" y="5969961"/>
            <a:ext cx="447178" cy="965444"/>
          </a:xfrm>
          <a:prstGeom prst="upArrow">
            <a:avLst>
              <a:gd name="adj1" fmla="val 50000"/>
              <a:gd name="adj2" fmla="val 106063"/>
            </a:avLst>
          </a:prstGeom>
          <a:solidFill>
            <a:srgbClr val="00B050"/>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テキスト ボックス 115">
            <a:extLst>
              <a:ext uri="{FF2B5EF4-FFF2-40B4-BE49-F238E27FC236}">
                <a16:creationId xmlns:a16="http://schemas.microsoft.com/office/drawing/2014/main" id="{B2694B16-3069-E7BF-D69F-F16D29BF8AB1}"/>
              </a:ext>
            </a:extLst>
          </p:cNvPr>
          <p:cNvSpPr txBox="1"/>
          <p:nvPr/>
        </p:nvSpPr>
        <p:spPr>
          <a:xfrm>
            <a:off x="8297856" y="6323417"/>
            <a:ext cx="811830" cy="276999"/>
          </a:xfrm>
          <a:prstGeom prst="rect">
            <a:avLst/>
          </a:prstGeom>
          <a:noFill/>
        </p:spPr>
        <p:txBody>
          <a:bodyPr vert="horz" wrap="square" rtlCol="0">
            <a:spAutoFit/>
          </a:bodyPr>
          <a:lstStyle/>
          <a:p>
            <a:r>
              <a:rPr kumimoji="1" lang="en-US" altLang="ja-JP" sz="1200" dirty="0">
                <a:solidFill>
                  <a:schemeClr val="bg1"/>
                </a:solidFill>
                <a:latin typeface="UD デジタル 教科書体 NK-B" panose="02020700000000000000" pitchFamily="18" charset="-128"/>
                <a:ea typeface="UD デジタル 教科書体 NK-B" panose="02020700000000000000" pitchFamily="18" charset="-128"/>
              </a:rPr>
              <a:t>12</a:t>
            </a:r>
            <a:r>
              <a:rPr kumimoji="1" lang="ja-JP" altLang="en-US" sz="1200" dirty="0">
                <a:solidFill>
                  <a:schemeClr val="bg1"/>
                </a:solidFill>
                <a:latin typeface="UD デジタル 教科書体 NK-B" panose="02020700000000000000" pitchFamily="18" charset="-128"/>
                <a:ea typeface="UD デジタル 教科書体 NK-B" panose="02020700000000000000" pitchFamily="18" charset="-128"/>
              </a:rPr>
              <a:t>ｋｍ</a:t>
            </a:r>
            <a:r>
              <a:rPr kumimoji="1" lang="en-US" altLang="ja-JP" sz="1200" dirty="0">
                <a:solidFill>
                  <a:schemeClr val="bg1"/>
                </a:solidFill>
                <a:latin typeface="UD デジタル 教科書体 NK-B" panose="02020700000000000000" pitchFamily="18" charset="-128"/>
                <a:ea typeface="UD デジタル 教科書体 NK-B" panose="02020700000000000000" pitchFamily="18" charset="-128"/>
              </a:rPr>
              <a:t>/</a:t>
            </a:r>
            <a:r>
              <a:rPr kumimoji="1" lang="ja-JP" altLang="en-US" sz="1200" dirty="0">
                <a:solidFill>
                  <a:schemeClr val="bg1"/>
                </a:solidFill>
                <a:latin typeface="UD デジタル 教科書体 NK-B" panose="02020700000000000000" pitchFamily="18" charset="-128"/>
                <a:ea typeface="UD デジタル 教科書体 NK-B" panose="02020700000000000000" pitchFamily="18" charset="-128"/>
              </a:rPr>
              <a:t>ｈ</a:t>
            </a:r>
          </a:p>
        </p:txBody>
      </p:sp>
      <p:sp>
        <p:nvSpPr>
          <p:cNvPr id="117" name="テキスト ボックス 116">
            <a:extLst>
              <a:ext uri="{FF2B5EF4-FFF2-40B4-BE49-F238E27FC236}">
                <a16:creationId xmlns:a16="http://schemas.microsoft.com/office/drawing/2014/main" id="{D9E42949-37C9-96D3-9CA3-D64A57342CE7}"/>
              </a:ext>
            </a:extLst>
          </p:cNvPr>
          <p:cNvSpPr txBox="1"/>
          <p:nvPr/>
        </p:nvSpPr>
        <p:spPr>
          <a:xfrm>
            <a:off x="8675745" y="5764338"/>
            <a:ext cx="811830" cy="276999"/>
          </a:xfrm>
          <a:prstGeom prst="rect">
            <a:avLst/>
          </a:prstGeom>
          <a:noFill/>
        </p:spPr>
        <p:txBody>
          <a:bodyPr vert="horz" wrap="square" rtlCol="0">
            <a:spAutoFit/>
          </a:bodyPr>
          <a:lstStyle/>
          <a:p>
            <a:r>
              <a:rPr kumimoji="1" lang="en-US" altLang="ja-JP" sz="1200" dirty="0">
                <a:solidFill>
                  <a:schemeClr val="bg1"/>
                </a:solidFill>
                <a:latin typeface="UD デジタル 教科書体 NK-B" panose="02020700000000000000" pitchFamily="18" charset="-128"/>
                <a:ea typeface="UD デジタル 教科書体 NK-B" panose="02020700000000000000" pitchFamily="18" charset="-128"/>
              </a:rPr>
              <a:t>12</a:t>
            </a:r>
            <a:r>
              <a:rPr kumimoji="1" lang="ja-JP" altLang="en-US" sz="1200" dirty="0">
                <a:solidFill>
                  <a:schemeClr val="bg1"/>
                </a:solidFill>
                <a:latin typeface="UD デジタル 教科書体 NK-B" panose="02020700000000000000" pitchFamily="18" charset="-128"/>
                <a:ea typeface="UD デジタル 教科書体 NK-B" panose="02020700000000000000" pitchFamily="18" charset="-128"/>
              </a:rPr>
              <a:t>ｋｍ</a:t>
            </a:r>
            <a:r>
              <a:rPr kumimoji="1" lang="en-US" altLang="ja-JP" sz="1200" dirty="0">
                <a:solidFill>
                  <a:schemeClr val="bg1"/>
                </a:solidFill>
                <a:latin typeface="UD デジタル 教科書体 NK-B" panose="02020700000000000000" pitchFamily="18" charset="-128"/>
                <a:ea typeface="UD デジタル 教科書体 NK-B" panose="02020700000000000000" pitchFamily="18" charset="-128"/>
              </a:rPr>
              <a:t>/</a:t>
            </a:r>
            <a:r>
              <a:rPr kumimoji="1" lang="ja-JP" altLang="en-US" sz="1200" dirty="0">
                <a:solidFill>
                  <a:schemeClr val="bg1"/>
                </a:solidFill>
                <a:latin typeface="UD デジタル 教科書体 NK-B" panose="02020700000000000000" pitchFamily="18" charset="-128"/>
                <a:ea typeface="UD デジタル 教科書体 NK-B" panose="02020700000000000000" pitchFamily="18" charset="-128"/>
              </a:rPr>
              <a:t>ｈ</a:t>
            </a:r>
          </a:p>
        </p:txBody>
      </p:sp>
      <p:pic>
        <p:nvPicPr>
          <p:cNvPr id="119" name="グラフィックス 118" descr="衝突 単色塗りつぶし">
            <a:extLst>
              <a:ext uri="{FF2B5EF4-FFF2-40B4-BE49-F238E27FC236}">
                <a16:creationId xmlns:a16="http://schemas.microsoft.com/office/drawing/2014/main" id="{A1A62907-BCB8-1665-F265-5E44CD8E6EC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686175" y="5649235"/>
            <a:ext cx="479043" cy="479043"/>
          </a:xfrm>
          <a:prstGeom prst="rect">
            <a:avLst/>
          </a:prstGeom>
        </p:spPr>
      </p:pic>
      <p:pic>
        <p:nvPicPr>
          <p:cNvPr id="120" name="グラフィックス 119" descr="衝突 単色塗りつぶし">
            <a:extLst>
              <a:ext uri="{FF2B5EF4-FFF2-40B4-BE49-F238E27FC236}">
                <a16:creationId xmlns:a16="http://schemas.microsoft.com/office/drawing/2014/main" id="{9D596AAE-6B47-2F8F-3D56-38EB40CC73D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501339" y="6011418"/>
            <a:ext cx="882530" cy="882530"/>
          </a:xfrm>
          <a:prstGeom prst="rect">
            <a:avLst/>
          </a:prstGeom>
        </p:spPr>
      </p:pic>
      <p:sp>
        <p:nvSpPr>
          <p:cNvPr id="121" name="テキスト ボックス 120">
            <a:extLst>
              <a:ext uri="{FF2B5EF4-FFF2-40B4-BE49-F238E27FC236}">
                <a16:creationId xmlns:a16="http://schemas.microsoft.com/office/drawing/2014/main" id="{57C06FDE-1C98-CC92-BEF6-08FE6396A364}"/>
              </a:ext>
            </a:extLst>
          </p:cNvPr>
          <p:cNvSpPr txBox="1"/>
          <p:nvPr/>
        </p:nvSpPr>
        <p:spPr>
          <a:xfrm>
            <a:off x="5249124" y="5786118"/>
            <a:ext cx="930948" cy="307777"/>
          </a:xfrm>
          <a:prstGeom prst="rect">
            <a:avLst/>
          </a:prstGeom>
          <a:noFill/>
        </p:spPr>
        <p:txBody>
          <a:bodyPr wrap="square" rtlCol="0">
            <a:spAutoFit/>
          </a:bodyPr>
          <a:lstStyle/>
          <a:p>
            <a:pPr algn="ctr"/>
            <a:r>
              <a:rPr kumimoji="1" lang="ja-JP" altLang="en-US" sz="1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左側通行</a:t>
            </a:r>
            <a:endParaRPr kumimoji="1" lang="en-US" altLang="ja-JP" sz="1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22" name="テキスト ボックス 121">
            <a:extLst>
              <a:ext uri="{FF2B5EF4-FFF2-40B4-BE49-F238E27FC236}">
                <a16:creationId xmlns:a16="http://schemas.microsoft.com/office/drawing/2014/main" id="{394A9703-83AC-03F6-A8CC-D881EFEC544E}"/>
              </a:ext>
            </a:extLst>
          </p:cNvPr>
          <p:cNvSpPr txBox="1"/>
          <p:nvPr/>
        </p:nvSpPr>
        <p:spPr>
          <a:xfrm>
            <a:off x="5278458" y="6365183"/>
            <a:ext cx="930948" cy="307777"/>
          </a:xfrm>
          <a:prstGeom prst="rect">
            <a:avLst/>
          </a:prstGeom>
          <a:noFill/>
        </p:spPr>
        <p:txBody>
          <a:bodyPr wrap="square" rtlCol="0">
            <a:spAutoFit/>
          </a:bodyPr>
          <a:lstStyle/>
          <a:p>
            <a:pPr algn="ctr"/>
            <a:r>
              <a:rPr kumimoji="1" lang="ja-JP" altLang="en-US" sz="1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逆走</a:t>
            </a:r>
            <a:endParaRPr kumimoji="1" lang="en-US" altLang="ja-JP" sz="1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Tree>
    <p:extLst>
      <p:ext uri="{BB962C8B-B14F-4D97-AF65-F5344CB8AC3E}">
        <p14:creationId xmlns:p14="http://schemas.microsoft.com/office/powerpoint/2010/main" val="3970592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A9F030-9702-BE69-8D21-8B18FD53ACCE}"/>
            </a:ext>
          </a:extLst>
        </p:cNvPr>
        <p:cNvGrpSpPr/>
        <p:nvPr/>
      </p:nvGrpSpPr>
      <p:grpSpPr>
        <a:xfrm>
          <a:off x="0" y="0"/>
          <a:ext cx="0" cy="0"/>
          <a:chOff x="0" y="0"/>
          <a:chExt cx="0" cy="0"/>
        </a:xfrm>
      </p:grpSpPr>
      <p:sp>
        <p:nvSpPr>
          <p:cNvPr id="75" name="四角形: 角を丸くする 74">
            <a:extLst>
              <a:ext uri="{FF2B5EF4-FFF2-40B4-BE49-F238E27FC236}">
                <a16:creationId xmlns:a16="http://schemas.microsoft.com/office/drawing/2014/main" id="{BE2D3233-BF2A-4D71-F94C-96C2F06F7CAB}"/>
              </a:ext>
            </a:extLst>
          </p:cNvPr>
          <p:cNvSpPr/>
          <p:nvPr/>
        </p:nvSpPr>
        <p:spPr>
          <a:xfrm>
            <a:off x="433388" y="5727492"/>
            <a:ext cx="9367840" cy="1003943"/>
          </a:xfrm>
          <a:prstGeom prst="roundRect">
            <a:avLst>
              <a:gd name="adj" fmla="val 5104"/>
            </a:avLst>
          </a:prstGeom>
          <a:pattFill prst="pct30">
            <a:fgClr>
              <a:schemeClr val="accent1">
                <a:lumMod val="20000"/>
                <a:lumOff val="8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四角形: 角を丸くする 73">
            <a:extLst>
              <a:ext uri="{FF2B5EF4-FFF2-40B4-BE49-F238E27FC236}">
                <a16:creationId xmlns:a16="http://schemas.microsoft.com/office/drawing/2014/main" id="{FB2D8C1A-F14A-5F9D-39E7-EFAD02CF68F8}"/>
              </a:ext>
            </a:extLst>
          </p:cNvPr>
          <p:cNvSpPr/>
          <p:nvPr/>
        </p:nvSpPr>
        <p:spPr>
          <a:xfrm>
            <a:off x="426179" y="3288800"/>
            <a:ext cx="9375048" cy="1991975"/>
          </a:xfrm>
          <a:prstGeom prst="roundRect">
            <a:avLst>
              <a:gd name="adj" fmla="val 5104"/>
            </a:avLst>
          </a:prstGeom>
          <a:pattFill prst="pct30">
            <a:fgClr>
              <a:schemeClr val="accent1">
                <a:lumMod val="20000"/>
                <a:lumOff val="8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9645B10D-2034-1AEA-5311-6D51FF020DAC}"/>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E2D718A6-AC18-F870-C0FC-28A66BF749FC}"/>
              </a:ext>
            </a:extLst>
          </p:cNvPr>
          <p:cNvSpPr txBox="1"/>
          <p:nvPr/>
        </p:nvSpPr>
        <p:spPr>
          <a:xfrm>
            <a:off x="228598" y="63225"/>
            <a:ext cx="8953501"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第２章　　</a:t>
            </a:r>
            <a:r>
              <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rPr>
              <a:t>case</a:t>
            </a:r>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２　自転車で車道を通行するときは？</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5" name="平行四辺形 4">
            <a:extLst>
              <a:ext uri="{FF2B5EF4-FFF2-40B4-BE49-F238E27FC236}">
                <a16:creationId xmlns:a16="http://schemas.microsoft.com/office/drawing/2014/main" id="{72BF0CB5-4339-5458-E547-E49E7FFF3234}"/>
              </a:ext>
            </a:extLst>
          </p:cNvPr>
          <p:cNvSpPr/>
          <p:nvPr/>
        </p:nvSpPr>
        <p:spPr>
          <a:xfrm>
            <a:off x="180973" y="1173388"/>
            <a:ext cx="5652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004120AB-9518-7F9C-AB2D-B7744210E6FD}"/>
              </a:ext>
            </a:extLst>
          </p:cNvPr>
          <p:cNvSpPr txBox="1"/>
          <p:nvPr/>
        </p:nvSpPr>
        <p:spPr>
          <a:xfrm>
            <a:off x="104773" y="794933"/>
            <a:ext cx="5728200"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路側帯を通行する場合の注意点</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55" name="テキスト ボックス 54">
            <a:extLst>
              <a:ext uri="{FF2B5EF4-FFF2-40B4-BE49-F238E27FC236}">
                <a16:creationId xmlns:a16="http://schemas.microsoft.com/office/drawing/2014/main" id="{2453E071-FF7F-9896-8FC1-9941AA0E1A88}"/>
              </a:ext>
            </a:extLst>
          </p:cNvPr>
          <p:cNvSpPr txBox="1"/>
          <p:nvPr/>
        </p:nvSpPr>
        <p:spPr>
          <a:xfrm>
            <a:off x="228598" y="1379708"/>
            <a:ext cx="9572629" cy="769441"/>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道路の左側に、歩道の代わりに「路側帯」がある場合は、その路側帯を通行する</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ことができます。　　　</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56" name="テキスト ボックス 55">
            <a:extLst>
              <a:ext uri="{FF2B5EF4-FFF2-40B4-BE49-F238E27FC236}">
                <a16:creationId xmlns:a16="http://schemas.microsoft.com/office/drawing/2014/main" id="{B3E2798B-37EF-7FFD-3EBF-2DAD4302BFC3}"/>
              </a:ext>
            </a:extLst>
          </p:cNvPr>
          <p:cNvSpPr txBox="1"/>
          <p:nvPr/>
        </p:nvSpPr>
        <p:spPr>
          <a:xfrm>
            <a:off x="366710" y="2924300"/>
            <a:ext cx="4224340" cy="369332"/>
          </a:xfrm>
          <a:prstGeom prst="rect">
            <a:avLst/>
          </a:prstGeom>
          <a:noFill/>
        </p:spPr>
        <p:txBody>
          <a:bodyPr wrap="square" rtlCol="0">
            <a:spAutoFit/>
          </a:bodyPr>
          <a:lstStyle/>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Ｔｉｐｓ</a:t>
            </a:r>
            <a:r>
              <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１　路側帯は３種類ありますが</a:t>
            </a:r>
            <a:r>
              <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p>
        </p:txBody>
      </p:sp>
      <p:sp>
        <p:nvSpPr>
          <p:cNvPr id="57" name="テキスト ボックス 56">
            <a:extLst>
              <a:ext uri="{FF2B5EF4-FFF2-40B4-BE49-F238E27FC236}">
                <a16:creationId xmlns:a16="http://schemas.microsoft.com/office/drawing/2014/main" id="{088A23CF-4785-4E39-CE24-89DD09E944DB}"/>
              </a:ext>
            </a:extLst>
          </p:cNvPr>
          <p:cNvSpPr txBox="1"/>
          <p:nvPr/>
        </p:nvSpPr>
        <p:spPr>
          <a:xfrm>
            <a:off x="228598" y="2128677"/>
            <a:ext cx="9677402" cy="769441"/>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なお、路側帯を通行する時は、歩行者の通行を妨げないような速度と方法で進行しなければなりません。</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58" name="テキスト ボックス 57">
            <a:extLst>
              <a:ext uri="{FF2B5EF4-FFF2-40B4-BE49-F238E27FC236}">
                <a16:creationId xmlns:a16="http://schemas.microsoft.com/office/drawing/2014/main" id="{9C25D9F9-66BA-9088-6B92-6DCC83C026AC}"/>
              </a:ext>
            </a:extLst>
          </p:cNvPr>
          <p:cNvSpPr txBox="1"/>
          <p:nvPr/>
        </p:nvSpPr>
        <p:spPr>
          <a:xfrm>
            <a:off x="433387" y="3324409"/>
            <a:ext cx="3067050" cy="584775"/>
          </a:xfrm>
          <a:prstGeom prst="rect">
            <a:avLst/>
          </a:prstGeom>
          <a:noFill/>
        </p:spPr>
        <p:txBody>
          <a:bodyPr wrap="square" rtlCol="0">
            <a:spAutoFit/>
          </a:bodyPr>
          <a:lstStyle/>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①「白の実線１本」の道路標示</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（通常の路側帯）</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59" name="テキスト ボックス 58">
            <a:extLst>
              <a:ext uri="{FF2B5EF4-FFF2-40B4-BE49-F238E27FC236}">
                <a16:creationId xmlns:a16="http://schemas.microsoft.com/office/drawing/2014/main" id="{4C9838E0-B0AD-9662-C279-441E4D95AB17}"/>
              </a:ext>
            </a:extLst>
          </p:cNvPr>
          <p:cNvSpPr txBox="1"/>
          <p:nvPr/>
        </p:nvSpPr>
        <p:spPr>
          <a:xfrm>
            <a:off x="3419475" y="3324409"/>
            <a:ext cx="3067050" cy="584775"/>
          </a:xfrm>
          <a:prstGeom prst="rect">
            <a:avLst/>
          </a:prstGeom>
          <a:noFill/>
        </p:spPr>
        <p:txBody>
          <a:bodyPr wrap="square" rtlCol="0">
            <a:spAutoFit/>
          </a:bodyPr>
          <a:lstStyle/>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②「白の実線と破線」の道路標示</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（車両駐停車禁止の路側帯）</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60" name="テキスト ボックス 59">
            <a:extLst>
              <a:ext uri="{FF2B5EF4-FFF2-40B4-BE49-F238E27FC236}">
                <a16:creationId xmlns:a16="http://schemas.microsoft.com/office/drawing/2014/main" id="{548E044D-E84C-44AB-E82B-D4EE438F7ABE}"/>
              </a:ext>
            </a:extLst>
          </p:cNvPr>
          <p:cNvSpPr txBox="1"/>
          <p:nvPr/>
        </p:nvSpPr>
        <p:spPr>
          <a:xfrm>
            <a:off x="6800851" y="3316964"/>
            <a:ext cx="3000376" cy="584775"/>
          </a:xfrm>
          <a:prstGeom prst="rect">
            <a:avLst/>
          </a:prstGeom>
          <a:noFill/>
        </p:spPr>
        <p:txBody>
          <a:bodyPr wrap="square" rtlCol="0">
            <a:spAutoFit/>
          </a:bodyPr>
          <a:lstStyle/>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③「白の実線２本」の道路標示</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（歩行者用路側帯）</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61" name="テキスト ボックス 60">
            <a:extLst>
              <a:ext uri="{FF2B5EF4-FFF2-40B4-BE49-F238E27FC236}">
                <a16:creationId xmlns:a16="http://schemas.microsoft.com/office/drawing/2014/main" id="{64DCF54A-0C6F-DC3A-C1C7-AC1BDDDCDE55}"/>
              </a:ext>
            </a:extLst>
          </p:cNvPr>
          <p:cNvSpPr txBox="1"/>
          <p:nvPr/>
        </p:nvSpPr>
        <p:spPr>
          <a:xfrm>
            <a:off x="2099681" y="4942221"/>
            <a:ext cx="1686296" cy="338554"/>
          </a:xfrm>
          <a:prstGeom prst="rect">
            <a:avLst/>
          </a:prstGeom>
          <a:noFill/>
        </p:spPr>
        <p:txBody>
          <a:bodyPr wrap="square" rtlCol="0">
            <a:spAutoFit/>
          </a:bodyPr>
          <a:lstStyle/>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自転車通行可</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62" name="テキスト ボックス 61">
            <a:extLst>
              <a:ext uri="{FF2B5EF4-FFF2-40B4-BE49-F238E27FC236}">
                <a16:creationId xmlns:a16="http://schemas.microsoft.com/office/drawing/2014/main" id="{1A0E4133-90BA-46B1-AEAC-DE7F49A33B7E}"/>
              </a:ext>
            </a:extLst>
          </p:cNvPr>
          <p:cNvSpPr txBox="1"/>
          <p:nvPr/>
        </p:nvSpPr>
        <p:spPr>
          <a:xfrm>
            <a:off x="5101364" y="4942221"/>
            <a:ext cx="1686296" cy="338554"/>
          </a:xfrm>
          <a:prstGeom prst="rect">
            <a:avLst/>
          </a:prstGeom>
          <a:noFill/>
        </p:spPr>
        <p:txBody>
          <a:bodyPr wrap="square" rtlCol="0">
            <a:spAutoFit/>
          </a:bodyPr>
          <a:lstStyle/>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自転車通行可</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63" name="テキスト ボックス 62">
            <a:extLst>
              <a:ext uri="{FF2B5EF4-FFF2-40B4-BE49-F238E27FC236}">
                <a16:creationId xmlns:a16="http://schemas.microsoft.com/office/drawing/2014/main" id="{C433AAB6-2297-2151-39BF-5E161802AAC0}"/>
              </a:ext>
            </a:extLst>
          </p:cNvPr>
          <p:cNvSpPr txBox="1"/>
          <p:nvPr/>
        </p:nvSpPr>
        <p:spPr>
          <a:xfrm>
            <a:off x="8187281" y="4932696"/>
            <a:ext cx="1838697" cy="338554"/>
          </a:xfrm>
          <a:prstGeom prst="rect">
            <a:avLst/>
          </a:prstGeom>
          <a:noFill/>
        </p:spPr>
        <p:txBody>
          <a:bodyPr wrap="square" rtlCol="0">
            <a:spAutoFit/>
          </a:bodyPr>
          <a:lstStyle/>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自転車通行不可</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64" name="テキスト ボックス 63">
            <a:extLst>
              <a:ext uri="{FF2B5EF4-FFF2-40B4-BE49-F238E27FC236}">
                <a16:creationId xmlns:a16="http://schemas.microsoft.com/office/drawing/2014/main" id="{66669A10-8707-C966-813D-26A03FCE4963}"/>
              </a:ext>
            </a:extLst>
          </p:cNvPr>
          <p:cNvSpPr txBox="1"/>
          <p:nvPr/>
        </p:nvSpPr>
        <p:spPr>
          <a:xfrm>
            <a:off x="366710" y="5396720"/>
            <a:ext cx="4734654" cy="369332"/>
          </a:xfrm>
          <a:prstGeom prst="rect">
            <a:avLst/>
          </a:prstGeom>
          <a:noFill/>
        </p:spPr>
        <p:txBody>
          <a:bodyPr wrap="square" rtlCol="0">
            <a:spAutoFit/>
          </a:bodyPr>
          <a:lstStyle/>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Ｔｉｐｓ</a:t>
            </a:r>
            <a:r>
              <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２　自転車専用通行帯　　　　　　　</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65" name="テキスト ボックス 64">
            <a:extLst>
              <a:ext uri="{FF2B5EF4-FFF2-40B4-BE49-F238E27FC236}">
                <a16:creationId xmlns:a16="http://schemas.microsoft.com/office/drawing/2014/main" id="{C23516FA-8885-4067-8408-9BC96AA63784}"/>
              </a:ext>
            </a:extLst>
          </p:cNvPr>
          <p:cNvSpPr txBox="1"/>
          <p:nvPr/>
        </p:nvSpPr>
        <p:spPr>
          <a:xfrm>
            <a:off x="476249" y="5837571"/>
            <a:ext cx="6048375" cy="830997"/>
          </a:xfrm>
          <a:prstGeom prst="rect">
            <a:avLst/>
          </a:prstGeom>
          <a:noFill/>
        </p:spPr>
        <p:txBody>
          <a:bodyPr wrap="square" rtlCol="0">
            <a:spAutoFit/>
          </a:bodyPr>
          <a:lstStyle/>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自転車専用通行帯が設けられている道路は、その専用通行帯を通行</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しなければなりません。</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また、専用通行帯は、逆走（右側通行）は禁止です。</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67" name="図 66" descr="ダイアグラム&#10;&#10;AI によって生成されたコンテンツは間違っている可能性があります。">
            <a:extLst>
              <a:ext uri="{FF2B5EF4-FFF2-40B4-BE49-F238E27FC236}">
                <a16:creationId xmlns:a16="http://schemas.microsoft.com/office/drawing/2014/main" id="{11CCC8A2-A157-9E00-F179-967A9576C9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3215" y="5399435"/>
            <a:ext cx="1055913" cy="1332000"/>
          </a:xfrm>
          <a:prstGeom prst="rect">
            <a:avLst/>
          </a:prstGeom>
        </p:spPr>
      </p:pic>
      <p:pic>
        <p:nvPicPr>
          <p:cNvPr id="69" name="図 68" descr="ダイアグラム&#10;&#10;AI によって生成されたコンテンツは間違っている可能性があります。">
            <a:extLst>
              <a:ext uri="{FF2B5EF4-FFF2-40B4-BE49-F238E27FC236}">
                <a16:creationId xmlns:a16="http://schemas.microsoft.com/office/drawing/2014/main" id="{8C206440-337E-0C3D-2A9C-8A3941C631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3995" y="3923863"/>
            <a:ext cx="1036537" cy="1332000"/>
          </a:xfrm>
          <a:prstGeom prst="rect">
            <a:avLst/>
          </a:prstGeom>
        </p:spPr>
      </p:pic>
      <p:pic>
        <p:nvPicPr>
          <p:cNvPr id="71" name="図 70" descr="テキスト が含まれている画像&#10;&#10;AI によって生成されたコンテンツは間違っている可能性があります。">
            <a:extLst>
              <a:ext uri="{FF2B5EF4-FFF2-40B4-BE49-F238E27FC236}">
                <a16:creationId xmlns:a16="http://schemas.microsoft.com/office/drawing/2014/main" id="{28219D84-0996-B987-6731-C3F34DBD35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79155" y="3905492"/>
            <a:ext cx="1046227" cy="1332000"/>
          </a:xfrm>
          <a:prstGeom prst="rect">
            <a:avLst/>
          </a:prstGeom>
        </p:spPr>
      </p:pic>
      <p:pic>
        <p:nvPicPr>
          <p:cNvPr id="73" name="図 72" descr="抽象, スクリーンショット, 挿絵 が含まれている画像&#10;&#10;AI によって生成されたコンテンツは間違っている可能性があります。">
            <a:extLst>
              <a:ext uri="{FF2B5EF4-FFF2-40B4-BE49-F238E27FC236}">
                <a16:creationId xmlns:a16="http://schemas.microsoft.com/office/drawing/2014/main" id="{65ACC610-5A1A-DCCF-76FE-50AC84A8E4B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1557" y="3910036"/>
            <a:ext cx="1046226" cy="1332000"/>
          </a:xfrm>
          <a:prstGeom prst="rect">
            <a:avLst/>
          </a:prstGeom>
        </p:spPr>
      </p:pic>
    </p:spTree>
    <p:extLst>
      <p:ext uri="{BB962C8B-B14F-4D97-AF65-F5344CB8AC3E}">
        <p14:creationId xmlns:p14="http://schemas.microsoft.com/office/powerpoint/2010/main" val="415289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48A7FB90-B494-7826-2F27-E49ED3008EEF}"/>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6C3B2CA3-8835-D155-CDA5-8868B327D3E6}"/>
              </a:ext>
            </a:extLst>
          </p:cNvPr>
          <p:cNvSpPr txBox="1"/>
          <p:nvPr/>
        </p:nvSpPr>
        <p:spPr>
          <a:xfrm>
            <a:off x="228598" y="63225"/>
            <a:ext cx="8953501"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第２章　　</a:t>
            </a:r>
            <a:r>
              <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rPr>
              <a:t>case</a:t>
            </a:r>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２　自転車で車道を通行するときは？</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5" name="平行四辺形 4">
            <a:extLst>
              <a:ext uri="{FF2B5EF4-FFF2-40B4-BE49-F238E27FC236}">
                <a16:creationId xmlns:a16="http://schemas.microsoft.com/office/drawing/2014/main" id="{B79B295D-125B-ED44-5037-4E90F51296D6}"/>
              </a:ext>
            </a:extLst>
          </p:cNvPr>
          <p:cNvSpPr/>
          <p:nvPr/>
        </p:nvSpPr>
        <p:spPr>
          <a:xfrm>
            <a:off x="123824" y="1163863"/>
            <a:ext cx="5652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BF518B70-9AE4-3710-B501-7C0A75B7B03E}"/>
              </a:ext>
            </a:extLst>
          </p:cNvPr>
          <p:cNvSpPr txBox="1"/>
          <p:nvPr/>
        </p:nvSpPr>
        <p:spPr>
          <a:xfrm>
            <a:off x="104774" y="794933"/>
            <a:ext cx="5800726"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駐停車車両の追い越しの注意点</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grpSp>
        <p:nvGrpSpPr>
          <p:cNvPr id="25" name="グループ化 24">
            <a:extLst>
              <a:ext uri="{FF2B5EF4-FFF2-40B4-BE49-F238E27FC236}">
                <a16:creationId xmlns:a16="http://schemas.microsoft.com/office/drawing/2014/main" id="{56E3852A-4271-B6C8-84C6-26EBA1D3F158}"/>
              </a:ext>
            </a:extLst>
          </p:cNvPr>
          <p:cNvGrpSpPr/>
          <p:nvPr/>
        </p:nvGrpSpPr>
        <p:grpSpPr>
          <a:xfrm>
            <a:off x="395067" y="1828800"/>
            <a:ext cx="3999244" cy="4893547"/>
            <a:chOff x="422030" y="1456302"/>
            <a:chExt cx="3999244" cy="5155513"/>
          </a:xfrm>
        </p:grpSpPr>
        <p:sp>
          <p:nvSpPr>
            <p:cNvPr id="6" name="正方形/長方形 5">
              <a:extLst>
                <a:ext uri="{FF2B5EF4-FFF2-40B4-BE49-F238E27FC236}">
                  <a16:creationId xmlns:a16="http://schemas.microsoft.com/office/drawing/2014/main" id="{1F7EB2AD-D872-A08E-CB37-D393C5EC4C2B}"/>
                </a:ext>
              </a:extLst>
            </p:cNvPr>
            <p:cNvSpPr/>
            <p:nvPr/>
          </p:nvSpPr>
          <p:spPr>
            <a:xfrm>
              <a:off x="422030" y="1456302"/>
              <a:ext cx="3999244" cy="5155513"/>
            </a:xfrm>
            <a:prstGeom prst="rect">
              <a:avLst/>
            </a:prstGeom>
            <a:solidFill>
              <a:srgbClr val="FFCC99">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C02089FF-F75C-11A1-F178-B94E40FB0A45}"/>
                </a:ext>
              </a:extLst>
            </p:cNvPr>
            <p:cNvSpPr/>
            <p:nvPr/>
          </p:nvSpPr>
          <p:spPr>
            <a:xfrm>
              <a:off x="781790" y="1456302"/>
              <a:ext cx="3267693" cy="5155512"/>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 name="直線コネクタ 8">
              <a:extLst>
                <a:ext uri="{FF2B5EF4-FFF2-40B4-BE49-F238E27FC236}">
                  <a16:creationId xmlns:a16="http://schemas.microsoft.com/office/drawing/2014/main" id="{14A091DD-5896-EDB5-018B-485DF5CC4CC1}"/>
                </a:ext>
              </a:extLst>
            </p:cNvPr>
            <p:cNvCxnSpPr>
              <a:stCxn id="7" idx="0"/>
              <a:endCxn id="7" idx="2"/>
            </p:cNvCxnSpPr>
            <p:nvPr/>
          </p:nvCxnSpPr>
          <p:spPr>
            <a:xfrm>
              <a:off x="2415637" y="1456302"/>
              <a:ext cx="0" cy="5155512"/>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grpSp>
      <p:pic>
        <p:nvPicPr>
          <p:cNvPr id="10" name="Picture 12" descr="C:\Users\ppwork\Documents\Opportunity\14013101スズキオーディオ\イラスト\13-1.png">
            <a:extLst>
              <a:ext uri="{FF2B5EF4-FFF2-40B4-BE49-F238E27FC236}">
                <a16:creationId xmlns:a16="http://schemas.microsoft.com/office/drawing/2014/main" id="{A7AFD96E-4783-F888-7B6D-B11960450F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827" y="3446190"/>
            <a:ext cx="821363" cy="1163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4" descr="C:\Users\ppwork\Documents\Opportunity\14013101スズキオーディオ\イラスト\12.png">
            <a:extLst>
              <a:ext uri="{FF2B5EF4-FFF2-40B4-BE49-F238E27FC236}">
                <a16:creationId xmlns:a16="http://schemas.microsoft.com/office/drawing/2014/main" id="{C60B689A-C636-1354-4690-8EA1C8FD6F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200000">
            <a:off x="764894" y="5550075"/>
            <a:ext cx="801228" cy="348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2">
            <a:extLst>
              <a:ext uri="{FF2B5EF4-FFF2-40B4-BE49-F238E27FC236}">
                <a16:creationId xmlns:a16="http://schemas.microsoft.com/office/drawing/2014/main" id="{C584D7BE-95D9-F398-AEEE-C7B27222D4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1902" y="6426873"/>
            <a:ext cx="819698" cy="295473"/>
          </a:xfrm>
          <a:prstGeom prst="rect">
            <a:avLst/>
          </a:prstGeom>
        </p:spPr>
      </p:pic>
      <p:cxnSp>
        <p:nvCxnSpPr>
          <p:cNvPr id="15" name="直線矢印コネクタ 14">
            <a:extLst>
              <a:ext uri="{FF2B5EF4-FFF2-40B4-BE49-F238E27FC236}">
                <a16:creationId xmlns:a16="http://schemas.microsoft.com/office/drawing/2014/main" id="{EFD929BD-550D-FB4E-FA8D-13F0B5839A86}"/>
              </a:ext>
            </a:extLst>
          </p:cNvPr>
          <p:cNvCxnSpPr>
            <a:cxnSpLocks/>
          </p:cNvCxnSpPr>
          <p:nvPr/>
        </p:nvCxnSpPr>
        <p:spPr>
          <a:xfrm flipV="1">
            <a:off x="1269274" y="4609413"/>
            <a:ext cx="391886" cy="714257"/>
          </a:xfrm>
          <a:prstGeom prst="straightConnector1">
            <a:avLst/>
          </a:prstGeom>
          <a:ln w="76200">
            <a:solidFill>
              <a:schemeClr val="accent1"/>
            </a:solidFill>
            <a:tailEnd type="triangle"/>
          </a:ln>
        </p:spPr>
        <p:style>
          <a:lnRef idx="2">
            <a:schemeClr val="accent1"/>
          </a:lnRef>
          <a:fillRef idx="0">
            <a:schemeClr val="accent1"/>
          </a:fillRef>
          <a:effectRef idx="1">
            <a:schemeClr val="accent1"/>
          </a:effectRef>
          <a:fontRef idx="minor">
            <a:schemeClr val="tx1"/>
          </a:fontRef>
        </p:style>
      </p:cxnSp>
      <p:cxnSp>
        <p:nvCxnSpPr>
          <p:cNvPr id="17" name="直線矢印コネクタ 16">
            <a:extLst>
              <a:ext uri="{FF2B5EF4-FFF2-40B4-BE49-F238E27FC236}">
                <a16:creationId xmlns:a16="http://schemas.microsoft.com/office/drawing/2014/main" id="{93BFADAB-F38B-ED8D-F152-8570279373DD}"/>
              </a:ext>
            </a:extLst>
          </p:cNvPr>
          <p:cNvCxnSpPr>
            <a:cxnSpLocks/>
          </p:cNvCxnSpPr>
          <p:nvPr/>
        </p:nvCxnSpPr>
        <p:spPr>
          <a:xfrm flipV="1">
            <a:off x="1830505" y="3502311"/>
            <a:ext cx="0" cy="1050980"/>
          </a:xfrm>
          <a:prstGeom prst="straightConnector1">
            <a:avLst/>
          </a:prstGeom>
          <a:ln w="76200">
            <a:solidFill>
              <a:schemeClr val="accent1"/>
            </a:solidFill>
            <a:tailEnd type="triangle"/>
          </a:ln>
        </p:spPr>
        <p:style>
          <a:lnRef idx="2">
            <a:schemeClr val="accent1"/>
          </a:lnRef>
          <a:fillRef idx="0">
            <a:schemeClr val="accent1"/>
          </a:fillRef>
          <a:effectRef idx="1">
            <a:schemeClr val="accent1"/>
          </a:effectRef>
          <a:fontRef idx="minor">
            <a:schemeClr val="tx1"/>
          </a:fontRef>
        </p:style>
      </p:cxnSp>
      <p:cxnSp>
        <p:nvCxnSpPr>
          <p:cNvPr id="20" name="直線矢印コネクタ 19">
            <a:extLst>
              <a:ext uri="{FF2B5EF4-FFF2-40B4-BE49-F238E27FC236}">
                <a16:creationId xmlns:a16="http://schemas.microsoft.com/office/drawing/2014/main" id="{7B249E93-312E-62D9-F23C-2B40F8C10AF5}"/>
              </a:ext>
            </a:extLst>
          </p:cNvPr>
          <p:cNvCxnSpPr>
            <a:cxnSpLocks/>
          </p:cNvCxnSpPr>
          <p:nvPr/>
        </p:nvCxnSpPr>
        <p:spPr>
          <a:xfrm flipH="1" flipV="1">
            <a:off x="1161902" y="2457043"/>
            <a:ext cx="382740" cy="709344"/>
          </a:xfrm>
          <a:prstGeom prst="straightConnector1">
            <a:avLst/>
          </a:prstGeom>
          <a:ln w="76200">
            <a:solidFill>
              <a:schemeClr val="accent1"/>
            </a:solidFill>
            <a:tailEnd type="triangle"/>
          </a:ln>
        </p:spPr>
        <p:style>
          <a:lnRef idx="2">
            <a:schemeClr val="accent1"/>
          </a:lnRef>
          <a:fillRef idx="0">
            <a:schemeClr val="accent1"/>
          </a:fillRef>
          <a:effectRef idx="1">
            <a:schemeClr val="accent1"/>
          </a:effectRef>
          <a:fontRef idx="minor">
            <a:schemeClr val="tx1"/>
          </a:fontRef>
        </p:style>
      </p:cxnSp>
      <p:pic>
        <p:nvPicPr>
          <p:cNvPr id="23" name="Picture 14" descr="C:\Users\ppwork\Documents\Opportunity\14013101スズキオーディオ\イラスト\12.png">
            <a:extLst>
              <a:ext uri="{FF2B5EF4-FFF2-40B4-BE49-F238E27FC236}">
                <a16:creationId xmlns:a16="http://schemas.microsoft.com/office/drawing/2014/main" id="{2505A6B6-A247-140F-9F1B-8168DE7BD5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4493210">
            <a:off x="1144029" y="2992177"/>
            <a:ext cx="801228" cy="348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テキスト ボックス 25">
            <a:extLst>
              <a:ext uri="{FF2B5EF4-FFF2-40B4-BE49-F238E27FC236}">
                <a16:creationId xmlns:a16="http://schemas.microsoft.com/office/drawing/2014/main" id="{EB05586F-84BB-9635-67BC-1250D079B95E}"/>
              </a:ext>
            </a:extLst>
          </p:cNvPr>
          <p:cNvSpPr txBox="1"/>
          <p:nvPr/>
        </p:nvSpPr>
        <p:spPr>
          <a:xfrm>
            <a:off x="198454" y="1398423"/>
            <a:ext cx="4604659" cy="430887"/>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駐停車車両がいるときの追越し手順</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7" name="テキスト ボックス 26">
            <a:extLst>
              <a:ext uri="{FF2B5EF4-FFF2-40B4-BE49-F238E27FC236}">
                <a16:creationId xmlns:a16="http://schemas.microsoft.com/office/drawing/2014/main" id="{DA876D9A-BB51-9458-2C91-011ED3D9AA87}"/>
              </a:ext>
            </a:extLst>
          </p:cNvPr>
          <p:cNvSpPr txBox="1"/>
          <p:nvPr/>
        </p:nvSpPr>
        <p:spPr>
          <a:xfrm>
            <a:off x="1661160" y="5519886"/>
            <a:ext cx="2444966" cy="756000"/>
          </a:xfrm>
          <a:prstGeom prst="rect">
            <a:avLst/>
          </a:prstGeom>
          <a:solidFill>
            <a:srgbClr val="FFFFFF"/>
          </a:solidFill>
          <a:ln>
            <a:solidFill>
              <a:schemeClr val="accent1">
                <a:lumMod val="75000"/>
              </a:schemeClr>
            </a:solidFill>
          </a:ln>
        </p:spPr>
        <p:txBody>
          <a:bodyPr wrap="square" lIns="36000" tIns="36000" rIns="36000" bIns="36000" rtlCol="0">
            <a:noAutofit/>
          </a:bodyPr>
          <a:lstStyle/>
          <a:p>
            <a:r>
              <a:rPr kumimoji="1" lang="ja-JP" altLang="en-US" sz="1600" dirty="0">
                <a:latin typeface="UD デジタル 教科書体 NK-B" panose="02020700000000000000" pitchFamily="18" charset="-128"/>
                <a:ea typeface="UD デジタル 教科書体 NK-B" panose="02020700000000000000" pitchFamily="18" charset="-128"/>
              </a:rPr>
              <a:t>①　右側後方の安全を確認</a:t>
            </a:r>
            <a:endParaRPr kumimoji="1" lang="en-US" altLang="ja-JP" sz="1600" dirty="0">
              <a:latin typeface="UD デジタル 教科書体 NK-B" panose="02020700000000000000" pitchFamily="18" charset="-128"/>
              <a:ea typeface="UD デジタル 教科書体 NK-B" panose="02020700000000000000" pitchFamily="18" charset="-128"/>
            </a:endParaRPr>
          </a:p>
          <a:p>
            <a:r>
              <a:rPr kumimoji="1" lang="ja-JP" altLang="en-US" sz="1600" dirty="0">
                <a:latin typeface="UD デジタル 教科書体 NK-B" panose="02020700000000000000" pitchFamily="18" charset="-128"/>
                <a:ea typeface="UD デジタル 教科書体 NK-B" panose="02020700000000000000" pitchFamily="18" charset="-128"/>
              </a:rPr>
              <a:t>　　（追越ししようとしている</a:t>
            </a:r>
            <a:endParaRPr kumimoji="1" lang="en-US" altLang="ja-JP" sz="1600" dirty="0">
              <a:latin typeface="UD デジタル 教科書体 NK-B" panose="02020700000000000000" pitchFamily="18" charset="-128"/>
              <a:ea typeface="UD デジタル 教科書体 NK-B" panose="02020700000000000000" pitchFamily="18" charset="-128"/>
            </a:endParaRPr>
          </a:p>
          <a:p>
            <a:r>
              <a:rPr kumimoji="1" lang="ja-JP" altLang="en-US" sz="1600" dirty="0">
                <a:latin typeface="UD デジタル 教科書体 NK-B" panose="02020700000000000000" pitchFamily="18" charset="-128"/>
                <a:ea typeface="UD デジタル 教科書体 NK-B" panose="02020700000000000000" pitchFamily="18" charset="-128"/>
              </a:rPr>
              <a:t>　　　車はいないか？　等）</a:t>
            </a:r>
          </a:p>
        </p:txBody>
      </p:sp>
      <p:sp>
        <p:nvSpPr>
          <p:cNvPr id="28" name="テキスト ボックス 27">
            <a:extLst>
              <a:ext uri="{FF2B5EF4-FFF2-40B4-BE49-F238E27FC236}">
                <a16:creationId xmlns:a16="http://schemas.microsoft.com/office/drawing/2014/main" id="{7F9E8DB6-C74B-629A-2277-87347D4CB1A3}"/>
              </a:ext>
            </a:extLst>
          </p:cNvPr>
          <p:cNvSpPr txBox="1"/>
          <p:nvPr/>
        </p:nvSpPr>
        <p:spPr>
          <a:xfrm>
            <a:off x="2044001" y="4027801"/>
            <a:ext cx="2554711" cy="756000"/>
          </a:xfrm>
          <a:prstGeom prst="rect">
            <a:avLst/>
          </a:prstGeom>
          <a:solidFill>
            <a:srgbClr val="FFFFFF"/>
          </a:solidFill>
          <a:ln>
            <a:solidFill>
              <a:schemeClr val="accent1">
                <a:lumMod val="75000"/>
              </a:schemeClr>
            </a:solidFill>
          </a:ln>
        </p:spPr>
        <p:txBody>
          <a:bodyPr wrap="square" lIns="36000" tIns="36000" rIns="36000" bIns="36000" rtlCol="0">
            <a:noAutofit/>
          </a:bodyPr>
          <a:lstStyle/>
          <a:p>
            <a:r>
              <a:rPr kumimoji="1" lang="ja-JP" altLang="en-US" sz="1600" dirty="0">
                <a:latin typeface="UD デジタル 教科書体 NK-B" panose="02020700000000000000" pitchFamily="18" charset="-128"/>
                <a:ea typeface="UD デジタル 教科書体 NK-B" panose="02020700000000000000" pitchFamily="18" charset="-128"/>
              </a:rPr>
              <a:t>②　ドアの開放や車両脇から</a:t>
            </a:r>
            <a:endParaRPr kumimoji="1" lang="en-US" altLang="ja-JP" sz="1600" dirty="0">
              <a:latin typeface="UD デジタル 教科書体 NK-B" panose="02020700000000000000" pitchFamily="18" charset="-128"/>
              <a:ea typeface="UD デジタル 教科書体 NK-B" panose="02020700000000000000" pitchFamily="18" charset="-128"/>
            </a:endParaRPr>
          </a:p>
          <a:p>
            <a:r>
              <a:rPr kumimoji="1" lang="ja-JP" altLang="en-US" sz="1600" dirty="0">
                <a:latin typeface="UD デジタル 教科書体 NK-B" panose="02020700000000000000" pitchFamily="18" charset="-128"/>
                <a:ea typeface="UD デジタル 教科書体 NK-B" panose="02020700000000000000" pitchFamily="18" charset="-128"/>
              </a:rPr>
              <a:t>　　　の歩行者に注意しながら</a:t>
            </a:r>
            <a:endParaRPr kumimoji="1" lang="en-US" altLang="ja-JP" sz="1600" dirty="0">
              <a:latin typeface="UD デジタル 教科書体 NK-B" panose="02020700000000000000" pitchFamily="18" charset="-128"/>
              <a:ea typeface="UD デジタル 教科書体 NK-B" panose="02020700000000000000" pitchFamily="18" charset="-128"/>
            </a:endParaRPr>
          </a:p>
          <a:p>
            <a:r>
              <a:rPr kumimoji="1" lang="ja-JP" altLang="en-US" sz="1600" dirty="0">
                <a:latin typeface="UD デジタル 教科書体 NK-B" panose="02020700000000000000" pitchFamily="18" charset="-128"/>
                <a:ea typeface="UD デジタル 教科書体 NK-B" panose="02020700000000000000" pitchFamily="18" charset="-128"/>
              </a:rPr>
              <a:t>　　　側方を通過</a:t>
            </a:r>
          </a:p>
        </p:txBody>
      </p:sp>
      <p:sp>
        <p:nvSpPr>
          <p:cNvPr id="29" name="テキスト ボックス 28">
            <a:extLst>
              <a:ext uri="{FF2B5EF4-FFF2-40B4-BE49-F238E27FC236}">
                <a16:creationId xmlns:a16="http://schemas.microsoft.com/office/drawing/2014/main" id="{07CC4D9C-A728-B2DF-638F-232895C4C61B}"/>
              </a:ext>
            </a:extLst>
          </p:cNvPr>
          <p:cNvSpPr txBox="1"/>
          <p:nvPr/>
        </p:nvSpPr>
        <p:spPr>
          <a:xfrm>
            <a:off x="1727781" y="2126583"/>
            <a:ext cx="2554711" cy="756000"/>
          </a:xfrm>
          <a:prstGeom prst="rect">
            <a:avLst/>
          </a:prstGeom>
          <a:solidFill>
            <a:srgbClr val="FFFFFF"/>
          </a:solidFill>
          <a:ln>
            <a:solidFill>
              <a:schemeClr val="accent1">
                <a:lumMod val="75000"/>
              </a:schemeClr>
            </a:solidFill>
          </a:ln>
        </p:spPr>
        <p:txBody>
          <a:bodyPr wrap="square" lIns="36000" tIns="36000" rIns="36000" bIns="36000" rtlCol="0">
            <a:noAutofit/>
          </a:bodyPr>
          <a:lstStyle/>
          <a:p>
            <a:r>
              <a:rPr kumimoji="1" lang="ja-JP" altLang="en-US" sz="1600" dirty="0">
                <a:latin typeface="UD デジタル 教科書体 NK-B" panose="02020700000000000000" pitchFamily="18" charset="-128"/>
                <a:ea typeface="UD デジタル 教科書体 NK-B" panose="02020700000000000000" pitchFamily="18" charset="-128"/>
              </a:rPr>
              <a:t>③　通過後、進路をゆるやか</a:t>
            </a:r>
            <a:br>
              <a:rPr kumimoji="1" lang="en-US" altLang="ja-JP" sz="1600" dirty="0">
                <a:latin typeface="UD デジタル 教科書体 NK-B" panose="02020700000000000000" pitchFamily="18" charset="-128"/>
                <a:ea typeface="UD デジタル 教科書体 NK-B" panose="02020700000000000000" pitchFamily="18" charset="-128"/>
              </a:rPr>
            </a:br>
            <a:r>
              <a:rPr kumimoji="1" lang="ja-JP" altLang="en-US" sz="1600" dirty="0">
                <a:latin typeface="UD デジタル 教科書体 NK-B" panose="02020700000000000000" pitchFamily="18" charset="-128"/>
                <a:ea typeface="UD デジタル 教科書体 NK-B" panose="02020700000000000000" pitchFamily="18" charset="-128"/>
              </a:rPr>
              <a:t>　　　に左に取り、車道の左側</a:t>
            </a:r>
            <a:br>
              <a:rPr kumimoji="1" lang="en-US" altLang="ja-JP" sz="1600" dirty="0">
                <a:latin typeface="UD デジタル 教科書体 NK-B" panose="02020700000000000000" pitchFamily="18" charset="-128"/>
                <a:ea typeface="UD デジタル 教科書体 NK-B" panose="02020700000000000000" pitchFamily="18" charset="-128"/>
              </a:rPr>
            </a:br>
            <a:r>
              <a:rPr kumimoji="1" lang="ja-JP" altLang="en-US" sz="1600" dirty="0">
                <a:latin typeface="UD デジタル 教科書体 NK-B" panose="02020700000000000000" pitchFamily="18" charset="-128"/>
                <a:ea typeface="UD デジタル 教科書体 NK-B" panose="02020700000000000000" pitchFamily="18" charset="-128"/>
              </a:rPr>
              <a:t>　　　端に戻る</a:t>
            </a:r>
            <a:endParaRPr kumimoji="1" lang="en-US" altLang="ja-JP" sz="1600" dirty="0">
              <a:latin typeface="UD デジタル 教科書体 NK-B" panose="02020700000000000000" pitchFamily="18" charset="-128"/>
              <a:ea typeface="UD デジタル 教科書体 NK-B" panose="02020700000000000000" pitchFamily="18" charset="-128"/>
            </a:endParaRPr>
          </a:p>
        </p:txBody>
      </p:sp>
      <p:sp>
        <p:nvSpPr>
          <p:cNvPr id="30" name="テキスト ボックス 29">
            <a:extLst>
              <a:ext uri="{FF2B5EF4-FFF2-40B4-BE49-F238E27FC236}">
                <a16:creationId xmlns:a16="http://schemas.microsoft.com/office/drawing/2014/main" id="{8CF295CA-D292-B156-CD49-ACB0E3F06039}"/>
              </a:ext>
            </a:extLst>
          </p:cNvPr>
          <p:cNvSpPr txBox="1"/>
          <p:nvPr/>
        </p:nvSpPr>
        <p:spPr>
          <a:xfrm>
            <a:off x="4952479" y="1398423"/>
            <a:ext cx="4604659" cy="430887"/>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駐停車車両がいるときの注意点</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32" name="図 31" descr="携帯電話の画面&#10;&#10;AI によって生成されたコンテンツは間違っている可能性があります。">
            <a:extLst>
              <a:ext uri="{FF2B5EF4-FFF2-40B4-BE49-F238E27FC236}">
                <a16:creationId xmlns:a16="http://schemas.microsoft.com/office/drawing/2014/main" id="{6F3B8ACA-70F9-4ABB-CF7F-C6E50758ADE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21082" y="5112529"/>
            <a:ext cx="2629098" cy="1620000"/>
          </a:xfrm>
          <a:prstGeom prst="rect">
            <a:avLst/>
          </a:prstGeom>
        </p:spPr>
      </p:pic>
      <p:pic>
        <p:nvPicPr>
          <p:cNvPr id="34" name="図 33" descr="道路を走る車&#10;&#10;AI によって生成されたコンテンツは間違っている可能性があります。">
            <a:extLst>
              <a:ext uri="{FF2B5EF4-FFF2-40B4-BE49-F238E27FC236}">
                <a16:creationId xmlns:a16="http://schemas.microsoft.com/office/drawing/2014/main" id="{961CF5EF-E5DB-EFD0-764E-BBCAD9D862A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4476" y="2439413"/>
            <a:ext cx="2625704" cy="1620000"/>
          </a:xfrm>
          <a:prstGeom prst="rect">
            <a:avLst/>
          </a:prstGeom>
        </p:spPr>
      </p:pic>
      <p:sp>
        <p:nvSpPr>
          <p:cNvPr id="35" name="テキスト ボックス 34">
            <a:extLst>
              <a:ext uri="{FF2B5EF4-FFF2-40B4-BE49-F238E27FC236}">
                <a16:creationId xmlns:a16="http://schemas.microsoft.com/office/drawing/2014/main" id="{ED30FC62-C9B1-37EE-5D59-01E3136768E7}"/>
              </a:ext>
            </a:extLst>
          </p:cNvPr>
          <p:cNvSpPr txBox="1"/>
          <p:nvPr/>
        </p:nvSpPr>
        <p:spPr>
          <a:xfrm>
            <a:off x="4914742" y="4145449"/>
            <a:ext cx="4882545" cy="430887"/>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路線バスが停車している場合の注意点</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36" name="テキスト ボックス 35">
            <a:extLst>
              <a:ext uri="{FF2B5EF4-FFF2-40B4-BE49-F238E27FC236}">
                <a16:creationId xmlns:a16="http://schemas.microsoft.com/office/drawing/2014/main" id="{A9267402-93BF-9279-8114-141B46BE87B4}"/>
              </a:ext>
            </a:extLst>
          </p:cNvPr>
          <p:cNvSpPr txBox="1"/>
          <p:nvPr/>
        </p:nvSpPr>
        <p:spPr>
          <a:xfrm>
            <a:off x="5133101" y="1793082"/>
            <a:ext cx="4604659" cy="646331"/>
          </a:xfrm>
          <a:prstGeom prst="rect">
            <a:avLst/>
          </a:prstGeom>
          <a:noFill/>
        </p:spPr>
        <p:txBody>
          <a:bodyPr wrap="square" rtlCol="0">
            <a:spAutoFit/>
          </a:bodyPr>
          <a:lstStyle/>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一時停止して、前後左右の安全を確認</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そのあと、徐行して進む</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37" name="テキスト ボックス 36">
            <a:extLst>
              <a:ext uri="{FF2B5EF4-FFF2-40B4-BE49-F238E27FC236}">
                <a16:creationId xmlns:a16="http://schemas.microsoft.com/office/drawing/2014/main" id="{7960B7AE-0F11-68DD-7C4D-BE34B25C266B}"/>
              </a:ext>
            </a:extLst>
          </p:cNvPr>
          <p:cNvSpPr txBox="1"/>
          <p:nvPr/>
        </p:nvSpPr>
        <p:spPr>
          <a:xfrm>
            <a:off x="5232901" y="4510991"/>
            <a:ext cx="4604659" cy="646331"/>
          </a:xfrm>
          <a:prstGeom prst="rect">
            <a:avLst/>
          </a:prstGeom>
          <a:noFill/>
        </p:spPr>
        <p:txBody>
          <a:bodyPr wrap="square" rtlCol="0">
            <a:spAutoFit/>
          </a:bodyPr>
          <a:lstStyle/>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バスを追い越さずに、バスの後方で停止して</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発車を待つ。</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38" name="テキスト ボックス 37">
            <a:extLst>
              <a:ext uri="{FF2B5EF4-FFF2-40B4-BE49-F238E27FC236}">
                <a16:creationId xmlns:a16="http://schemas.microsoft.com/office/drawing/2014/main" id="{1CE05772-BF1B-A33B-8AD8-D8E4EAB7A3D0}"/>
              </a:ext>
            </a:extLst>
          </p:cNvPr>
          <p:cNvSpPr txBox="1"/>
          <p:nvPr/>
        </p:nvSpPr>
        <p:spPr>
          <a:xfrm>
            <a:off x="7793559" y="2697941"/>
            <a:ext cx="2044001" cy="1323439"/>
          </a:xfrm>
          <a:prstGeom prst="rect">
            <a:avLst/>
          </a:prstGeom>
          <a:noFill/>
        </p:spPr>
        <p:txBody>
          <a:bodyPr wrap="square" rtlCol="0">
            <a:spAutoFit/>
          </a:bodyPr>
          <a:lstStyle/>
          <a:p>
            <a:r>
              <a:rPr kumimoji="1" lang="ja-JP" altLang="en-US" sz="1600" b="1" dirty="0">
                <a:solidFill>
                  <a:srgbClr val="FF0000"/>
                </a:solidFill>
                <a:latin typeface="UD デジタル 教科書体 NK-B" panose="02020700000000000000" pitchFamily="18" charset="-128"/>
                <a:ea typeface="UD デジタル 教科書体 NK-B" panose="02020700000000000000" pitchFamily="18" charset="-128"/>
              </a:rPr>
              <a:t>なぜ？</a:t>
            </a:r>
            <a:endParaRPr kumimoji="1" lang="en-US" altLang="ja-JP" sz="1600" b="1" dirty="0">
              <a:solidFill>
                <a:srgbClr val="FF0000"/>
              </a:solidFill>
              <a:latin typeface="UD デジタル 教科書体 NK-B" panose="02020700000000000000" pitchFamily="18" charset="-128"/>
              <a:ea typeface="UD デジタル 教科書体 NK-B" panose="02020700000000000000" pitchFamily="18" charset="-128"/>
            </a:endParaRPr>
          </a:p>
          <a:p>
            <a:r>
              <a:rPr kumimoji="1" lang="ja-JP" altLang="en-US" sz="1600" b="1" dirty="0">
                <a:solidFill>
                  <a:srgbClr val="FF0000"/>
                </a:solidFill>
                <a:latin typeface="UD デジタル 教科書体 NK-B" panose="02020700000000000000" pitchFamily="18" charset="-128"/>
                <a:ea typeface="UD デジタル 教科書体 NK-B" panose="02020700000000000000" pitchFamily="18" charset="-128"/>
              </a:rPr>
              <a:t>・　駐車車両のドアが</a:t>
            </a:r>
            <a:endParaRPr kumimoji="1" lang="en-US" altLang="ja-JP" sz="1600" b="1" dirty="0">
              <a:solidFill>
                <a:srgbClr val="FF0000"/>
              </a:solidFill>
              <a:latin typeface="UD デジタル 教科書体 NK-B" panose="02020700000000000000" pitchFamily="18" charset="-128"/>
              <a:ea typeface="UD デジタル 教科書体 NK-B" panose="02020700000000000000" pitchFamily="18" charset="-128"/>
            </a:endParaRPr>
          </a:p>
          <a:p>
            <a:r>
              <a:rPr kumimoji="1" lang="ja-JP" altLang="en-US" sz="1600" b="1" dirty="0">
                <a:solidFill>
                  <a:srgbClr val="FF0000"/>
                </a:solidFill>
                <a:latin typeface="UD デジタル 教科書体 NK-B" panose="02020700000000000000" pitchFamily="18" charset="-128"/>
                <a:ea typeface="UD デジタル 教科書体 NK-B" panose="02020700000000000000" pitchFamily="18" charset="-128"/>
              </a:rPr>
              <a:t>　　急に開く可能性</a:t>
            </a:r>
            <a:endParaRPr kumimoji="1" lang="en-US" altLang="ja-JP" sz="1600" b="1" dirty="0">
              <a:solidFill>
                <a:srgbClr val="FF0000"/>
              </a:solidFill>
              <a:latin typeface="UD デジタル 教科書体 NK-B" panose="02020700000000000000" pitchFamily="18" charset="-128"/>
              <a:ea typeface="UD デジタル 教科書体 NK-B" panose="02020700000000000000" pitchFamily="18" charset="-128"/>
            </a:endParaRPr>
          </a:p>
          <a:p>
            <a:r>
              <a:rPr kumimoji="1" lang="ja-JP" altLang="en-US" sz="1600" b="1" dirty="0">
                <a:solidFill>
                  <a:srgbClr val="FF0000"/>
                </a:solidFill>
                <a:latin typeface="UD デジタル 教科書体 NK-B" panose="02020700000000000000" pitchFamily="18" charset="-128"/>
                <a:ea typeface="UD デジタル 教科書体 NK-B" panose="02020700000000000000" pitchFamily="18" charset="-128"/>
              </a:rPr>
              <a:t>・　車の陰から急に人</a:t>
            </a:r>
            <a:endParaRPr kumimoji="1" lang="en-US" altLang="ja-JP" sz="1600" b="1" dirty="0">
              <a:solidFill>
                <a:srgbClr val="FF0000"/>
              </a:solidFill>
              <a:latin typeface="UD デジタル 教科書体 NK-B" panose="02020700000000000000" pitchFamily="18" charset="-128"/>
              <a:ea typeface="UD デジタル 教科書体 NK-B" panose="02020700000000000000" pitchFamily="18" charset="-128"/>
            </a:endParaRPr>
          </a:p>
          <a:p>
            <a:r>
              <a:rPr kumimoji="1" lang="ja-JP" altLang="en-US" sz="1600" b="1" dirty="0">
                <a:solidFill>
                  <a:srgbClr val="FF0000"/>
                </a:solidFill>
                <a:latin typeface="UD デジタル 教科書体 NK-B" panose="02020700000000000000" pitchFamily="18" charset="-128"/>
                <a:ea typeface="UD デジタル 教科書体 NK-B" panose="02020700000000000000" pitchFamily="18" charset="-128"/>
              </a:rPr>
              <a:t>　　が出てくる可能性</a:t>
            </a:r>
            <a:endParaRPr kumimoji="1" lang="en-US" altLang="ja-JP" sz="1600" b="1" dirty="0">
              <a:solidFill>
                <a:srgbClr val="FF0000"/>
              </a:solidFill>
              <a:latin typeface="UD デジタル 教科書体 NK-B" panose="02020700000000000000" pitchFamily="18" charset="-128"/>
              <a:ea typeface="UD デジタル 教科書体 NK-B" panose="02020700000000000000" pitchFamily="18" charset="-128"/>
            </a:endParaRPr>
          </a:p>
        </p:txBody>
      </p:sp>
      <p:sp>
        <p:nvSpPr>
          <p:cNvPr id="39" name="テキスト ボックス 38">
            <a:extLst>
              <a:ext uri="{FF2B5EF4-FFF2-40B4-BE49-F238E27FC236}">
                <a16:creationId xmlns:a16="http://schemas.microsoft.com/office/drawing/2014/main" id="{E242EC3F-A0F2-2E93-916C-400666055157}"/>
              </a:ext>
            </a:extLst>
          </p:cNvPr>
          <p:cNvSpPr txBox="1"/>
          <p:nvPr/>
        </p:nvSpPr>
        <p:spPr>
          <a:xfrm>
            <a:off x="7793559" y="5412032"/>
            <a:ext cx="2112441" cy="1323439"/>
          </a:xfrm>
          <a:prstGeom prst="rect">
            <a:avLst/>
          </a:prstGeom>
          <a:noFill/>
        </p:spPr>
        <p:txBody>
          <a:bodyPr wrap="square" rtlCol="0">
            <a:spAutoFit/>
          </a:bodyPr>
          <a:lstStyle/>
          <a:p>
            <a:r>
              <a:rPr kumimoji="1" lang="ja-JP" altLang="en-US" sz="1600" b="1" dirty="0">
                <a:solidFill>
                  <a:srgbClr val="FF0000"/>
                </a:solidFill>
                <a:latin typeface="UD デジタル 教科書体 NK-B" panose="02020700000000000000" pitchFamily="18" charset="-128"/>
                <a:ea typeface="UD デジタル 教科書体 NK-B" panose="02020700000000000000" pitchFamily="18" charset="-128"/>
              </a:rPr>
              <a:t>なぜ？</a:t>
            </a:r>
            <a:endParaRPr kumimoji="1" lang="en-US" altLang="ja-JP" sz="1600" b="1" dirty="0">
              <a:solidFill>
                <a:srgbClr val="FF0000"/>
              </a:solidFill>
              <a:latin typeface="UD デジタル 教科書体 NK-B" panose="02020700000000000000" pitchFamily="18" charset="-128"/>
              <a:ea typeface="UD デジタル 教科書体 NK-B" panose="02020700000000000000" pitchFamily="18" charset="-128"/>
            </a:endParaRPr>
          </a:p>
          <a:p>
            <a:r>
              <a:rPr kumimoji="1" lang="ja-JP" altLang="en-US" sz="1600" b="1" dirty="0">
                <a:solidFill>
                  <a:srgbClr val="FF0000"/>
                </a:solidFill>
                <a:latin typeface="UD デジタル 教科書体 NK-B" panose="02020700000000000000" pitchFamily="18" charset="-128"/>
                <a:ea typeface="UD デジタル 教科書体 NK-B" panose="02020700000000000000" pitchFamily="18" charset="-128"/>
              </a:rPr>
              <a:t>・　バスは車体が大きく</a:t>
            </a:r>
            <a:br>
              <a:rPr kumimoji="1" lang="en-US" altLang="ja-JP" sz="1600" b="1" dirty="0">
                <a:solidFill>
                  <a:srgbClr val="FF0000"/>
                </a:solidFill>
                <a:latin typeface="UD デジタル 教科書体 NK-B" panose="02020700000000000000" pitchFamily="18" charset="-128"/>
                <a:ea typeface="UD デジタル 教科書体 NK-B" panose="02020700000000000000" pitchFamily="18" charset="-128"/>
              </a:rPr>
            </a:br>
            <a:r>
              <a:rPr kumimoji="1" lang="ja-JP" altLang="en-US" sz="1600" b="1" dirty="0">
                <a:solidFill>
                  <a:srgbClr val="FF0000"/>
                </a:solidFill>
                <a:latin typeface="UD デジタル 教科書体 NK-B" panose="02020700000000000000" pitchFamily="18" charset="-128"/>
                <a:ea typeface="UD デジタル 教科書体 NK-B" panose="02020700000000000000" pitchFamily="18" charset="-128"/>
              </a:rPr>
              <a:t>　　後方が見えにくい</a:t>
            </a:r>
            <a:endParaRPr kumimoji="1" lang="en-US" altLang="ja-JP" sz="1600" b="1" dirty="0">
              <a:solidFill>
                <a:srgbClr val="FF0000"/>
              </a:solidFill>
              <a:latin typeface="UD デジタル 教科書体 NK-B" panose="02020700000000000000" pitchFamily="18" charset="-128"/>
              <a:ea typeface="UD デジタル 教科書体 NK-B" panose="02020700000000000000" pitchFamily="18" charset="-128"/>
            </a:endParaRPr>
          </a:p>
          <a:p>
            <a:r>
              <a:rPr kumimoji="1" lang="ja-JP" altLang="en-US" sz="1600" b="1" dirty="0">
                <a:solidFill>
                  <a:srgbClr val="FF0000"/>
                </a:solidFill>
                <a:latin typeface="UD デジタル 教科書体 NK-B" panose="02020700000000000000" pitchFamily="18" charset="-128"/>
                <a:ea typeface="UD デジタル 教科書体 NK-B" panose="02020700000000000000" pitchFamily="18" charset="-128"/>
              </a:rPr>
              <a:t>・　バスを追い越そうと</a:t>
            </a:r>
            <a:br>
              <a:rPr kumimoji="1" lang="en-US" altLang="ja-JP" sz="1600" b="1" dirty="0">
                <a:solidFill>
                  <a:srgbClr val="FF0000"/>
                </a:solidFill>
                <a:latin typeface="UD デジタル 教科書体 NK-B" panose="02020700000000000000" pitchFamily="18" charset="-128"/>
                <a:ea typeface="UD デジタル 教科書体 NK-B" panose="02020700000000000000" pitchFamily="18" charset="-128"/>
              </a:rPr>
            </a:br>
            <a:r>
              <a:rPr kumimoji="1" lang="ja-JP" altLang="en-US" sz="1600" b="1" dirty="0">
                <a:solidFill>
                  <a:srgbClr val="FF0000"/>
                </a:solidFill>
                <a:latin typeface="UD デジタル 教科書体 NK-B" panose="02020700000000000000" pitchFamily="18" charset="-128"/>
                <a:ea typeface="UD デジタル 教科書体 NK-B" panose="02020700000000000000" pitchFamily="18" charset="-128"/>
              </a:rPr>
              <a:t>　　する車両が多い</a:t>
            </a:r>
            <a:endParaRPr kumimoji="1" lang="en-US" altLang="ja-JP" sz="1600" b="1" dirty="0">
              <a:solidFill>
                <a:srgbClr val="FF0000"/>
              </a:solidFill>
              <a:latin typeface="UD デジタル 教科書体 NK-B" panose="02020700000000000000" pitchFamily="18" charset="-128"/>
              <a:ea typeface="UD デジタル 教科書体 NK-B" panose="02020700000000000000" pitchFamily="18" charset="-128"/>
            </a:endParaRPr>
          </a:p>
        </p:txBody>
      </p:sp>
    </p:spTree>
    <p:extLst>
      <p:ext uri="{BB962C8B-B14F-4D97-AF65-F5344CB8AC3E}">
        <p14:creationId xmlns:p14="http://schemas.microsoft.com/office/powerpoint/2010/main" val="26904941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387D5055-C173-A4E8-10F1-DA2D94DAC9E7}"/>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E783EE6C-4476-9984-0CC6-047D99BB3B87}"/>
              </a:ext>
            </a:extLst>
          </p:cNvPr>
          <p:cNvSpPr txBox="1"/>
          <p:nvPr/>
        </p:nvSpPr>
        <p:spPr>
          <a:xfrm>
            <a:off x="228598" y="63225"/>
            <a:ext cx="8953501"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第２章　　</a:t>
            </a:r>
            <a:r>
              <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rPr>
              <a:t>case</a:t>
            </a:r>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２　自転車で車道を通行するときは？</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5" name="平行四辺形 4">
            <a:extLst>
              <a:ext uri="{FF2B5EF4-FFF2-40B4-BE49-F238E27FC236}">
                <a16:creationId xmlns:a16="http://schemas.microsoft.com/office/drawing/2014/main" id="{54C2D716-0A7D-1BA5-52E8-65B39A3CAC01}"/>
              </a:ext>
            </a:extLst>
          </p:cNvPr>
          <p:cNvSpPr/>
          <p:nvPr/>
        </p:nvSpPr>
        <p:spPr>
          <a:xfrm>
            <a:off x="190498" y="1163863"/>
            <a:ext cx="5832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3698D6C1-5007-CEB3-EB77-D71E28E66570}"/>
              </a:ext>
            </a:extLst>
          </p:cNvPr>
          <p:cNvSpPr txBox="1"/>
          <p:nvPr/>
        </p:nvSpPr>
        <p:spPr>
          <a:xfrm>
            <a:off x="104774" y="794933"/>
            <a:ext cx="6086476"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自転車用ヘルメット着用の重要性</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graphicFrame>
        <p:nvGraphicFramePr>
          <p:cNvPr id="8" name="グラフ 7">
            <a:extLst>
              <a:ext uri="{FF2B5EF4-FFF2-40B4-BE49-F238E27FC236}">
                <a16:creationId xmlns:a16="http://schemas.microsoft.com/office/drawing/2014/main" id="{35EADC21-5A2D-23D8-4CAA-008961727C7B}"/>
              </a:ext>
            </a:extLst>
          </p:cNvPr>
          <p:cNvGraphicFramePr/>
          <p:nvPr>
            <p:extLst>
              <p:ext uri="{D42A27DB-BD31-4B8C-83A1-F6EECF244321}">
                <p14:modId xmlns:p14="http://schemas.microsoft.com/office/powerpoint/2010/main" val="1402794270"/>
              </p:ext>
            </p:extLst>
          </p:nvPr>
        </p:nvGraphicFramePr>
        <p:xfrm>
          <a:off x="231115" y="1526642"/>
          <a:ext cx="4776113" cy="4070581"/>
        </p:xfrm>
        <a:graphic>
          <a:graphicData uri="http://schemas.openxmlformats.org/drawingml/2006/chart">
            <c:chart xmlns:c="http://schemas.openxmlformats.org/drawingml/2006/chart" xmlns:r="http://schemas.openxmlformats.org/officeDocument/2006/relationships" r:id="rId3"/>
          </a:graphicData>
        </a:graphic>
      </p:graphicFrame>
      <p:sp>
        <p:nvSpPr>
          <p:cNvPr id="9" name="テキスト ボックス 8">
            <a:extLst>
              <a:ext uri="{FF2B5EF4-FFF2-40B4-BE49-F238E27FC236}">
                <a16:creationId xmlns:a16="http://schemas.microsoft.com/office/drawing/2014/main" id="{76C72661-E2ED-1485-DD0D-9E7B50D91C39}"/>
              </a:ext>
            </a:extLst>
          </p:cNvPr>
          <p:cNvSpPr txBox="1"/>
          <p:nvPr/>
        </p:nvSpPr>
        <p:spPr>
          <a:xfrm>
            <a:off x="2497978" y="4342768"/>
            <a:ext cx="1928796" cy="780589"/>
          </a:xfrm>
          <a:prstGeom prst="rect">
            <a:avLst/>
          </a:prstGeom>
          <a:solidFill>
            <a:srgbClr val="FFFFFF"/>
          </a:solidFill>
          <a:ln w="28575">
            <a:solidFill>
              <a:schemeClr val="accent1">
                <a:lumMod val="75000"/>
              </a:schemeClr>
            </a:solidFill>
          </a:ln>
        </p:spPr>
        <p:txBody>
          <a:bodyPr wrap="square" lIns="72000" tIns="36000" rIns="72000" bIns="36000" rtlCol="0" anchor="ctr" anchorCtr="0">
            <a:spAutoFit/>
          </a:bodyPr>
          <a:lstStyle/>
          <a:p>
            <a:pPr algn="ctr"/>
            <a:r>
              <a:rPr kumimoji="1" lang="ja-JP" altLang="en-US"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頭部</a:t>
            </a:r>
            <a:r>
              <a:rPr kumimoji="1" lang="ja-JP" altLang="en-US" dirty="0">
                <a:latin typeface="UD デジタル 教科書体 NK-B" panose="02020700000000000000" pitchFamily="18" charset="-128"/>
                <a:ea typeface="UD デジタル 教科書体 NK-B" panose="02020700000000000000" pitchFamily="18" charset="-128"/>
              </a:rPr>
              <a:t>　</a:t>
            </a:r>
            <a:r>
              <a:rPr kumimoji="1" lang="en-US" altLang="ja-JP" sz="2800" b="1" u="sng" dirty="0">
                <a:solidFill>
                  <a:srgbClr val="FF0000"/>
                </a:solidFill>
                <a:latin typeface="UD デジタル 教科書体 NK-B" panose="02020700000000000000" pitchFamily="18" charset="-128"/>
                <a:ea typeface="UD デジタル 教科書体 NK-B" panose="02020700000000000000" pitchFamily="18" charset="-128"/>
              </a:rPr>
              <a:t>64.0</a:t>
            </a:r>
            <a:r>
              <a:rPr kumimoji="1" lang="ja-JP" altLang="en-US" sz="2800" b="1" u="sng" dirty="0">
                <a:solidFill>
                  <a:srgbClr val="FF0000"/>
                </a:solidFill>
                <a:latin typeface="UD デジタル 教科書体 NK-B" panose="02020700000000000000" pitchFamily="18" charset="-128"/>
                <a:ea typeface="UD デジタル 教科書体 NK-B" panose="02020700000000000000" pitchFamily="18" charset="-128"/>
              </a:rPr>
              <a:t>％</a:t>
            </a:r>
            <a:endParaRPr kumimoji="1" lang="ja-JP" altLang="en-US" b="1" u="sng" dirty="0">
              <a:solidFill>
                <a:srgbClr val="FF0000"/>
              </a:solidFill>
              <a:latin typeface="UD デジタル 教科書体 NK-B" panose="02020700000000000000" pitchFamily="18" charset="-128"/>
              <a:ea typeface="UD デジタル 教科書体 NK-B" panose="02020700000000000000" pitchFamily="18" charset="-128"/>
            </a:endParaRPr>
          </a:p>
        </p:txBody>
      </p:sp>
      <p:sp>
        <p:nvSpPr>
          <p:cNvPr id="10" name="テキスト ボックス 9">
            <a:extLst>
              <a:ext uri="{FF2B5EF4-FFF2-40B4-BE49-F238E27FC236}">
                <a16:creationId xmlns:a16="http://schemas.microsoft.com/office/drawing/2014/main" id="{121DD870-A6DF-1E2E-CC27-E45F9F907873}"/>
              </a:ext>
            </a:extLst>
          </p:cNvPr>
          <p:cNvSpPr txBox="1"/>
          <p:nvPr/>
        </p:nvSpPr>
        <p:spPr>
          <a:xfrm>
            <a:off x="231115" y="4807000"/>
            <a:ext cx="1162298" cy="288147"/>
          </a:xfrm>
          <a:prstGeom prst="rect">
            <a:avLst/>
          </a:prstGeom>
          <a:solidFill>
            <a:srgbClr val="FFFFFF"/>
          </a:solidFill>
          <a:ln w="28575">
            <a:solidFill>
              <a:schemeClr val="accent1">
                <a:lumMod val="75000"/>
              </a:schemeClr>
            </a:solidFill>
          </a:ln>
        </p:spPr>
        <p:txBody>
          <a:bodyPr wrap="square" lIns="72000" tIns="36000" rIns="72000" bIns="36000" rtlCol="0" anchor="ctr" anchorCtr="0">
            <a:spAutoFit/>
          </a:bodyPr>
          <a:lstStyle/>
          <a:p>
            <a:pPr algn="ctr"/>
            <a:r>
              <a:rPr kumimoji="1" lang="ja-JP" altLang="en-US" sz="14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頸部　</a:t>
            </a:r>
            <a:r>
              <a:rPr kumimoji="1" lang="en-US" altLang="ja-JP" sz="14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3.6</a:t>
            </a:r>
            <a:r>
              <a:rPr kumimoji="1" lang="ja-JP" altLang="en-US" sz="14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endParaRPr kumimoji="1" lang="ja-JP" altLang="en-US" sz="1400" b="1" u="sng"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1" name="テキスト ボックス 10">
            <a:extLst>
              <a:ext uri="{FF2B5EF4-FFF2-40B4-BE49-F238E27FC236}">
                <a16:creationId xmlns:a16="http://schemas.microsoft.com/office/drawing/2014/main" id="{D0392577-9C2B-EA8F-C306-924AEA096A58}"/>
              </a:ext>
            </a:extLst>
          </p:cNvPr>
          <p:cNvSpPr txBox="1"/>
          <p:nvPr/>
        </p:nvSpPr>
        <p:spPr>
          <a:xfrm>
            <a:off x="257977" y="3845090"/>
            <a:ext cx="1239956" cy="288147"/>
          </a:xfrm>
          <a:prstGeom prst="rect">
            <a:avLst/>
          </a:prstGeom>
          <a:solidFill>
            <a:srgbClr val="FFFFFF"/>
          </a:solidFill>
          <a:ln w="28575">
            <a:solidFill>
              <a:schemeClr val="accent1">
                <a:lumMod val="75000"/>
              </a:schemeClr>
            </a:solidFill>
          </a:ln>
        </p:spPr>
        <p:txBody>
          <a:bodyPr wrap="square" lIns="72000" tIns="36000" rIns="72000" bIns="36000" rtlCol="0" anchor="ctr" anchorCtr="0">
            <a:spAutoFit/>
          </a:bodyPr>
          <a:lstStyle/>
          <a:p>
            <a:pPr algn="ctr"/>
            <a:r>
              <a:rPr kumimoji="1" lang="ja-JP" altLang="en-US" sz="14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胸部　</a:t>
            </a:r>
            <a:r>
              <a:rPr kumimoji="1" lang="en-US" altLang="ja-JP" sz="14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16.5</a:t>
            </a:r>
            <a:r>
              <a:rPr kumimoji="1" lang="ja-JP" altLang="en-US" sz="14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endParaRPr kumimoji="1" lang="ja-JP" altLang="en-US" sz="1400" b="1" u="sng"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2" name="テキスト ボックス 11">
            <a:extLst>
              <a:ext uri="{FF2B5EF4-FFF2-40B4-BE49-F238E27FC236}">
                <a16:creationId xmlns:a16="http://schemas.microsoft.com/office/drawing/2014/main" id="{B8DA8537-4A19-EC38-D331-A4DF773AC57C}"/>
              </a:ext>
            </a:extLst>
          </p:cNvPr>
          <p:cNvSpPr txBox="1"/>
          <p:nvPr/>
        </p:nvSpPr>
        <p:spPr>
          <a:xfrm>
            <a:off x="96481" y="2980631"/>
            <a:ext cx="1143765" cy="288147"/>
          </a:xfrm>
          <a:prstGeom prst="rect">
            <a:avLst/>
          </a:prstGeom>
          <a:solidFill>
            <a:srgbClr val="FFFFFF"/>
          </a:solidFill>
          <a:ln w="28575">
            <a:solidFill>
              <a:schemeClr val="accent1">
                <a:lumMod val="75000"/>
              </a:schemeClr>
            </a:solidFill>
          </a:ln>
        </p:spPr>
        <p:txBody>
          <a:bodyPr wrap="square" lIns="72000" tIns="36000" rIns="72000" bIns="36000" rtlCol="0" anchor="ctr" anchorCtr="0">
            <a:spAutoFit/>
          </a:bodyPr>
          <a:lstStyle/>
          <a:p>
            <a:pPr algn="ctr"/>
            <a:r>
              <a:rPr kumimoji="1" lang="ja-JP" altLang="en-US" sz="14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腰部　</a:t>
            </a:r>
            <a:r>
              <a:rPr kumimoji="1" lang="en-US" altLang="ja-JP" sz="14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5.0</a:t>
            </a:r>
            <a:r>
              <a:rPr kumimoji="1" lang="ja-JP" altLang="en-US" sz="14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endParaRPr kumimoji="1" lang="ja-JP" altLang="en-US" sz="1400" b="1" u="sng"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3" name="テキスト ボックス 12">
            <a:extLst>
              <a:ext uri="{FF2B5EF4-FFF2-40B4-BE49-F238E27FC236}">
                <a16:creationId xmlns:a16="http://schemas.microsoft.com/office/drawing/2014/main" id="{19E18F2C-EDAC-17AA-3AA4-62A581833811}"/>
              </a:ext>
            </a:extLst>
          </p:cNvPr>
          <p:cNvSpPr txBox="1"/>
          <p:nvPr/>
        </p:nvSpPr>
        <p:spPr>
          <a:xfrm>
            <a:off x="330524" y="2567065"/>
            <a:ext cx="1167409" cy="288147"/>
          </a:xfrm>
          <a:prstGeom prst="rect">
            <a:avLst/>
          </a:prstGeom>
          <a:solidFill>
            <a:srgbClr val="FFFFFF"/>
          </a:solidFill>
          <a:ln w="28575">
            <a:solidFill>
              <a:schemeClr val="accent1">
                <a:lumMod val="75000"/>
              </a:schemeClr>
            </a:solidFill>
          </a:ln>
        </p:spPr>
        <p:txBody>
          <a:bodyPr wrap="square" lIns="72000" tIns="36000" rIns="72000" bIns="36000" rtlCol="0" anchor="ctr" anchorCtr="0">
            <a:spAutoFit/>
          </a:bodyPr>
          <a:lstStyle/>
          <a:p>
            <a:pPr algn="ctr"/>
            <a:r>
              <a:rPr kumimoji="1" lang="ja-JP" altLang="en-US" sz="14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脚部　</a:t>
            </a:r>
            <a:r>
              <a:rPr kumimoji="1" lang="en-US" altLang="ja-JP" sz="14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1.4</a:t>
            </a:r>
            <a:r>
              <a:rPr kumimoji="1" lang="ja-JP" altLang="en-US" sz="14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endParaRPr kumimoji="1" lang="ja-JP" altLang="en-US" sz="1400" b="1" u="sng"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4" name="テキスト ボックス 13">
            <a:extLst>
              <a:ext uri="{FF2B5EF4-FFF2-40B4-BE49-F238E27FC236}">
                <a16:creationId xmlns:a16="http://schemas.microsoft.com/office/drawing/2014/main" id="{5BF1BE4E-F522-1432-7DB4-4F4DCF34E78B}"/>
              </a:ext>
            </a:extLst>
          </p:cNvPr>
          <p:cNvSpPr txBox="1"/>
          <p:nvPr/>
        </p:nvSpPr>
        <p:spPr>
          <a:xfrm>
            <a:off x="1401742" y="2201708"/>
            <a:ext cx="1274010" cy="288147"/>
          </a:xfrm>
          <a:prstGeom prst="rect">
            <a:avLst/>
          </a:prstGeom>
          <a:solidFill>
            <a:srgbClr val="FFFFFF"/>
          </a:solidFill>
          <a:ln w="28575">
            <a:solidFill>
              <a:schemeClr val="accent1">
                <a:lumMod val="75000"/>
              </a:schemeClr>
            </a:solidFill>
          </a:ln>
        </p:spPr>
        <p:txBody>
          <a:bodyPr wrap="square" lIns="72000" tIns="36000" rIns="72000" bIns="36000" rtlCol="0" anchor="b" anchorCtr="0">
            <a:spAutoFit/>
          </a:bodyPr>
          <a:lstStyle/>
          <a:p>
            <a:pPr algn="ctr"/>
            <a:r>
              <a:rPr kumimoji="1" lang="ja-JP" altLang="en-US" sz="14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その他　</a:t>
            </a:r>
            <a:r>
              <a:rPr kumimoji="1" lang="en-US" altLang="ja-JP" sz="14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9.4</a:t>
            </a:r>
            <a:r>
              <a:rPr kumimoji="1" lang="ja-JP" altLang="en-US" sz="14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endParaRPr kumimoji="1" lang="ja-JP" altLang="en-US" sz="1400" b="1" u="sng"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graphicFrame>
        <p:nvGraphicFramePr>
          <p:cNvPr id="29" name="グラフ 28">
            <a:extLst>
              <a:ext uri="{FF2B5EF4-FFF2-40B4-BE49-F238E27FC236}">
                <a16:creationId xmlns:a16="http://schemas.microsoft.com/office/drawing/2014/main" id="{DA1E400C-8907-24DD-8287-4BAF82D0CB8A}"/>
              </a:ext>
            </a:extLst>
          </p:cNvPr>
          <p:cNvGraphicFramePr/>
          <p:nvPr>
            <p:extLst>
              <p:ext uri="{D42A27DB-BD31-4B8C-83A1-F6EECF244321}">
                <p14:modId xmlns:p14="http://schemas.microsoft.com/office/powerpoint/2010/main" val="2696930126"/>
              </p:ext>
            </p:extLst>
          </p:nvPr>
        </p:nvGraphicFramePr>
        <p:xfrm>
          <a:off x="5331325" y="1526981"/>
          <a:ext cx="4343560" cy="4070242"/>
        </p:xfrm>
        <a:graphic>
          <a:graphicData uri="http://schemas.openxmlformats.org/drawingml/2006/chart">
            <c:chart xmlns:c="http://schemas.openxmlformats.org/drawingml/2006/chart" xmlns:r="http://schemas.openxmlformats.org/officeDocument/2006/relationships" r:id="rId4"/>
          </a:graphicData>
        </a:graphic>
      </p:graphicFrame>
      <p:sp>
        <p:nvSpPr>
          <p:cNvPr id="30" name="テキスト ボックス 29">
            <a:extLst>
              <a:ext uri="{FF2B5EF4-FFF2-40B4-BE49-F238E27FC236}">
                <a16:creationId xmlns:a16="http://schemas.microsoft.com/office/drawing/2014/main" id="{C234AE5D-E23B-5044-2353-1582D1D7EB68}"/>
              </a:ext>
            </a:extLst>
          </p:cNvPr>
          <p:cNvSpPr txBox="1"/>
          <p:nvPr/>
        </p:nvSpPr>
        <p:spPr>
          <a:xfrm>
            <a:off x="2192203" y="1820464"/>
            <a:ext cx="3066488" cy="307777"/>
          </a:xfrm>
          <a:prstGeom prst="rect">
            <a:avLst/>
          </a:prstGeom>
          <a:noFill/>
        </p:spPr>
        <p:txBody>
          <a:bodyPr wrap="square" rtlCol="0">
            <a:spAutoFit/>
          </a:bodyPr>
          <a:lstStyle/>
          <a:p>
            <a:r>
              <a:rPr kumimoji="1" lang="ja-JP" altLang="en-US" sz="14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（東京都内　令和２年～令和６年中）</a:t>
            </a:r>
          </a:p>
        </p:txBody>
      </p:sp>
      <p:sp>
        <p:nvSpPr>
          <p:cNvPr id="31" name="テキスト ボックス 30">
            <a:extLst>
              <a:ext uri="{FF2B5EF4-FFF2-40B4-BE49-F238E27FC236}">
                <a16:creationId xmlns:a16="http://schemas.microsoft.com/office/drawing/2014/main" id="{8E2C1725-7BF3-C072-428E-FBDB1172A71F}"/>
              </a:ext>
            </a:extLst>
          </p:cNvPr>
          <p:cNvSpPr txBox="1"/>
          <p:nvPr/>
        </p:nvSpPr>
        <p:spPr>
          <a:xfrm>
            <a:off x="6875120" y="1828503"/>
            <a:ext cx="2964264" cy="307777"/>
          </a:xfrm>
          <a:prstGeom prst="rect">
            <a:avLst/>
          </a:prstGeom>
          <a:noFill/>
        </p:spPr>
        <p:txBody>
          <a:bodyPr wrap="square" rtlCol="0">
            <a:spAutoFit/>
          </a:bodyPr>
          <a:lstStyle/>
          <a:p>
            <a:r>
              <a:rPr kumimoji="1" lang="ja-JP" altLang="en-US" sz="1400"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（東京都内　令和２年～令和６年中）</a:t>
            </a:r>
          </a:p>
        </p:txBody>
      </p:sp>
      <p:sp>
        <p:nvSpPr>
          <p:cNvPr id="33" name="テキスト ボックス 32">
            <a:extLst>
              <a:ext uri="{FF2B5EF4-FFF2-40B4-BE49-F238E27FC236}">
                <a16:creationId xmlns:a16="http://schemas.microsoft.com/office/drawing/2014/main" id="{FCC7716C-90B3-C9C7-201B-806C1E5F55BA}"/>
              </a:ext>
            </a:extLst>
          </p:cNvPr>
          <p:cNvSpPr txBox="1"/>
          <p:nvPr/>
        </p:nvSpPr>
        <p:spPr>
          <a:xfrm>
            <a:off x="6291034" y="3679803"/>
            <a:ext cx="1168172" cy="349702"/>
          </a:xfrm>
          <a:prstGeom prst="rect">
            <a:avLst/>
          </a:prstGeom>
          <a:noFill/>
          <a:ln w="28575">
            <a:noFill/>
          </a:ln>
        </p:spPr>
        <p:txBody>
          <a:bodyPr wrap="square" lIns="72000" tIns="36000" rIns="72000" bIns="36000" rtlCol="0" anchor="ctr" anchorCtr="0">
            <a:spAutoFit/>
          </a:bodyPr>
          <a:lstStyle/>
          <a:p>
            <a:pPr algn="ctr"/>
            <a:r>
              <a:rPr kumimoji="1" lang="en-US" altLang="ja-JP"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0.13</a:t>
            </a:r>
            <a:r>
              <a:rPr kumimoji="1" lang="ja-JP" altLang="en-US"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endParaRPr kumimoji="1" lang="ja-JP" altLang="en-US" b="1" u="sng" dirty="0">
              <a:solidFill>
                <a:srgbClr val="FF0000"/>
              </a:solidFill>
              <a:latin typeface="UD デジタル 教科書体 NK-B" panose="02020700000000000000" pitchFamily="18" charset="-128"/>
              <a:ea typeface="UD デジタル 教科書体 NK-B" panose="02020700000000000000" pitchFamily="18" charset="-128"/>
            </a:endParaRPr>
          </a:p>
        </p:txBody>
      </p:sp>
      <p:sp>
        <p:nvSpPr>
          <p:cNvPr id="34" name="テキスト ボックス 33">
            <a:extLst>
              <a:ext uri="{FF2B5EF4-FFF2-40B4-BE49-F238E27FC236}">
                <a16:creationId xmlns:a16="http://schemas.microsoft.com/office/drawing/2014/main" id="{3DB3041D-D9BC-BCAB-5AF5-C0A83457C3E4}"/>
              </a:ext>
            </a:extLst>
          </p:cNvPr>
          <p:cNvSpPr txBox="1"/>
          <p:nvPr/>
        </p:nvSpPr>
        <p:spPr>
          <a:xfrm>
            <a:off x="8020084" y="2614062"/>
            <a:ext cx="1168172" cy="349702"/>
          </a:xfrm>
          <a:prstGeom prst="rect">
            <a:avLst/>
          </a:prstGeom>
          <a:noFill/>
          <a:ln w="28575">
            <a:noFill/>
          </a:ln>
        </p:spPr>
        <p:txBody>
          <a:bodyPr wrap="square" lIns="72000" tIns="36000" rIns="72000" bIns="36000" rtlCol="0" anchor="ctr" anchorCtr="0">
            <a:spAutoFit/>
          </a:bodyPr>
          <a:lstStyle/>
          <a:p>
            <a:pPr algn="ctr"/>
            <a:r>
              <a:rPr kumimoji="1" lang="en-US" altLang="ja-JP"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0.25</a:t>
            </a:r>
            <a:r>
              <a:rPr kumimoji="1" lang="ja-JP" altLang="en-US"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endParaRPr kumimoji="1" lang="ja-JP" altLang="en-US" b="1" u="sng" dirty="0">
              <a:solidFill>
                <a:srgbClr val="FF0000"/>
              </a:solidFill>
              <a:latin typeface="UD デジタル 教科書体 NK-B" panose="02020700000000000000" pitchFamily="18" charset="-128"/>
              <a:ea typeface="UD デジタル 教科書体 NK-B" panose="02020700000000000000" pitchFamily="18" charset="-128"/>
            </a:endParaRPr>
          </a:p>
        </p:txBody>
      </p:sp>
      <p:pic>
        <p:nvPicPr>
          <p:cNvPr id="35" name="グラフィックス 34" descr="拡大鏡 単色塗りつぶし">
            <a:extLst>
              <a:ext uri="{FF2B5EF4-FFF2-40B4-BE49-F238E27FC236}">
                <a16:creationId xmlns:a16="http://schemas.microsoft.com/office/drawing/2014/main" id="{B37F9521-EB29-06CC-0EAC-4FA47B85BD7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8264" y="5974240"/>
            <a:ext cx="468000" cy="468000"/>
          </a:xfrm>
          <a:prstGeom prst="rect">
            <a:avLst/>
          </a:prstGeom>
        </p:spPr>
      </p:pic>
      <p:sp>
        <p:nvSpPr>
          <p:cNvPr id="36" name="テキスト ボックス 35">
            <a:extLst>
              <a:ext uri="{FF2B5EF4-FFF2-40B4-BE49-F238E27FC236}">
                <a16:creationId xmlns:a16="http://schemas.microsoft.com/office/drawing/2014/main" id="{2147C3D4-680A-7227-3981-22FC3F8C7513}"/>
              </a:ext>
            </a:extLst>
          </p:cNvPr>
          <p:cNvSpPr txBox="1"/>
          <p:nvPr/>
        </p:nvSpPr>
        <p:spPr>
          <a:xfrm>
            <a:off x="1123549" y="5815397"/>
            <a:ext cx="8270284" cy="430887"/>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自転車事故で亡くなられた方の</a:t>
            </a:r>
            <a:r>
              <a:rPr kumimoji="1" lang="ja-JP" altLang="en-US" sz="2200" b="1" u="sng" dirty="0">
                <a:solidFill>
                  <a:srgbClr val="FF0000"/>
                </a:solidFill>
                <a:latin typeface="UD デジタル 教科書体 NK-B" panose="02020700000000000000" pitchFamily="18" charset="-128"/>
                <a:ea typeface="UD デジタル 教科書体 NK-B" panose="02020700000000000000" pitchFamily="18" charset="-128"/>
              </a:rPr>
              <a:t>半数以上が頭部の損傷が死因</a:t>
            </a:r>
            <a:endParaRPr kumimoji="1" lang="en-US" altLang="ja-JP" sz="2200" b="1" u="sng" dirty="0">
              <a:solidFill>
                <a:srgbClr val="FF0000"/>
              </a:solidFill>
              <a:latin typeface="UD デジタル 教科書体 NK-B" panose="02020700000000000000" pitchFamily="18" charset="-128"/>
              <a:ea typeface="UD デジタル 教科書体 NK-B" panose="02020700000000000000" pitchFamily="18" charset="-128"/>
            </a:endParaRPr>
          </a:p>
        </p:txBody>
      </p:sp>
      <p:sp>
        <p:nvSpPr>
          <p:cNvPr id="37" name="テキスト ボックス 36">
            <a:extLst>
              <a:ext uri="{FF2B5EF4-FFF2-40B4-BE49-F238E27FC236}">
                <a16:creationId xmlns:a16="http://schemas.microsoft.com/office/drawing/2014/main" id="{6C6161BB-F793-7138-8E43-07F69B1D5495}"/>
              </a:ext>
            </a:extLst>
          </p:cNvPr>
          <p:cNvSpPr txBox="1"/>
          <p:nvPr/>
        </p:nvSpPr>
        <p:spPr>
          <a:xfrm>
            <a:off x="1123549" y="6246961"/>
            <a:ext cx="8270284" cy="430887"/>
          </a:xfrm>
          <a:prstGeom prst="rect">
            <a:avLst/>
          </a:prstGeom>
          <a:noFill/>
        </p:spPr>
        <p:txBody>
          <a:bodyPr wrap="square" rtlCol="0">
            <a:spAutoFit/>
          </a:bodyPr>
          <a:lstStyle/>
          <a:p>
            <a:r>
              <a:rPr kumimoji="1" lang="ja-JP" altLang="en-US" sz="2200" b="1" u="sng" dirty="0">
                <a:solidFill>
                  <a:srgbClr val="FF0000"/>
                </a:solidFill>
                <a:latin typeface="UD デジタル 教科書体 NK-B" panose="02020700000000000000" pitchFamily="18" charset="-128"/>
                <a:ea typeface="UD デジタル 教科書体 NK-B" panose="02020700000000000000" pitchFamily="18" charset="-128"/>
              </a:rPr>
              <a:t>ヘルメットを着用</a:t>
            </a:r>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することで、頭部が原因の致死率を</a:t>
            </a:r>
            <a:r>
              <a:rPr kumimoji="1" lang="ja-JP" altLang="en-US" sz="2200" b="1" u="sng" dirty="0">
                <a:solidFill>
                  <a:srgbClr val="FF0000"/>
                </a:solidFill>
                <a:latin typeface="UD デジタル 教科書体 NK-B" panose="02020700000000000000" pitchFamily="18" charset="-128"/>
                <a:ea typeface="UD デジタル 教科書体 NK-B" panose="02020700000000000000" pitchFamily="18" charset="-128"/>
              </a:rPr>
              <a:t>約半減</a:t>
            </a:r>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できる</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cxnSp>
        <p:nvCxnSpPr>
          <p:cNvPr id="39" name="直線コネクタ 38">
            <a:extLst>
              <a:ext uri="{FF2B5EF4-FFF2-40B4-BE49-F238E27FC236}">
                <a16:creationId xmlns:a16="http://schemas.microsoft.com/office/drawing/2014/main" id="{18265A77-8EF5-1BC1-14B9-6C5FE7E6EBF7}"/>
              </a:ext>
            </a:extLst>
          </p:cNvPr>
          <p:cNvCxnSpPr>
            <a:cxnSpLocks/>
            <a:stCxn id="13" idx="3"/>
          </p:cNvCxnSpPr>
          <p:nvPr/>
        </p:nvCxnSpPr>
        <p:spPr>
          <a:xfrm>
            <a:off x="1497933" y="2711139"/>
            <a:ext cx="208739" cy="66987"/>
          </a:xfrm>
          <a:prstGeom prst="line">
            <a:avLst/>
          </a:prstGeom>
          <a:ln w="19050">
            <a:solidFill>
              <a:schemeClr val="accent1">
                <a:lumMod val="7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41" name="直線コネクタ 40">
            <a:extLst>
              <a:ext uri="{FF2B5EF4-FFF2-40B4-BE49-F238E27FC236}">
                <a16:creationId xmlns:a16="http://schemas.microsoft.com/office/drawing/2014/main" id="{F80D7F2B-9FF9-AF61-EC5E-F49A1E66F203}"/>
              </a:ext>
            </a:extLst>
          </p:cNvPr>
          <p:cNvCxnSpPr>
            <a:cxnSpLocks/>
          </p:cNvCxnSpPr>
          <p:nvPr/>
        </p:nvCxnSpPr>
        <p:spPr>
          <a:xfrm flipV="1">
            <a:off x="1268212" y="2980631"/>
            <a:ext cx="209937" cy="144073"/>
          </a:xfrm>
          <a:prstGeom prst="line">
            <a:avLst/>
          </a:prstGeom>
          <a:ln w="19050">
            <a:solidFill>
              <a:schemeClr val="accent1">
                <a:lumMod val="75000"/>
              </a:schemeClr>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23648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8FECDEC-964C-A905-A0C2-47BE9B73739B}"/>
            </a:ext>
          </a:extLst>
        </p:cNvPr>
        <p:cNvGrpSpPr/>
        <p:nvPr/>
      </p:nvGrpSpPr>
      <p:grpSpPr>
        <a:xfrm>
          <a:off x="0" y="0"/>
          <a:ext cx="0" cy="0"/>
          <a:chOff x="0" y="0"/>
          <a:chExt cx="0" cy="0"/>
        </a:xfrm>
      </p:grpSpPr>
      <p:grpSp>
        <p:nvGrpSpPr>
          <p:cNvPr id="30" name="グループ化 29">
            <a:extLst>
              <a:ext uri="{FF2B5EF4-FFF2-40B4-BE49-F238E27FC236}">
                <a16:creationId xmlns:a16="http://schemas.microsoft.com/office/drawing/2014/main" id="{2F690253-232C-99FE-FDD0-BE0A9DF703C3}"/>
              </a:ext>
            </a:extLst>
          </p:cNvPr>
          <p:cNvGrpSpPr/>
          <p:nvPr/>
        </p:nvGrpSpPr>
        <p:grpSpPr>
          <a:xfrm>
            <a:off x="4742920" y="4509428"/>
            <a:ext cx="3378628" cy="468000"/>
            <a:chOff x="3479324" y="2240643"/>
            <a:chExt cx="3312000" cy="468000"/>
          </a:xfrm>
        </p:grpSpPr>
        <p:sp>
          <p:nvSpPr>
            <p:cNvPr id="31" name="フリーフォーム: 図形 30">
              <a:extLst>
                <a:ext uri="{FF2B5EF4-FFF2-40B4-BE49-F238E27FC236}">
                  <a16:creationId xmlns:a16="http://schemas.microsoft.com/office/drawing/2014/main" id="{A7BE04CE-A3B6-8EF5-BE9F-83BB5A9F8698}"/>
                </a:ext>
              </a:extLst>
            </p:cNvPr>
            <p:cNvSpPr/>
            <p:nvPr/>
          </p:nvSpPr>
          <p:spPr>
            <a:xfrm>
              <a:off x="3479324" y="2240643"/>
              <a:ext cx="3312000" cy="468000"/>
            </a:xfrm>
            <a:custGeom>
              <a:avLst/>
              <a:gdLst>
                <a:gd name="connsiteX0" fmla="*/ 414000 w 8962350"/>
                <a:gd name="connsiteY0" fmla="*/ 0 h 828000"/>
                <a:gd name="connsiteX1" fmla="*/ 414000 w 8962350"/>
                <a:gd name="connsiteY1" fmla="*/ 0 h 828000"/>
                <a:gd name="connsiteX2" fmla="*/ 414000 w 8962350"/>
                <a:gd name="connsiteY2" fmla="*/ 0 h 828000"/>
                <a:gd name="connsiteX3" fmla="*/ 8548350 w 8962350"/>
                <a:gd name="connsiteY3" fmla="*/ 0 h 828000"/>
                <a:gd name="connsiteX4" fmla="*/ 8962350 w 8962350"/>
                <a:gd name="connsiteY4" fmla="*/ 414000 h 828000"/>
                <a:gd name="connsiteX5" fmla="*/ 8548350 w 8962350"/>
                <a:gd name="connsiteY5" fmla="*/ 828000 h 828000"/>
                <a:gd name="connsiteX6" fmla="*/ 414000 w 8962350"/>
                <a:gd name="connsiteY6" fmla="*/ 828000 h 828000"/>
                <a:gd name="connsiteX7" fmla="*/ 414000 w 8962350"/>
                <a:gd name="connsiteY7" fmla="*/ 828000 h 828000"/>
                <a:gd name="connsiteX8" fmla="*/ 414000 w 8962350"/>
                <a:gd name="connsiteY8" fmla="*/ 828000 h 828000"/>
                <a:gd name="connsiteX9" fmla="*/ 0 w 8962350"/>
                <a:gd name="connsiteY9" fmla="*/ 414000 h 828000"/>
                <a:gd name="connsiteX10" fmla="*/ 414000 w 8962350"/>
                <a:gd name="connsiteY10" fmla="*/ 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62350" h="828000">
                  <a:moveTo>
                    <a:pt x="414000" y="0"/>
                  </a:moveTo>
                  <a:lnTo>
                    <a:pt x="414000" y="0"/>
                  </a:lnTo>
                  <a:lnTo>
                    <a:pt x="414000" y="0"/>
                  </a:lnTo>
                  <a:lnTo>
                    <a:pt x="8548350" y="0"/>
                  </a:lnTo>
                  <a:cubicBezTo>
                    <a:pt x="8776996" y="0"/>
                    <a:pt x="8962350" y="185354"/>
                    <a:pt x="8962350" y="414000"/>
                  </a:cubicBezTo>
                  <a:cubicBezTo>
                    <a:pt x="8962350" y="642646"/>
                    <a:pt x="8776996" y="828000"/>
                    <a:pt x="8548350" y="828000"/>
                  </a:cubicBezTo>
                  <a:lnTo>
                    <a:pt x="414000" y="828000"/>
                  </a:lnTo>
                  <a:lnTo>
                    <a:pt x="414000" y="828000"/>
                  </a:lnTo>
                  <a:lnTo>
                    <a:pt x="414000" y="828000"/>
                  </a:lnTo>
                  <a:cubicBezTo>
                    <a:pt x="185354" y="828000"/>
                    <a:pt x="0" y="642646"/>
                    <a:pt x="0" y="414000"/>
                  </a:cubicBezTo>
                  <a:cubicBezTo>
                    <a:pt x="0" y="185354"/>
                    <a:pt x="185354" y="0"/>
                    <a:pt x="414000" y="0"/>
                  </a:cubicBezTo>
                  <a:close/>
                </a:path>
              </a:pathLst>
            </a:cu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32" name="フリーフォーム: 図形 31">
              <a:extLst>
                <a:ext uri="{FF2B5EF4-FFF2-40B4-BE49-F238E27FC236}">
                  <a16:creationId xmlns:a16="http://schemas.microsoft.com/office/drawing/2014/main" id="{569941FC-71E1-85DB-DE7F-B84F53A9FE12}"/>
                </a:ext>
              </a:extLst>
            </p:cNvPr>
            <p:cNvSpPr/>
            <p:nvPr/>
          </p:nvSpPr>
          <p:spPr>
            <a:xfrm>
              <a:off x="3497324" y="2262243"/>
              <a:ext cx="3276000" cy="424800"/>
            </a:xfrm>
            <a:custGeom>
              <a:avLst/>
              <a:gdLst>
                <a:gd name="connsiteX0" fmla="*/ 414000 w 8962350"/>
                <a:gd name="connsiteY0" fmla="*/ 0 h 828000"/>
                <a:gd name="connsiteX1" fmla="*/ 414000 w 8962350"/>
                <a:gd name="connsiteY1" fmla="*/ 0 h 828000"/>
                <a:gd name="connsiteX2" fmla="*/ 414000 w 8962350"/>
                <a:gd name="connsiteY2" fmla="*/ 0 h 828000"/>
                <a:gd name="connsiteX3" fmla="*/ 8548350 w 8962350"/>
                <a:gd name="connsiteY3" fmla="*/ 0 h 828000"/>
                <a:gd name="connsiteX4" fmla="*/ 8962350 w 8962350"/>
                <a:gd name="connsiteY4" fmla="*/ 414000 h 828000"/>
                <a:gd name="connsiteX5" fmla="*/ 8548350 w 8962350"/>
                <a:gd name="connsiteY5" fmla="*/ 828000 h 828000"/>
                <a:gd name="connsiteX6" fmla="*/ 414000 w 8962350"/>
                <a:gd name="connsiteY6" fmla="*/ 828000 h 828000"/>
                <a:gd name="connsiteX7" fmla="*/ 414000 w 8962350"/>
                <a:gd name="connsiteY7" fmla="*/ 828000 h 828000"/>
                <a:gd name="connsiteX8" fmla="*/ 414000 w 8962350"/>
                <a:gd name="connsiteY8" fmla="*/ 828000 h 828000"/>
                <a:gd name="connsiteX9" fmla="*/ 0 w 8962350"/>
                <a:gd name="connsiteY9" fmla="*/ 414000 h 828000"/>
                <a:gd name="connsiteX10" fmla="*/ 414000 w 8962350"/>
                <a:gd name="connsiteY10" fmla="*/ 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62350" h="828000">
                  <a:moveTo>
                    <a:pt x="414000" y="0"/>
                  </a:moveTo>
                  <a:lnTo>
                    <a:pt x="414000" y="0"/>
                  </a:lnTo>
                  <a:lnTo>
                    <a:pt x="414000" y="0"/>
                  </a:lnTo>
                  <a:lnTo>
                    <a:pt x="8548350" y="0"/>
                  </a:lnTo>
                  <a:cubicBezTo>
                    <a:pt x="8776996" y="0"/>
                    <a:pt x="8962350" y="185354"/>
                    <a:pt x="8962350" y="414000"/>
                  </a:cubicBezTo>
                  <a:cubicBezTo>
                    <a:pt x="8962350" y="642646"/>
                    <a:pt x="8776996" y="828000"/>
                    <a:pt x="8548350" y="828000"/>
                  </a:cubicBezTo>
                  <a:lnTo>
                    <a:pt x="414000" y="828000"/>
                  </a:lnTo>
                  <a:lnTo>
                    <a:pt x="414000" y="828000"/>
                  </a:lnTo>
                  <a:lnTo>
                    <a:pt x="414000" y="828000"/>
                  </a:lnTo>
                  <a:cubicBezTo>
                    <a:pt x="185354" y="828000"/>
                    <a:pt x="0" y="642646"/>
                    <a:pt x="0" y="414000"/>
                  </a:cubicBezTo>
                  <a:cubicBezTo>
                    <a:pt x="0" y="185354"/>
                    <a:pt x="185354" y="0"/>
                    <a:pt x="414000" y="0"/>
                  </a:cubicBezTo>
                  <a:close/>
                </a:path>
              </a:pathLst>
            </a:custGeom>
            <a:solidFill>
              <a:schemeClr val="bg1"/>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grpSp>
      <p:sp>
        <p:nvSpPr>
          <p:cNvPr id="12" name="四角形: 角を丸くする 11">
            <a:extLst>
              <a:ext uri="{FF2B5EF4-FFF2-40B4-BE49-F238E27FC236}">
                <a16:creationId xmlns:a16="http://schemas.microsoft.com/office/drawing/2014/main" id="{61CD9E80-A402-387C-3DAC-8207EDCA1958}"/>
              </a:ext>
            </a:extLst>
          </p:cNvPr>
          <p:cNvSpPr/>
          <p:nvPr/>
        </p:nvSpPr>
        <p:spPr>
          <a:xfrm>
            <a:off x="301309" y="3421414"/>
            <a:ext cx="9325012" cy="864000"/>
          </a:xfrm>
          <a:prstGeom prst="roundRect">
            <a:avLst>
              <a:gd name="adj" fmla="val 5104"/>
            </a:avLst>
          </a:prstGeom>
          <a:pattFill prst="pct30">
            <a:fgClr>
              <a:schemeClr val="accent1">
                <a:lumMod val="20000"/>
                <a:lumOff val="8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55E89CE2-58C5-50FB-C271-CDC7926C68C5}"/>
              </a:ext>
            </a:extLst>
          </p:cNvPr>
          <p:cNvSpPr/>
          <p:nvPr/>
        </p:nvSpPr>
        <p:spPr>
          <a:xfrm>
            <a:off x="301309" y="1928709"/>
            <a:ext cx="9325012" cy="900000"/>
          </a:xfrm>
          <a:prstGeom prst="roundRect">
            <a:avLst>
              <a:gd name="adj" fmla="val 5104"/>
            </a:avLst>
          </a:prstGeom>
          <a:pattFill prst="pct30">
            <a:fgClr>
              <a:schemeClr val="accent1">
                <a:lumMod val="20000"/>
                <a:lumOff val="8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6A4A5442-3ACE-199B-F7B4-0996CBFADDAC}"/>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6189C701-2CE0-9382-593E-B2473D62F361}"/>
              </a:ext>
            </a:extLst>
          </p:cNvPr>
          <p:cNvSpPr txBox="1"/>
          <p:nvPr/>
        </p:nvSpPr>
        <p:spPr>
          <a:xfrm>
            <a:off x="228598" y="63225"/>
            <a:ext cx="8953501"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第２章　　</a:t>
            </a:r>
            <a:r>
              <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rPr>
              <a:t>case</a:t>
            </a:r>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２　自転車で車道を通行するときは？</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5" name="平行四辺形 4">
            <a:extLst>
              <a:ext uri="{FF2B5EF4-FFF2-40B4-BE49-F238E27FC236}">
                <a16:creationId xmlns:a16="http://schemas.microsoft.com/office/drawing/2014/main" id="{83158090-90B4-1491-E604-F05DECC166E2}"/>
              </a:ext>
            </a:extLst>
          </p:cNvPr>
          <p:cNvSpPr/>
          <p:nvPr/>
        </p:nvSpPr>
        <p:spPr>
          <a:xfrm>
            <a:off x="190498" y="1163863"/>
            <a:ext cx="5832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6A213621-23E8-7A8D-48AB-86983C72B12C}"/>
              </a:ext>
            </a:extLst>
          </p:cNvPr>
          <p:cNvSpPr txBox="1"/>
          <p:nvPr/>
        </p:nvSpPr>
        <p:spPr>
          <a:xfrm>
            <a:off x="104774" y="794933"/>
            <a:ext cx="6086476"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自転車用ヘルメット着用の必要性</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6" name="四角形: 角を丸くする 5">
            <a:extLst>
              <a:ext uri="{FF2B5EF4-FFF2-40B4-BE49-F238E27FC236}">
                <a16:creationId xmlns:a16="http://schemas.microsoft.com/office/drawing/2014/main" id="{A34DEAB9-2E83-58D3-C6BA-C864E07C7286}"/>
              </a:ext>
            </a:extLst>
          </p:cNvPr>
          <p:cNvSpPr/>
          <p:nvPr/>
        </p:nvSpPr>
        <p:spPr>
          <a:xfrm>
            <a:off x="228598" y="1442793"/>
            <a:ext cx="2986875" cy="39600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502DED59-004E-6AFB-B8C6-7BB15F0E2DD6}"/>
              </a:ext>
            </a:extLst>
          </p:cNvPr>
          <p:cNvSpPr txBox="1"/>
          <p:nvPr/>
        </p:nvSpPr>
        <p:spPr>
          <a:xfrm>
            <a:off x="352841" y="1459813"/>
            <a:ext cx="2795171" cy="400110"/>
          </a:xfrm>
          <a:prstGeom prst="rect">
            <a:avLst/>
          </a:prstGeom>
          <a:noFill/>
        </p:spPr>
        <p:txBody>
          <a:bodyPr wrap="square" rtlCol="0">
            <a:spAutoFit/>
          </a:bodyPr>
          <a:lstStyle/>
          <a:p>
            <a:r>
              <a:rPr kumimoji="1" lang="ja-JP" altLang="en-US" sz="2000" b="1" dirty="0">
                <a:solidFill>
                  <a:schemeClr val="bg1"/>
                </a:solidFill>
                <a:latin typeface="UD デジタル 教科書体 NK-B" panose="02020700000000000000" pitchFamily="18" charset="-128"/>
                <a:ea typeface="UD デジタル 教科書体 NK-B" panose="02020700000000000000" pitchFamily="18" charset="-128"/>
              </a:rPr>
              <a:t>道路交通法</a:t>
            </a:r>
            <a:r>
              <a:rPr kumimoji="1" lang="ja-JP" altLang="en-US" sz="1400" b="1" dirty="0">
                <a:solidFill>
                  <a:schemeClr val="bg1"/>
                </a:solidFill>
                <a:latin typeface="UD デジタル 教科書体 NK-B" panose="02020700000000000000" pitchFamily="18" charset="-128"/>
                <a:ea typeface="UD デジタル 教科書体 NK-B" panose="02020700000000000000" pitchFamily="18" charset="-128"/>
              </a:rPr>
              <a:t>（第</a:t>
            </a:r>
            <a:r>
              <a:rPr kumimoji="1" lang="en-US" altLang="ja-JP" sz="1400" b="1" dirty="0">
                <a:solidFill>
                  <a:schemeClr val="bg1"/>
                </a:solidFill>
                <a:latin typeface="UD デジタル 教科書体 NK-B" panose="02020700000000000000" pitchFamily="18" charset="-128"/>
                <a:ea typeface="UD デジタル 教科書体 NK-B" panose="02020700000000000000" pitchFamily="18" charset="-128"/>
              </a:rPr>
              <a:t>63</a:t>
            </a:r>
            <a:r>
              <a:rPr kumimoji="1" lang="ja-JP" altLang="en-US" sz="1400" b="1" dirty="0">
                <a:solidFill>
                  <a:schemeClr val="bg1"/>
                </a:solidFill>
                <a:latin typeface="UD デジタル 教科書体 NK-B" panose="02020700000000000000" pitchFamily="18" charset="-128"/>
                <a:ea typeface="UD デジタル 教科書体 NK-B" panose="02020700000000000000" pitchFamily="18" charset="-128"/>
              </a:rPr>
              <a:t>条の</a:t>
            </a:r>
            <a:r>
              <a:rPr kumimoji="1" lang="en-US" altLang="ja-JP" sz="1400" b="1" dirty="0">
                <a:solidFill>
                  <a:schemeClr val="bg1"/>
                </a:solidFill>
                <a:latin typeface="UD デジタル 教科書体 NK-B" panose="02020700000000000000" pitchFamily="18" charset="-128"/>
                <a:ea typeface="UD デジタル 教科書体 NK-B" panose="02020700000000000000" pitchFamily="18" charset="-128"/>
              </a:rPr>
              <a:t>11</a:t>
            </a:r>
            <a:r>
              <a:rPr kumimoji="1" lang="ja-JP" altLang="en-US" sz="1400" b="1" dirty="0">
                <a:solidFill>
                  <a:schemeClr val="bg1"/>
                </a:solidFill>
                <a:latin typeface="UD デジタル 教科書体 NK-B" panose="02020700000000000000" pitchFamily="18" charset="-128"/>
                <a:ea typeface="UD デジタル 教科書体 NK-B" panose="02020700000000000000" pitchFamily="18" charset="-128"/>
              </a:rPr>
              <a:t>）</a:t>
            </a:r>
            <a:endParaRPr kumimoji="1" lang="en-US" altLang="ja-JP" sz="2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15" name="テキスト ボックス 14">
            <a:extLst>
              <a:ext uri="{FF2B5EF4-FFF2-40B4-BE49-F238E27FC236}">
                <a16:creationId xmlns:a16="http://schemas.microsoft.com/office/drawing/2014/main" id="{6D2AFEE5-2535-6798-5FEB-8B0D9C32401C}"/>
              </a:ext>
            </a:extLst>
          </p:cNvPr>
          <p:cNvSpPr txBox="1"/>
          <p:nvPr/>
        </p:nvSpPr>
        <p:spPr>
          <a:xfrm>
            <a:off x="433228" y="1947558"/>
            <a:ext cx="4147250" cy="338554"/>
          </a:xfrm>
          <a:prstGeom prst="rect">
            <a:avLst/>
          </a:prstGeom>
          <a:noFill/>
        </p:spPr>
        <p:txBody>
          <a:bodyPr wrap="square" rtlCol="0">
            <a:spAutoFit/>
          </a:bodyPr>
          <a:lstStyle/>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①　自転車の運転者がヘルメットをかぶること</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6" name="テキスト ボックス 15">
            <a:extLst>
              <a:ext uri="{FF2B5EF4-FFF2-40B4-BE49-F238E27FC236}">
                <a16:creationId xmlns:a16="http://schemas.microsoft.com/office/drawing/2014/main" id="{FCD64634-6CA5-0155-9112-E12DC14EFFBD}"/>
              </a:ext>
            </a:extLst>
          </p:cNvPr>
          <p:cNvSpPr txBox="1"/>
          <p:nvPr/>
        </p:nvSpPr>
        <p:spPr>
          <a:xfrm>
            <a:off x="433228" y="2216670"/>
            <a:ext cx="6238879" cy="338554"/>
          </a:xfrm>
          <a:prstGeom prst="rect">
            <a:avLst/>
          </a:prstGeom>
          <a:noFill/>
        </p:spPr>
        <p:txBody>
          <a:bodyPr wrap="square" rtlCol="0">
            <a:spAutoFit/>
          </a:bodyPr>
          <a:lstStyle/>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②　他人を自転車に乗車させる際、その人にヘルメットをかぶらせること</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7" name="テキスト ボックス 16">
            <a:extLst>
              <a:ext uri="{FF2B5EF4-FFF2-40B4-BE49-F238E27FC236}">
                <a16:creationId xmlns:a16="http://schemas.microsoft.com/office/drawing/2014/main" id="{632C1884-E8CA-91D8-BCF6-1F8BE7623F17}"/>
              </a:ext>
            </a:extLst>
          </p:cNvPr>
          <p:cNvSpPr txBox="1"/>
          <p:nvPr/>
        </p:nvSpPr>
        <p:spPr>
          <a:xfrm>
            <a:off x="3272256" y="1515716"/>
            <a:ext cx="5660730" cy="369332"/>
          </a:xfrm>
          <a:prstGeom prst="rect">
            <a:avLst/>
          </a:prstGeom>
          <a:noFill/>
        </p:spPr>
        <p:txBody>
          <a:bodyPr wrap="square" rtlCol="0">
            <a:spAutoFit/>
          </a:bodyPr>
          <a:lstStyle/>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以下の３つの事項が、努力義務として定められています。</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8" name="テキスト ボックス 17">
            <a:extLst>
              <a:ext uri="{FF2B5EF4-FFF2-40B4-BE49-F238E27FC236}">
                <a16:creationId xmlns:a16="http://schemas.microsoft.com/office/drawing/2014/main" id="{32E83C71-48F8-20C6-F14D-469AD61910E0}"/>
              </a:ext>
            </a:extLst>
          </p:cNvPr>
          <p:cNvSpPr txBox="1"/>
          <p:nvPr/>
        </p:nvSpPr>
        <p:spPr>
          <a:xfrm>
            <a:off x="433227" y="2510490"/>
            <a:ext cx="8748871" cy="338554"/>
          </a:xfrm>
          <a:prstGeom prst="rect">
            <a:avLst/>
          </a:prstGeom>
          <a:noFill/>
        </p:spPr>
        <p:txBody>
          <a:bodyPr wrap="square" rtlCol="0">
            <a:spAutoFit/>
          </a:bodyPr>
          <a:lstStyle/>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③　児童及び幼児の保護責任者が、児童及び幼児に乗車用ヘルメットをかぶらせること</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0" name="四角形: 角を丸くする 19">
            <a:extLst>
              <a:ext uri="{FF2B5EF4-FFF2-40B4-BE49-F238E27FC236}">
                <a16:creationId xmlns:a16="http://schemas.microsoft.com/office/drawing/2014/main" id="{36960ED2-DBFD-1D09-0F50-886CA7493F40}"/>
              </a:ext>
            </a:extLst>
          </p:cNvPr>
          <p:cNvSpPr/>
          <p:nvPr/>
        </p:nvSpPr>
        <p:spPr>
          <a:xfrm>
            <a:off x="228598" y="2953022"/>
            <a:ext cx="6238878" cy="39600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F460CD41-F2FA-E931-DAB5-F0A5A93B0A9A}"/>
              </a:ext>
            </a:extLst>
          </p:cNvPr>
          <p:cNvSpPr txBox="1"/>
          <p:nvPr/>
        </p:nvSpPr>
        <p:spPr>
          <a:xfrm>
            <a:off x="262410" y="2970042"/>
            <a:ext cx="6238878" cy="400110"/>
          </a:xfrm>
          <a:prstGeom prst="rect">
            <a:avLst/>
          </a:prstGeom>
          <a:noFill/>
        </p:spPr>
        <p:txBody>
          <a:bodyPr wrap="square" rtlCol="0">
            <a:spAutoFit/>
          </a:bodyPr>
          <a:lstStyle/>
          <a:p>
            <a:r>
              <a:rPr kumimoji="1" lang="ja-JP" altLang="en-US" sz="2000" b="1" dirty="0">
                <a:solidFill>
                  <a:schemeClr val="bg1"/>
                </a:solidFill>
                <a:latin typeface="UD デジタル 教科書体 NK-B" panose="02020700000000000000" pitchFamily="18" charset="-128"/>
                <a:ea typeface="UD デジタル 教科書体 NK-B" panose="02020700000000000000" pitchFamily="18" charset="-128"/>
              </a:rPr>
              <a:t>東京都自転車の安全で適正な利用の促進に関する条例</a:t>
            </a:r>
            <a:endParaRPr kumimoji="1" lang="en-US" altLang="ja-JP" sz="2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22" name="テキスト ボックス 21">
            <a:extLst>
              <a:ext uri="{FF2B5EF4-FFF2-40B4-BE49-F238E27FC236}">
                <a16:creationId xmlns:a16="http://schemas.microsoft.com/office/drawing/2014/main" id="{2053B63C-2BAF-0D08-D1DB-A26D4264A202}"/>
              </a:ext>
            </a:extLst>
          </p:cNvPr>
          <p:cNvSpPr txBox="1"/>
          <p:nvPr/>
        </p:nvSpPr>
        <p:spPr>
          <a:xfrm>
            <a:off x="6501288" y="3041897"/>
            <a:ext cx="3176114" cy="369332"/>
          </a:xfrm>
          <a:prstGeom prst="rect">
            <a:avLst/>
          </a:prstGeom>
          <a:noFill/>
        </p:spPr>
        <p:txBody>
          <a:bodyPr wrap="square" rtlCol="0">
            <a:spAutoFit/>
          </a:bodyPr>
          <a:lstStyle/>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以下の事項が、努力義務です。</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3" name="テキスト ボックス 22">
            <a:extLst>
              <a:ext uri="{FF2B5EF4-FFF2-40B4-BE49-F238E27FC236}">
                <a16:creationId xmlns:a16="http://schemas.microsoft.com/office/drawing/2014/main" id="{F036241B-CE21-30A4-EFF4-36317EB41CD9}"/>
              </a:ext>
            </a:extLst>
          </p:cNvPr>
          <p:cNvSpPr txBox="1"/>
          <p:nvPr/>
        </p:nvSpPr>
        <p:spPr>
          <a:xfrm>
            <a:off x="433227" y="3427441"/>
            <a:ext cx="6046389" cy="338554"/>
          </a:xfrm>
          <a:prstGeom prst="rect">
            <a:avLst/>
          </a:prstGeom>
          <a:noFill/>
        </p:spPr>
        <p:txBody>
          <a:bodyPr wrap="square" rtlCol="0">
            <a:spAutoFit/>
          </a:bodyPr>
          <a:lstStyle/>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①　保護者が、</a:t>
            </a:r>
            <a:r>
              <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18</a:t>
            </a:r>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歳未満の子供にヘルメットを着用させること</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4" name="テキスト ボックス 23">
            <a:extLst>
              <a:ext uri="{FF2B5EF4-FFF2-40B4-BE49-F238E27FC236}">
                <a16:creationId xmlns:a16="http://schemas.microsoft.com/office/drawing/2014/main" id="{499C6BEA-FE45-057C-97DA-AA5B02E6782B}"/>
              </a:ext>
            </a:extLst>
          </p:cNvPr>
          <p:cNvSpPr txBox="1"/>
          <p:nvPr/>
        </p:nvSpPr>
        <p:spPr>
          <a:xfrm>
            <a:off x="433227" y="3702137"/>
            <a:ext cx="5678135" cy="338554"/>
          </a:xfrm>
          <a:prstGeom prst="rect">
            <a:avLst/>
          </a:prstGeom>
          <a:noFill/>
        </p:spPr>
        <p:txBody>
          <a:bodyPr wrap="square" rtlCol="0">
            <a:spAutoFit/>
          </a:bodyPr>
          <a:lstStyle/>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②　同居する高齢者に、ヘルメットの着用について助言すること</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5" name="テキスト ボックス 24">
            <a:extLst>
              <a:ext uri="{FF2B5EF4-FFF2-40B4-BE49-F238E27FC236}">
                <a16:creationId xmlns:a16="http://schemas.microsoft.com/office/drawing/2014/main" id="{7EA97EEC-0427-000A-79CE-9E1D8439A46C}"/>
              </a:ext>
            </a:extLst>
          </p:cNvPr>
          <p:cNvSpPr txBox="1"/>
          <p:nvPr/>
        </p:nvSpPr>
        <p:spPr>
          <a:xfrm>
            <a:off x="433227" y="3984024"/>
            <a:ext cx="5393246" cy="338554"/>
          </a:xfrm>
          <a:prstGeom prst="rect">
            <a:avLst/>
          </a:prstGeom>
          <a:noFill/>
        </p:spPr>
        <p:txBody>
          <a:bodyPr wrap="square" rtlCol="0">
            <a:spAutoFit/>
          </a:bodyPr>
          <a:lstStyle/>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③　自転車利用者が乗車用ヘルメットを利用すること</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grpSp>
        <p:nvGrpSpPr>
          <p:cNvPr id="8" name="グループ化 7">
            <a:extLst>
              <a:ext uri="{FF2B5EF4-FFF2-40B4-BE49-F238E27FC236}">
                <a16:creationId xmlns:a16="http://schemas.microsoft.com/office/drawing/2014/main" id="{1FB0D5F2-53E4-F1A8-B159-6A9E3AA64C00}"/>
              </a:ext>
            </a:extLst>
          </p:cNvPr>
          <p:cNvGrpSpPr/>
          <p:nvPr/>
        </p:nvGrpSpPr>
        <p:grpSpPr>
          <a:xfrm>
            <a:off x="168440" y="4512236"/>
            <a:ext cx="3378628" cy="468000"/>
            <a:chOff x="3479324" y="2240643"/>
            <a:chExt cx="3312000" cy="468000"/>
          </a:xfrm>
        </p:grpSpPr>
        <p:sp>
          <p:nvSpPr>
            <p:cNvPr id="9" name="フリーフォーム: 図形 8">
              <a:extLst>
                <a:ext uri="{FF2B5EF4-FFF2-40B4-BE49-F238E27FC236}">
                  <a16:creationId xmlns:a16="http://schemas.microsoft.com/office/drawing/2014/main" id="{034ED1E7-223E-76EA-0F11-BA07D2E7E020}"/>
                </a:ext>
              </a:extLst>
            </p:cNvPr>
            <p:cNvSpPr/>
            <p:nvPr/>
          </p:nvSpPr>
          <p:spPr>
            <a:xfrm>
              <a:off x="3479324" y="2240643"/>
              <a:ext cx="3312000" cy="468000"/>
            </a:xfrm>
            <a:custGeom>
              <a:avLst/>
              <a:gdLst>
                <a:gd name="connsiteX0" fmla="*/ 414000 w 8962350"/>
                <a:gd name="connsiteY0" fmla="*/ 0 h 828000"/>
                <a:gd name="connsiteX1" fmla="*/ 414000 w 8962350"/>
                <a:gd name="connsiteY1" fmla="*/ 0 h 828000"/>
                <a:gd name="connsiteX2" fmla="*/ 414000 w 8962350"/>
                <a:gd name="connsiteY2" fmla="*/ 0 h 828000"/>
                <a:gd name="connsiteX3" fmla="*/ 8548350 w 8962350"/>
                <a:gd name="connsiteY3" fmla="*/ 0 h 828000"/>
                <a:gd name="connsiteX4" fmla="*/ 8962350 w 8962350"/>
                <a:gd name="connsiteY4" fmla="*/ 414000 h 828000"/>
                <a:gd name="connsiteX5" fmla="*/ 8548350 w 8962350"/>
                <a:gd name="connsiteY5" fmla="*/ 828000 h 828000"/>
                <a:gd name="connsiteX6" fmla="*/ 414000 w 8962350"/>
                <a:gd name="connsiteY6" fmla="*/ 828000 h 828000"/>
                <a:gd name="connsiteX7" fmla="*/ 414000 w 8962350"/>
                <a:gd name="connsiteY7" fmla="*/ 828000 h 828000"/>
                <a:gd name="connsiteX8" fmla="*/ 414000 w 8962350"/>
                <a:gd name="connsiteY8" fmla="*/ 828000 h 828000"/>
                <a:gd name="connsiteX9" fmla="*/ 0 w 8962350"/>
                <a:gd name="connsiteY9" fmla="*/ 414000 h 828000"/>
                <a:gd name="connsiteX10" fmla="*/ 414000 w 8962350"/>
                <a:gd name="connsiteY10" fmla="*/ 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62350" h="828000">
                  <a:moveTo>
                    <a:pt x="414000" y="0"/>
                  </a:moveTo>
                  <a:lnTo>
                    <a:pt x="414000" y="0"/>
                  </a:lnTo>
                  <a:lnTo>
                    <a:pt x="414000" y="0"/>
                  </a:lnTo>
                  <a:lnTo>
                    <a:pt x="8548350" y="0"/>
                  </a:lnTo>
                  <a:cubicBezTo>
                    <a:pt x="8776996" y="0"/>
                    <a:pt x="8962350" y="185354"/>
                    <a:pt x="8962350" y="414000"/>
                  </a:cubicBezTo>
                  <a:cubicBezTo>
                    <a:pt x="8962350" y="642646"/>
                    <a:pt x="8776996" y="828000"/>
                    <a:pt x="8548350" y="828000"/>
                  </a:cubicBezTo>
                  <a:lnTo>
                    <a:pt x="414000" y="828000"/>
                  </a:lnTo>
                  <a:lnTo>
                    <a:pt x="414000" y="828000"/>
                  </a:lnTo>
                  <a:lnTo>
                    <a:pt x="414000" y="828000"/>
                  </a:lnTo>
                  <a:cubicBezTo>
                    <a:pt x="185354" y="828000"/>
                    <a:pt x="0" y="642646"/>
                    <a:pt x="0" y="414000"/>
                  </a:cubicBezTo>
                  <a:cubicBezTo>
                    <a:pt x="0" y="185354"/>
                    <a:pt x="185354" y="0"/>
                    <a:pt x="414000" y="0"/>
                  </a:cubicBezTo>
                  <a:close/>
                </a:path>
              </a:pathLst>
            </a:cu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0" name="フリーフォーム: 図形 9">
              <a:extLst>
                <a:ext uri="{FF2B5EF4-FFF2-40B4-BE49-F238E27FC236}">
                  <a16:creationId xmlns:a16="http://schemas.microsoft.com/office/drawing/2014/main" id="{12583423-9F1D-2C72-012A-34CA8F0F0AF9}"/>
                </a:ext>
              </a:extLst>
            </p:cNvPr>
            <p:cNvSpPr/>
            <p:nvPr/>
          </p:nvSpPr>
          <p:spPr>
            <a:xfrm>
              <a:off x="3497324" y="2262243"/>
              <a:ext cx="3276000" cy="424800"/>
            </a:xfrm>
            <a:custGeom>
              <a:avLst/>
              <a:gdLst>
                <a:gd name="connsiteX0" fmla="*/ 414000 w 8962350"/>
                <a:gd name="connsiteY0" fmla="*/ 0 h 828000"/>
                <a:gd name="connsiteX1" fmla="*/ 414000 w 8962350"/>
                <a:gd name="connsiteY1" fmla="*/ 0 h 828000"/>
                <a:gd name="connsiteX2" fmla="*/ 414000 w 8962350"/>
                <a:gd name="connsiteY2" fmla="*/ 0 h 828000"/>
                <a:gd name="connsiteX3" fmla="*/ 8548350 w 8962350"/>
                <a:gd name="connsiteY3" fmla="*/ 0 h 828000"/>
                <a:gd name="connsiteX4" fmla="*/ 8962350 w 8962350"/>
                <a:gd name="connsiteY4" fmla="*/ 414000 h 828000"/>
                <a:gd name="connsiteX5" fmla="*/ 8548350 w 8962350"/>
                <a:gd name="connsiteY5" fmla="*/ 828000 h 828000"/>
                <a:gd name="connsiteX6" fmla="*/ 414000 w 8962350"/>
                <a:gd name="connsiteY6" fmla="*/ 828000 h 828000"/>
                <a:gd name="connsiteX7" fmla="*/ 414000 w 8962350"/>
                <a:gd name="connsiteY7" fmla="*/ 828000 h 828000"/>
                <a:gd name="connsiteX8" fmla="*/ 414000 w 8962350"/>
                <a:gd name="connsiteY8" fmla="*/ 828000 h 828000"/>
                <a:gd name="connsiteX9" fmla="*/ 0 w 8962350"/>
                <a:gd name="connsiteY9" fmla="*/ 414000 h 828000"/>
                <a:gd name="connsiteX10" fmla="*/ 414000 w 8962350"/>
                <a:gd name="connsiteY10" fmla="*/ 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62350" h="828000">
                  <a:moveTo>
                    <a:pt x="414000" y="0"/>
                  </a:moveTo>
                  <a:lnTo>
                    <a:pt x="414000" y="0"/>
                  </a:lnTo>
                  <a:lnTo>
                    <a:pt x="414000" y="0"/>
                  </a:lnTo>
                  <a:lnTo>
                    <a:pt x="8548350" y="0"/>
                  </a:lnTo>
                  <a:cubicBezTo>
                    <a:pt x="8776996" y="0"/>
                    <a:pt x="8962350" y="185354"/>
                    <a:pt x="8962350" y="414000"/>
                  </a:cubicBezTo>
                  <a:cubicBezTo>
                    <a:pt x="8962350" y="642646"/>
                    <a:pt x="8776996" y="828000"/>
                    <a:pt x="8548350" y="828000"/>
                  </a:cubicBezTo>
                  <a:lnTo>
                    <a:pt x="414000" y="828000"/>
                  </a:lnTo>
                  <a:lnTo>
                    <a:pt x="414000" y="828000"/>
                  </a:lnTo>
                  <a:lnTo>
                    <a:pt x="414000" y="828000"/>
                  </a:lnTo>
                  <a:cubicBezTo>
                    <a:pt x="185354" y="828000"/>
                    <a:pt x="0" y="642646"/>
                    <a:pt x="0" y="414000"/>
                  </a:cubicBezTo>
                  <a:cubicBezTo>
                    <a:pt x="0" y="185354"/>
                    <a:pt x="185354" y="0"/>
                    <a:pt x="414000" y="0"/>
                  </a:cubicBezTo>
                  <a:close/>
                </a:path>
              </a:pathLst>
            </a:custGeom>
            <a:solidFill>
              <a:schemeClr val="bg1"/>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grpSp>
      <p:sp>
        <p:nvSpPr>
          <p:cNvPr id="13" name="テキスト ボックス 12">
            <a:extLst>
              <a:ext uri="{FF2B5EF4-FFF2-40B4-BE49-F238E27FC236}">
                <a16:creationId xmlns:a16="http://schemas.microsoft.com/office/drawing/2014/main" id="{6D838576-8566-C569-D995-B52C9264E456}"/>
              </a:ext>
            </a:extLst>
          </p:cNvPr>
          <p:cNvSpPr txBox="1"/>
          <p:nvPr/>
        </p:nvSpPr>
        <p:spPr>
          <a:xfrm>
            <a:off x="262194" y="4558526"/>
            <a:ext cx="3194227"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ヘルメットの正しいかぶり方</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4" name="テキスト ボックス 13">
            <a:extLst>
              <a:ext uri="{FF2B5EF4-FFF2-40B4-BE49-F238E27FC236}">
                <a16:creationId xmlns:a16="http://schemas.microsoft.com/office/drawing/2014/main" id="{79612E25-6C8C-F42C-C12A-5C180CA40768}"/>
              </a:ext>
            </a:extLst>
          </p:cNvPr>
          <p:cNvSpPr txBox="1"/>
          <p:nvPr/>
        </p:nvSpPr>
        <p:spPr>
          <a:xfrm>
            <a:off x="292553" y="5011663"/>
            <a:ext cx="4412037" cy="338554"/>
          </a:xfrm>
          <a:prstGeom prst="rect">
            <a:avLst/>
          </a:prstGeom>
          <a:noFill/>
        </p:spPr>
        <p:txBody>
          <a:bodyPr wrap="square" rtlCol="0">
            <a:spAutoFit/>
          </a:bodyPr>
          <a:lstStyle/>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①　前から後ろにかけて水平になるように</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6" name="テキスト ボックス 25">
            <a:extLst>
              <a:ext uri="{FF2B5EF4-FFF2-40B4-BE49-F238E27FC236}">
                <a16:creationId xmlns:a16="http://schemas.microsoft.com/office/drawing/2014/main" id="{69B97653-4287-05A1-566A-EDD6463D05E0}"/>
              </a:ext>
            </a:extLst>
          </p:cNvPr>
          <p:cNvSpPr txBox="1"/>
          <p:nvPr/>
        </p:nvSpPr>
        <p:spPr>
          <a:xfrm>
            <a:off x="292553" y="5291567"/>
            <a:ext cx="4660447" cy="338554"/>
          </a:xfrm>
          <a:prstGeom prst="rect">
            <a:avLst/>
          </a:prstGeom>
          <a:noFill/>
        </p:spPr>
        <p:txBody>
          <a:bodyPr wrap="square" rtlCol="0">
            <a:spAutoFit/>
          </a:bodyPr>
          <a:lstStyle/>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②　ヘルメットの先端がまゆ毛のすぐ上にくるように</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7" name="テキスト ボックス 26">
            <a:extLst>
              <a:ext uri="{FF2B5EF4-FFF2-40B4-BE49-F238E27FC236}">
                <a16:creationId xmlns:a16="http://schemas.microsoft.com/office/drawing/2014/main" id="{D67BFBF2-B878-A2B6-050D-288C4A1389A9}"/>
              </a:ext>
            </a:extLst>
          </p:cNvPr>
          <p:cNvSpPr txBox="1"/>
          <p:nvPr/>
        </p:nvSpPr>
        <p:spPr>
          <a:xfrm>
            <a:off x="292552" y="5571471"/>
            <a:ext cx="5153657" cy="338554"/>
          </a:xfrm>
          <a:prstGeom prst="rect">
            <a:avLst/>
          </a:prstGeom>
          <a:noFill/>
        </p:spPr>
        <p:txBody>
          <a:bodyPr wrap="square" rtlCol="0">
            <a:spAutoFit/>
          </a:bodyPr>
          <a:lstStyle/>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③　あごとあご紐の間に、指が１、２本入る程度に</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8" name="テキスト ボックス 27">
            <a:extLst>
              <a:ext uri="{FF2B5EF4-FFF2-40B4-BE49-F238E27FC236}">
                <a16:creationId xmlns:a16="http://schemas.microsoft.com/office/drawing/2014/main" id="{0D8BC092-5B70-A2B1-6DE2-CDD587EB3DE1}"/>
              </a:ext>
            </a:extLst>
          </p:cNvPr>
          <p:cNvSpPr txBox="1"/>
          <p:nvPr/>
        </p:nvSpPr>
        <p:spPr>
          <a:xfrm>
            <a:off x="292495" y="5851622"/>
            <a:ext cx="4287926" cy="338554"/>
          </a:xfrm>
          <a:prstGeom prst="rect">
            <a:avLst/>
          </a:prstGeom>
          <a:noFill/>
        </p:spPr>
        <p:txBody>
          <a:bodyPr wrap="square" rtlCol="0">
            <a:spAutoFit/>
          </a:bodyPr>
          <a:lstStyle/>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④　あご紐のＶ字部分は耳たぶの下あたり</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9" name="テキスト ボックス 28">
            <a:extLst>
              <a:ext uri="{FF2B5EF4-FFF2-40B4-BE49-F238E27FC236}">
                <a16:creationId xmlns:a16="http://schemas.microsoft.com/office/drawing/2014/main" id="{C82C0445-40AE-230B-FB7B-C2F31E410EB0}"/>
              </a:ext>
            </a:extLst>
          </p:cNvPr>
          <p:cNvSpPr txBox="1"/>
          <p:nvPr/>
        </p:nvSpPr>
        <p:spPr>
          <a:xfrm>
            <a:off x="4896109" y="4546181"/>
            <a:ext cx="3072250"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ヘルメットの正しい扱い方</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33" name="テキスト ボックス 32">
            <a:extLst>
              <a:ext uri="{FF2B5EF4-FFF2-40B4-BE49-F238E27FC236}">
                <a16:creationId xmlns:a16="http://schemas.microsoft.com/office/drawing/2014/main" id="{D0743BB4-214D-3959-75DA-5C407101E7CC}"/>
              </a:ext>
            </a:extLst>
          </p:cNvPr>
          <p:cNvSpPr txBox="1"/>
          <p:nvPr/>
        </p:nvSpPr>
        <p:spPr>
          <a:xfrm>
            <a:off x="4896107" y="5006116"/>
            <a:ext cx="4412037" cy="338554"/>
          </a:xfrm>
          <a:prstGeom prst="rect">
            <a:avLst/>
          </a:prstGeom>
          <a:noFill/>
        </p:spPr>
        <p:txBody>
          <a:bodyPr wrap="square" rtlCol="0">
            <a:spAutoFit/>
          </a:bodyPr>
          <a:lstStyle/>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①　強い衝撃を受けたヘルメットは使い続けない</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34" name="テキスト ボックス 33">
            <a:extLst>
              <a:ext uri="{FF2B5EF4-FFF2-40B4-BE49-F238E27FC236}">
                <a16:creationId xmlns:a16="http://schemas.microsoft.com/office/drawing/2014/main" id="{5D0E9112-84BF-4EF3-5547-00AED1E8B977}"/>
              </a:ext>
            </a:extLst>
          </p:cNvPr>
          <p:cNvSpPr txBox="1"/>
          <p:nvPr/>
        </p:nvSpPr>
        <p:spPr>
          <a:xfrm>
            <a:off x="292495" y="6131773"/>
            <a:ext cx="4287926" cy="338554"/>
          </a:xfrm>
          <a:prstGeom prst="rect">
            <a:avLst/>
          </a:prstGeom>
          <a:noFill/>
        </p:spPr>
        <p:txBody>
          <a:bodyPr wrap="square" rtlCol="0">
            <a:spAutoFit/>
          </a:bodyPr>
          <a:lstStyle/>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⑤　あご紐はねじれがないように</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35" name="テキスト ボックス 34">
            <a:extLst>
              <a:ext uri="{FF2B5EF4-FFF2-40B4-BE49-F238E27FC236}">
                <a16:creationId xmlns:a16="http://schemas.microsoft.com/office/drawing/2014/main" id="{C6CBE29D-8365-730E-1436-088FC449E06B}"/>
              </a:ext>
            </a:extLst>
          </p:cNvPr>
          <p:cNvSpPr txBox="1"/>
          <p:nvPr/>
        </p:nvSpPr>
        <p:spPr>
          <a:xfrm>
            <a:off x="4896106" y="5286020"/>
            <a:ext cx="4412037" cy="338554"/>
          </a:xfrm>
          <a:prstGeom prst="rect">
            <a:avLst/>
          </a:prstGeom>
          <a:noFill/>
        </p:spPr>
        <p:txBody>
          <a:bodyPr wrap="square" rtlCol="0">
            <a:spAutoFit/>
          </a:bodyPr>
          <a:lstStyle/>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②　保管時は直射日光や高温を避ける</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36" name="テキスト ボックス 35">
            <a:extLst>
              <a:ext uri="{FF2B5EF4-FFF2-40B4-BE49-F238E27FC236}">
                <a16:creationId xmlns:a16="http://schemas.microsoft.com/office/drawing/2014/main" id="{DD6D7441-7BBA-E330-BD80-649AE4E03B91}"/>
              </a:ext>
            </a:extLst>
          </p:cNvPr>
          <p:cNvSpPr txBox="1"/>
          <p:nvPr/>
        </p:nvSpPr>
        <p:spPr>
          <a:xfrm>
            <a:off x="4896105" y="5568547"/>
            <a:ext cx="4412037" cy="338554"/>
          </a:xfrm>
          <a:prstGeom prst="rect">
            <a:avLst/>
          </a:prstGeom>
          <a:noFill/>
        </p:spPr>
        <p:txBody>
          <a:bodyPr wrap="square" rtlCol="0">
            <a:spAutoFit/>
          </a:bodyPr>
          <a:lstStyle/>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③　使用推奨期間を超えたら、交換を検討</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38" name="図 37" descr="QR コード&#10;&#10;AI によって生成されたコンテンツは間違っている可能性があります。">
            <a:extLst>
              <a:ext uri="{FF2B5EF4-FFF2-40B4-BE49-F238E27FC236}">
                <a16:creationId xmlns:a16="http://schemas.microsoft.com/office/drawing/2014/main" id="{8F2D4A9F-BAC6-521D-2FF9-05F6D92456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35783" y="5613107"/>
            <a:ext cx="1188000" cy="1188000"/>
          </a:xfrm>
          <a:prstGeom prst="rect">
            <a:avLst/>
          </a:prstGeom>
        </p:spPr>
      </p:pic>
      <p:sp>
        <p:nvSpPr>
          <p:cNvPr id="39" name="テキスト ボックス 38">
            <a:extLst>
              <a:ext uri="{FF2B5EF4-FFF2-40B4-BE49-F238E27FC236}">
                <a16:creationId xmlns:a16="http://schemas.microsoft.com/office/drawing/2014/main" id="{5133036D-9396-6634-6960-993E5C444398}"/>
              </a:ext>
            </a:extLst>
          </p:cNvPr>
          <p:cNvSpPr txBox="1"/>
          <p:nvPr/>
        </p:nvSpPr>
        <p:spPr>
          <a:xfrm>
            <a:off x="6191250" y="6323057"/>
            <a:ext cx="2616236" cy="461665"/>
          </a:xfrm>
          <a:prstGeom prst="rect">
            <a:avLst/>
          </a:prstGeom>
          <a:noFill/>
        </p:spPr>
        <p:txBody>
          <a:bodyPr wrap="square" rtlCol="0">
            <a:spAutoFit/>
          </a:bodyPr>
          <a:lstStyle/>
          <a:p>
            <a:r>
              <a:rPr kumimoji="1" lang="ja-JP" altLang="en-US" sz="1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東京都生活文化局消費生活部</a:t>
            </a:r>
            <a:endParaRPr kumimoji="1" lang="en-US" altLang="ja-JP" sz="1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1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「なぜ？なに？自転車用ヘルメット」</a:t>
            </a:r>
            <a:endParaRPr kumimoji="1" lang="en-US" altLang="ja-JP" sz="1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Tree>
    <p:extLst>
      <p:ext uri="{BB962C8B-B14F-4D97-AF65-F5344CB8AC3E}">
        <p14:creationId xmlns:p14="http://schemas.microsoft.com/office/powerpoint/2010/main" val="1444142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9E6F3359-915F-14CD-51B5-7A9236C0C99B}"/>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86604EA1-9337-2A4D-9623-9ED5B305340E}"/>
              </a:ext>
            </a:extLst>
          </p:cNvPr>
          <p:cNvSpPr txBox="1"/>
          <p:nvPr/>
        </p:nvSpPr>
        <p:spPr>
          <a:xfrm>
            <a:off x="228598" y="63225"/>
            <a:ext cx="9353552"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第２章　　</a:t>
            </a:r>
            <a:r>
              <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rPr>
              <a:t>case</a:t>
            </a:r>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３　スマホを見ながら自転車に乗ると？</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5" name="平行四辺形 4">
            <a:extLst>
              <a:ext uri="{FF2B5EF4-FFF2-40B4-BE49-F238E27FC236}">
                <a16:creationId xmlns:a16="http://schemas.microsoft.com/office/drawing/2014/main" id="{86DD3672-549A-7196-B332-003646314762}"/>
              </a:ext>
            </a:extLst>
          </p:cNvPr>
          <p:cNvSpPr/>
          <p:nvPr/>
        </p:nvSpPr>
        <p:spPr>
          <a:xfrm>
            <a:off x="209548" y="1173388"/>
            <a:ext cx="4932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FDBB8764-92AF-3792-C0BE-F8E2970A3A7F}"/>
              </a:ext>
            </a:extLst>
          </p:cNvPr>
          <p:cNvSpPr txBox="1"/>
          <p:nvPr/>
        </p:nvSpPr>
        <p:spPr>
          <a:xfrm>
            <a:off x="104774" y="794933"/>
            <a:ext cx="5143501"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自転車運転時の禁止事項①</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6" name="テキスト ボックス 5">
            <a:extLst>
              <a:ext uri="{FF2B5EF4-FFF2-40B4-BE49-F238E27FC236}">
                <a16:creationId xmlns:a16="http://schemas.microsoft.com/office/drawing/2014/main" id="{5FEDBEF2-8B50-6216-091A-EDC1E810AD7C}"/>
              </a:ext>
            </a:extLst>
          </p:cNvPr>
          <p:cNvSpPr txBox="1"/>
          <p:nvPr/>
        </p:nvSpPr>
        <p:spPr>
          <a:xfrm>
            <a:off x="268792" y="1806134"/>
            <a:ext cx="1771023" cy="461665"/>
          </a:xfrm>
          <a:prstGeom prst="rect">
            <a:avLst/>
          </a:prstGeom>
          <a:noFill/>
        </p:spPr>
        <p:txBody>
          <a:bodyPr wrap="square" rtlCol="0">
            <a:spAutoFit/>
          </a:bodyPr>
          <a:lstStyle/>
          <a:p>
            <a:r>
              <a:rPr kumimoji="1" lang="ja-JP" altLang="en-US"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並進の禁止</a:t>
            </a:r>
            <a:endParaRPr kumimoji="1" lang="en-US" altLang="ja-JP"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2" name="フリーフォーム: 図形 11">
            <a:extLst>
              <a:ext uri="{FF2B5EF4-FFF2-40B4-BE49-F238E27FC236}">
                <a16:creationId xmlns:a16="http://schemas.microsoft.com/office/drawing/2014/main" id="{239CBA60-5AF9-07CD-4E79-102F46FC5035}"/>
              </a:ext>
            </a:extLst>
          </p:cNvPr>
          <p:cNvSpPr/>
          <p:nvPr/>
        </p:nvSpPr>
        <p:spPr>
          <a:xfrm>
            <a:off x="228596" y="2315388"/>
            <a:ext cx="1771022" cy="108006"/>
          </a:xfrm>
          <a:custGeom>
            <a:avLst/>
            <a:gdLst>
              <a:gd name="connsiteX0" fmla="*/ 0 w 2642716"/>
              <a:gd name="connsiteY0" fmla="*/ 0 h 130628"/>
              <a:gd name="connsiteX1" fmla="*/ 1858945 w 2642716"/>
              <a:gd name="connsiteY1" fmla="*/ 0 h 130628"/>
              <a:gd name="connsiteX2" fmla="*/ 1989573 w 2642716"/>
              <a:gd name="connsiteY2" fmla="*/ 130628 h 130628"/>
              <a:gd name="connsiteX3" fmla="*/ 2120201 w 2642716"/>
              <a:gd name="connsiteY3" fmla="*/ 0 h 130628"/>
              <a:gd name="connsiteX4" fmla="*/ 2642716 w 2642716"/>
              <a:gd name="connsiteY4" fmla="*/ 0 h 130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2716" h="130628">
                <a:moveTo>
                  <a:pt x="0" y="0"/>
                </a:moveTo>
                <a:lnTo>
                  <a:pt x="1858945" y="0"/>
                </a:lnTo>
                <a:lnTo>
                  <a:pt x="1989573" y="130628"/>
                </a:lnTo>
                <a:lnTo>
                  <a:pt x="2120201" y="0"/>
                </a:lnTo>
                <a:lnTo>
                  <a:pt x="2642716" y="0"/>
                </a:lnTo>
              </a:path>
            </a:pathLst>
          </a:cu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72996749-62C0-E11B-FA1A-F0C6E235E052}"/>
              </a:ext>
            </a:extLst>
          </p:cNvPr>
          <p:cNvSpPr txBox="1"/>
          <p:nvPr/>
        </p:nvSpPr>
        <p:spPr>
          <a:xfrm>
            <a:off x="427612" y="4845317"/>
            <a:ext cx="9427867"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荷台などに人を乗せて運転すると、バランスをとることが難しくなります。</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5" name="テキスト ボックス 14">
            <a:extLst>
              <a:ext uri="{FF2B5EF4-FFF2-40B4-BE49-F238E27FC236}">
                <a16:creationId xmlns:a16="http://schemas.microsoft.com/office/drawing/2014/main" id="{861ED148-4A10-E8E7-CC48-1A0CA395D36D}"/>
              </a:ext>
            </a:extLst>
          </p:cNvPr>
          <p:cNvSpPr txBox="1"/>
          <p:nvPr/>
        </p:nvSpPr>
        <p:spPr>
          <a:xfrm>
            <a:off x="427613" y="2507758"/>
            <a:ext cx="9427867"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並進は、車道を大幅に占領してしまいます。</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6" name="テキスト ボックス 15">
            <a:extLst>
              <a:ext uri="{FF2B5EF4-FFF2-40B4-BE49-F238E27FC236}">
                <a16:creationId xmlns:a16="http://schemas.microsoft.com/office/drawing/2014/main" id="{A1C0822F-FC72-B89B-9595-BE8688F1DB6F}"/>
              </a:ext>
            </a:extLst>
          </p:cNvPr>
          <p:cNvSpPr txBox="1"/>
          <p:nvPr/>
        </p:nvSpPr>
        <p:spPr>
          <a:xfrm>
            <a:off x="228596" y="4217905"/>
            <a:ext cx="2263395" cy="461665"/>
          </a:xfrm>
          <a:prstGeom prst="rect">
            <a:avLst/>
          </a:prstGeom>
          <a:noFill/>
        </p:spPr>
        <p:txBody>
          <a:bodyPr wrap="square" rtlCol="0">
            <a:spAutoFit/>
          </a:bodyPr>
          <a:lstStyle/>
          <a:p>
            <a:r>
              <a:rPr kumimoji="1" lang="ja-JP" altLang="en-US"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二人乗りの禁止</a:t>
            </a:r>
            <a:endParaRPr kumimoji="1" lang="en-US" altLang="ja-JP"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7" name="フリーフォーム: 図形 16">
            <a:extLst>
              <a:ext uri="{FF2B5EF4-FFF2-40B4-BE49-F238E27FC236}">
                <a16:creationId xmlns:a16="http://schemas.microsoft.com/office/drawing/2014/main" id="{9FB1ACC7-7CC3-A339-7183-17AEE4AAFD87}"/>
              </a:ext>
            </a:extLst>
          </p:cNvPr>
          <p:cNvSpPr/>
          <p:nvPr/>
        </p:nvSpPr>
        <p:spPr>
          <a:xfrm>
            <a:off x="228596" y="4641734"/>
            <a:ext cx="2268000" cy="108006"/>
          </a:xfrm>
          <a:custGeom>
            <a:avLst/>
            <a:gdLst>
              <a:gd name="connsiteX0" fmla="*/ 0 w 2642716"/>
              <a:gd name="connsiteY0" fmla="*/ 0 h 130628"/>
              <a:gd name="connsiteX1" fmla="*/ 1858945 w 2642716"/>
              <a:gd name="connsiteY1" fmla="*/ 0 h 130628"/>
              <a:gd name="connsiteX2" fmla="*/ 1989573 w 2642716"/>
              <a:gd name="connsiteY2" fmla="*/ 130628 h 130628"/>
              <a:gd name="connsiteX3" fmla="*/ 2120201 w 2642716"/>
              <a:gd name="connsiteY3" fmla="*/ 0 h 130628"/>
              <a:gd name="connsiteX4" fmla="*/ 2642716 w 2642716"/>
              <a:gd name="connsiteY4" fmla="*/ 0 h 130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2716" h="130628">
                <a:moveTo>
                  <a:pt x="0" y="0"/>
                </a:moveTo>
                <a:lnTo>
                  <a:pt x="1858945" y="0"/>
                </a:lnTo>
                <a:lnTo>
                  <a:pt x="1989573" y="130628"/>
                </a:lnTo>
                <a:lnTo>
                  <a:pt x="2120201" y="0"/>
                </a:lnTo>
                <a:lnTo>
                  <a:pt x="2642716" y="0"/>
                </a:lnTo>
              </a:path>
            </a:pathLst>
          </a:cu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9" name="図 18" descr="自転車, 若い, 乗る が含まれている画像&#10;&#10;AI によって生成されたコンテンツは間違っている可能性があります。">
            <a:extLst>
              <a:ext uri="{FF2B5EF4-FFF2-40B4-BE49-F238E27FC236}">
                <a16:creationId xmlns:a16="http://schemas.microsoft.com/office/drawing/2014/main" id="{FC395694-E000-88BD-B686-5EA16B774C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5597" y="813747"/>
            <a:ext cx="3790855" cy="1867797"/>
          </a:xfrm>
          <a:prstGeom prst="rect">
            <a:avLst/>
          </a:prstGeom>
          <a:ln>
            <a:noFill/>
          </a:ln>
          <a:effectLst>
            <a:outerShdw blurRad="190500" algn="tl" rotWithShape="0">
              <a:srgbClr val="000000">
                <a:alpha val="70000"/>
              </a:srgbClr>
            </a:outerShdw>
          </a:effectLst>
        </p:spPr>
      </p:pic>
      <p:sp>
        <p:nvSpPr>
          <p:cNvPr id="7" name="テキスト ボックス 6">
            <a:extLst>
              <a:ext uri="{FF2B5EF4-FFF2-40B4-BE49-F238E27FC236}">
                <a16:creationId xmlns:a16="http://schemas.microsoft.com/office/drawing/2014/main" id="{F0439960-75D3-4C7F-E39F-A9A9F5A949D5}"/>
              </a:ext>
            </a:extLst>
          </p:cNvPr>
          <p:cNvSpPr txBox="1"/>
          <p:nvPr/>
        </p:nvSpPr>
        <p:spPr>
          <a:xfrm>
            <a:off x="427614" y="2919727"/>
            <a:ext cx="9427867" cy="1015663"/>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すると</a:t>
            </a:r>
            <a:r>
              <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①　他の車両の走行の妨げになったり、接触したりする危険が高まります。</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②　とっさの危機回避が難しくなります。</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8" name="テキスト ボックス 7">
            <a:extLst>
              <a:ext uri="{FF2B5EF4-FFF2-40B4-BE49-F238E27FC236}">
                <a16:creationId xmlns:a16="http://schemas.microsoft.com/office/drawing/2014/main" id="{F480AAC1-194F-084A-5554-8C5519D9D8C5}"/>
              </a:ext>
            </a:extLst>
          </p:cNvPr>
          <p:cNvSpPr txBox="1"/>
          <p:nvPr/>
        </p:nvSpPr>
        <p:spPr>
          <a:xfrm>
            <a:off x="427611" y="5285263"/>
            <a:ext cx="9427867" cy="1015663"/>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すると</a:t>
            </a:r>
            <a:r>
              <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p>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①　転倒して単独事故を起こすリスクが高まります。</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②　ふらつくことで、進路を乱し、事故を招く危険が上がります。</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Tree>
    <p:extLst>
      <p:ext uri="{BB962C8B-B14F-4D97-AF65-F5344CB8AC3E}">
        <p14:creationId xmlns:p14="http://schemas.microsoft.com/office/powerpoint/2010/main" val="3551930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6DC9A4-6DCB-B3F9-A6DB-B18072FC54E4}"/>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E8772C84-BF5B-C95E-1324-0EB8864EA6FF}"/>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62170341-2A08-50D7-2BDB-5A032F2114DF}"/>
              </a:ext>
            </a:extLst>
          </p:cNvPr>
          <p:cNvSpPr txBox="1"/>
          <p:nvPr/>
        </p:nvSpPr>
        <p:spPr>
          <a:xfrm>
            <a:off x="228598" y="63225"/>
            <a:ext cx="9353552"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第２章　　</a:t>
            </a:r>
            <a:r>
              <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rPr>
              <a:t>case</a:t>
            </a:r>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３　スマホを見ながら自転車に乗ると？</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5" name="平行四辺形 4">
            <a:extLst>
              <a:ext uri="{FF2B5EF4-FFF2-40B4-BE49-F238E27FC236}">
                <a16:creationId xmlns:a16="http://schemas.microsoft.com/office/drawing/2014/main" id="{471CAB1F-EACA-AD6C-881D-6A8A1B4F738D}"/>
              </a:ext>
            </a:extLst>
          </p:cNvPr>
          <p:cNvSpPr/>
          <p:nvPr/>
        </p:nvSpPr>
        <p:spPr>
          <a:xfrm>
            <a:off x="209548" y="1163863"/>
            <a:ext cx="4896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658DA11F-ECE3-A27A-F4F6-D6EC4233BA96}"/>
              </a:ext>
            </a:extLst>
          </p:cNvPr>
          <p:cNvSpPr txBox="1"/>
          <p:nvPr/>
        </p:nvSpPr>
        <p:spPr>
          <a:xfrm>
            <a:off x="104774" y="794933"/>
            <a:ext cx="5143501"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自転車運転時の禁止事項②</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7" name="図 6" descr="自転車の絵と文字の加工写真&#10;&#10;AI によって生成されたコンテンツは間違っている可能性があります。">
            <a:extLst>
              <a:ext uri="{FF2B5EF4-FFF2-40B4-BE49-F238E27FC236}">
                <a16:creationId xmlns:a16="http://schemas.microsoft.com/office/drawing/2014/main" id="{D3F6CA1C-DF2E-5203-AE0D-B1005F1D43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9226" y="743112"/>
            <a:ext cx="2952000" cy="1476000"/>
          </a:xfrm>
          <a:prstGeom prst="rect">
            <a:avLst/>
          </a:prstGeom>
          <a:ln>
            <a:noFill/>
          </a:ln>
          <a:effectLst>
            <a:outerShdw blurRad="190500" algn="tl" rotWithShape="0">
              <a:srgbClr val="000000">
                <a:alpha val="70000"/>
              </a:srgbClr>
            </a:outerShdw>
          </a:effectLst>
        </p:spPr>
      </p:pic>
      <p:pic>
        <p:nvPicPr>
          <p:cNvPr id="9" name="図 8" descr="らくがき が含まれている画像&#10;&#10;AI によって生成されたコンテンツは間違っている可能性があります。">
            <a:extLst>
              <a:ext uri="{FF2B5EF4-FFF2-40B4-BE49-F238E27FC236}">
                <a16:creationId xmlns:a16="http://schemas.microsoft.com/office/drawing/2014/main" id="{360ABF33-7003-9028-6E98-F6C1D4CF6F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7622" y="3771354"/>
            <a:ext cx="2913604" cy="1476000"/>
          </a:xfrm>
          <a:prstGeom prst="rect">
            <a:avLst/>
          </a:prstGeom>
          <a:ln>
            <a:noFill/>
          </a:ln>
          <a:effectLst>
            <a:outerShdw blurRad="190500" algn="tl" rotWithShape="0">
              <a:srgbClr val="000000">
                <a:alpha val="70000"/>
              </a:srgbClr>
            </a:outerShdw>
          </a:effectLst>
        </p:spPr>
      </p:pic>
      <p:sp>
        <p:nvSpPr>
          <p:cNvPr id="10" name="テキスト ボックス 9">
            <a:extLst>
              <a:ext uri="{FF2B5EF4-FFF2-40B4-BE49-F238E27FC236}">
                <a16:creationId xmlns:a16="http://schemas.microsoft.com/office/drawing/2014/main" id="{1A7452ED-8273-4169-A365-E524912B5ED2}"/>
              </a:ext>
            </a:extLst>
          </p:cNvPr>
          <p:cNvSpPr txBox="1"/>
          <p:nvPr/>
        </p:nvSpPr>
        <p:spPr>
          <a:xfrm>
            <a:off x="268792" y="1705652"/>
            <a:ext cx="3861081" cy="461665"/>
          </a:xfrm>
          <a:prstGeom prst="rect">
            <a:avLst/>
          </a:prstGeom>
          <a:noFill/>
        </p:spPr>
        <p:txBody>
          <a:bodyPr wrap="square" rtlCol="0">
            <a:spAutoFit/>
          </a:bodyPr>
          <a:lstStyle/>
          <a:p>
            <a:r>
              <a:rPr kumimoji="1" lang="ja-JP" altLang="en-US"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「傘差し」運転の禁止</a:t>
            </a:r>
            <a:endParaRPr kumimoji="1" lang="en-US" altLang="ja-JP"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1" name="フリーフォーム: 図形 10">
            <a:extLst>
              <a:ext uri="{FF2B5EF4-FFF2-40B4-BE49-F238E27FC236}">
                <a16:creationId xmlns:a16="http://schemas.microsoft.com/office/drawing/2014/main" id="{7D7BD34E-F3E7-7EBD-D52B-85B5AED74F7D}"/>
              </a:ext>
            </a:extLst>
          </p:cNvPr>
          <p:cNvSpPr/>
          <p:nvPr/>
        </p:nvSpPr>
        <p:spPr>
          <a:xfrm>
            <a:off x="228597" y="2124002"/>
            <a:ext cx="2988000" cy="108006"/>
          </a:xfrm>
          <a:custGeom>
            <a:avLst/>
            <a:gdLst>
              <a:gd name="connsiteX0" fmla="*/ 0 w 2642716"/>
              <a:gd name="connsiteY0" fmla="*/ 0 h 130628"/>
              <a:gd name="connsiteX1" fmla="*/ 1858945 w 2642716"/>
              <a:gd name="connsiteY1" fmla="*/ 0 h 130628"/>
              <a:gd name="connsiteX2" fmla="*/ 1989573 w 2642716"/>
              <a:gd name="connsiteY2" fmla="*/ 130628 h 130628"/>
              <a:gd name="connsiteX3" fmla="*/ 2120201 w 2642716"/>
              <a:gd name="connsiteY3" fmla="*/ 0 h 130628"/>
              <a:gd name="connsiteX4" fmla="*/ 2642716 w 2642716"/>
              <a:gd name="connsiteY4" fmla="*/ 0 h 130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2716" h="130628">
                <a:moveTo>
                  <a:pt x="0" y="0"/>
                </a:moveTo>
                <a:lnTo>
                  <a:pt x="1858945" y="0"/>
                </a:lnTo>
                <a:lnTo>
                  <a:pt x="1989573" y="130628"/>
                </a:lnTo>
                <a:lnTo>
                  <a:pt x="2120201" y="0"/>
                </a:lnTo>
                <a:lnTo>
                  <a:pt x="2642716" y="0"/>
                </a:lnTo>
              </a:path>
            </a:pathLst>
          </a:cu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DCB1C87D-237D-BCE1-0CC0-D5140109F6F0}"/>
              </a:ext>
            </a:extLst>
          </p:cNvPr>
          <p:cNvSpPr txBox="1"/>
          <p:nvPr/>
        </p:nvSpPr>
        <p:spPr>
          <a:xfrm>
            <a:off x="286944" y="2314224"/>
            <a:ext cx="9637208"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傘差し運転は、片手運転になるとともに、より風雨にあおられやすくなります。</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4" name="テキスト ボックス 13">
            <a:extLst>
              <a:ext uri="{FF2B5EF4-FFF2-40B4-BE49-F238E27FC236}">
                <a16:creationId xmlns:a16="http://schemas.microsoft.com/office/drawing/2014/main" id="{FDA405C6-FF31-21B2-8808-C9BFAD3AF334}"/>
              </a:ext>
            </a:extLst>
          </p:cNvPr>
          <p:cNvSpPr txBox="1"/>
          <p:nvPr/>
        </p:nvSpPr>
        <p:spPr>
          <a:xfrm>
            <a:off x="286944" y="2675891"/>
            <a:ext cx="9427867" cy="1015663"/>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すると</a:t>
            </a:r>
            <a:r>
              <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p>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①　転倒して単独事故を起こすリスクが高まります。</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②　ふらつくことで、進路を乱し、事故を招く危険が上がります。</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5" name="テキスト ボックス 14">
            <a:extLst>
              <a:ext uri="{FF2B5EF4-FFF2-40B4-BE49-F238E27FC236}">
                <a16:creationId xmlns:a16="http://schemas.microsoft.com/office/drawing/2014/main" id="{156AA3AB-0CEF-3145-C1E7-211247934AC7}"/>
              </a:ext>
            </a:extLst>
          </p:cNvPr>
          <p:cNvSpPr txBox="1"/>
          <p:nvPr/>
        </p:nvSpPr>
        <p:spPr>
          <a:xfrm>
            <a:off x="327139" y="4513657"/>
            <a:ext cx="3861081" cy="461665"/>
          </a:xfrm>
          <a:prstGeom prst="rect">
            <a:avLst/>
          </a:prstGeom>
          <a:noFill/>
        </p:spPr>
        <p:txBody>
          <a:bodyPr wrap="square" rtlCol="0">
            <a:spAutoFit/>
          </a:bodyPr>
          <a:lstStyle/>
          <a:p>
            <a:r>
              <a:rPr kumimoji="1" lang="ja-JP" altLang="en-US"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「夜間無灯火」運転の禁止</a:t>
            </a:r>
            <a:endParaRPr kumimoji="1" lang="en-US" altLang="ja-JP"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6" name="フリーフォーム: 図形 15">
            <a:extLst>
              <a:ext uri="{FF2B5EF4-FFF2-40B4-BE49-F238E27FC236}">
                <a16:creationId xmlns:a16="http://schemas.microsoft.com/office/drawing/2014/main" id="{4260FFA1-D273-2DCB-3948-4E05B474BFD9}"/>
              </a:ext>
            </a:extLst>
          </p:cNvPr>
          <p:cNvSpPr/>
          <p:nvPr/>
        </p:nvSpPr>
        <p:spPr>
          <a:xfrm>
            <a:off x="286944" y="4932007"/>
            <a:ext cx="3708000" cy="108006"/>
          </a:xfrm>
          <a:custGeom>
            <a:avLst/>
            <a:gdLst>
              <a:gd name="connsiteX0" fmla="*/ 0 w 2642716"/>
              <a:gd name="connsiteY0" fmla="*/ 0 h 130628"/>
              <a:gd name="connsiteX1" fmla="*/ 1858945 w 2642716"/>
              <a:gd name="connsiteY1" fmla="*/ 0 h 130628"/>
              <a:gd name="connsiteX2" fmla="*/ 1989573 w 2642716"/>
              <a:gd name="connsiteY2" fmla="*/ 130628 h 130628"/>
              <a:gd name="connsiteX3" fmla="*/ 2120201 w 2642716"/>
              <a:gd name="connsiteY3" fmla="*/ 0 h 130628"/>
              <a:gd name="connsiteX4" fmla="*/ 2642716 w 2642716"/>
              <a:gd name="connsiteY4" fmla="*/ 0 h 130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2716" h="130628">
                <a:moveTo>
                  <a:pt x="0" y="0"/>
                </a:moveTo>
                <a:lnTo>
                  <a:pt x="1858945" y="0"/>
                </a:lnTo>
                <a:lnTo>
                  <a:pt x="1989573" y="130628"/>
                </a:lnTo>
                <a:lnTo>
                  <a:pt x="2120201" y="0"/>
                </a:lnTo>
                <a:lnTo>
                  <a:pt x="2642716" y="0"/>
                </a:lnTo>
              </a:path>
            </a:pathLst>
          </a:cu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F7BE4077-5193-BCCD-4704-A485647F8B89}"/>
              </a:ext>
            </a:extLst>
          </p:cNvPr>
          <p:cNvSpPr txBox="1"/>
          <p:nvPr/>
        </p:nvSpPr>
        <p:spPr>
          <a:xfrm>
            <a:off x="327139" y="5311713"/>
            <a:ext cx="9637208"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ライトを付けていないと、前が見にくいうえ、他者（車）に気づいてもらえなくなります。</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8" name="テキスト ボックス 17">
            <a:extLst>
              <a:ext uri="{FF2B5EF4-FFF2-40B4-BE49-F238E27FC236}">
                <a16:creationId xmlns:a16="http://schemas.microsoft.com/office/drawing/2014/main" id="{556C962E-3D30-1880-0E9C-29FB810609FF}"/>
              </a:ext>
            </a:extLst>
          </p:cNvPr>
          <p:cNvSpPr txBox="1"/>
          <p:nvPr/>
        </p:nvSpPr>
        <p:spPr>
          <a:xfrm>
            <a:off x="327139" y="5644509"/>
            <a:ext cx="9427867" cy="1015663"/>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すると</a:t>
            </a:r>
            <a:r>
              <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p>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①　人影や小さな段差などを見落としやすくなり、とっさの回避が難しくなります。</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②　車のドライバーなどがら見落とされ、事故にあうリスクが高まります。</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Tree>
    <p:extLst>
      <p:ext uri="{BB962C8B-B14F-4D97-AF65-F5344CB8AC3E}">
        <p14:creationId xmlns:p14="http://schemas.microsoft.com/office/powerpoint/2010/main" val="1826369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F3DD6B3-18FD-AB41-3168-131A51CD6937}"/>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AB1B7CAB-F8BB-A3A4-0231-5671338A1BA1}"/>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DA2AFA66-34FC-2D20-63BC-96D818CC5957}"/>
              </a:ext>
            </a:extLst>
          </p:cNvPr>
          <p:cNvSpPr txBox="1"/>
          <p:nvPr/>
        </p:nvSpPr>
        <p:spPr>
          <a:xfrm>
            <a:off x="228598" y="63225"/>
            <a:ext cx="9353552"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第２章　　</a:t>
            </a:r>
            <a:r>
              <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rPr>
              <a:t>case</a:t>
            </a:r>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３　スマホを見ながら自転車に乗ると？</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5" name="平行四辺形 4">
            <a:extLst>
              <a:ext uri="{FF2B5EF4-FFF2-40B4-BE49-F238E27FC236}">
                <a16:creationId xmlns:a16="http://schemas.microsoft.com/office/drawing/2014/main" id="{DDA6349A-2558-9C4A-0472-4AE0001D012D}"/>
              </a:ext>
            </a:extLst>
          </p:cNvPr>
          <p:cNvSpPr/>
          <p:nvPr/>
        </p:nvSpPr>
        <p:spPr>
          <a:xfrm>
            <a:off x="209548" y="1173388"/>
            <a:ext cx="4932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3F5AF6D6-1484-7401-D82E-4E068FD37577}"/>
              </a:ext>
            </a:extLst>
          </p:cNvPr>
          <p:cNvSpPr txBox="1"/>
          <p:nvPr/>
        </p:nvSpPr>
        <p:spPr>
          <a:xfrm>
            <a:off x="104774" y="794933"/>
            <a:ext cx="5143501"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自転車運転時の禁止事項③</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6" name="テキスト ボックス 5">
            <a:extLst>
              <a:ext uri="{FF2B5EF4-FFF2-40B4-BE49-F238E27FC236}">
                <a16:creationId xmlns:a16="http://schemas.microsoft.com/office/drawing/2014/main" id="{34A8BF15-0CB1-E90B-3C8D-C46C0978D882}"/>
              </a:ext>
            </a:extLst>
          </p:cNvPr>
          <p:cNvSpPr txBox="1"/>
          <p:nvPr/>
        </p:nvSpPr>
        <p:spPr>
          <a:xfrm>
            <a:off x="268792" y="4760345"/>
            <a:ext cx="3861081" cy="461665"/>
          </a:xfrm>
          <a:prstGeom prst="rect">
            <a:avLst/>
          </a:prstGeom>
          <a:noFill/>
        </p:spPr>
        <p:txBody>
          <a:bodyPr wrap="square" rtlCol="0">
            <a:spAutoFit/>
          </a:bodyPr>
          <a:lstStyle/>
          <a:p>
            <a:r>
              <a:rPr kumimoji="1" lang="ja-JP" altLang="en-US"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「ながらスマホ」運転の禁止</a:t>
            </a:r>
            <a:endParaRPr kumimoji="1" lang="en-US" altLang="ja-JP"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2" name="フリーフォーム: 図形 11">
            <a:extLst>
              <a:ext uri="{FF2B5EF4-FFF2-40B4-BE49-F238E27FC236}">
                <a16:creationId xmlns:a16="http://schemas.microsoft.com/office/drawing/2014/main" id="{FBDADA99-071D-CBF9-8E23-86CBCE2A9655}"/>
              </a:ext>
            </a:extLst>
          </p:cNvPr>
          <p:cNvSpPr/>
          <p:nvPr/>
        </p:nvSpPr>
        <p:spPr>
          <a:xfrm>
            <a:off x="228597" y="5178695"/>
            <a:ext cx="3744000" cy="108006"/>
          </a:xfrm>
          <a:custGeom>
            <a:avLst/>
            <a:gdLst>
              <a:gd name="connsiteX0" fmla="*/ 0 w 2642716"/>
              <a:gd name="connsiteY0" fmla="*/ 0 h 130628"/>
              <a:gd name="connsiteX1" fmla="*/ 1858945 w 2642716"/>
              <a:gd name="connsiteY1" fmla="*/ 0 h 130628"/>
              <a:gd name="connsiteX2" fmla="*/ 1989573 w 2642716"/>
              <a:gd name="connsiteY2" fmla="*/ 130628 h 130628"/>
              <a:gd name="connsiteX3" fmla="*/ 2120201 w 2642716"/>
              <a:gd name="connsiteY3" fmla="*/ 0 h 130628"/>
              <a:gd name="connsiteX4" fmla="*/ 2642716 w 2642716"/>
              <a:gd name="connsiteY4" fmla="*/ 0 h 130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2716" h="130628">
                <a:moveTo>
                  <a:pt x="0" y="0"/>
                </a:moveTo>
                <a:lnTo>
                  <a:pt x="1858945" y="0"/>
                </a:lnTo>
                <a:lnTo>
                  <a:pt x="1989573" y="130628"/>
                </a:lnTo>
                <a:lnTo>
                  <a:pt x="2120201" y="0"/>
                </a:lnTo>
                <a:lnTo>
                  <a:pt x="2642716" y="0"/>
                </a:lnTo>
              </a:path>
            </a:pathLst>
          </a:cu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06F43B89-0069-2A72-E285-3F180C9B7D0D}"/>
              </a:ext>
            </a:extLst>
          </p:cNvPr>
          <p:cNvSpPr txBox="1"/>
          <p:nvPr/>
        </p:nvSpPr>
        <p:spPr>
          <a:xfrm>
            <a:off x="299043" y="5321616"/>
            <a:ext cx="9637208"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「ながらスマホ」をしていると、文字や動画を見ることに意識が集中します。</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6" name="テキスト ボックス 15">
            <a:extLst>
              <a:ext uri="{FF2B5EF4-FFF2-40B4-BE49-F238E27FC236}">
                <a16:creationId xmlns:a16="http://schemas.microsoft.com/office/drawing/2014/main" id="{F9C51A40-5A8F-B945-8D72-AE457A62295B}"/>
              </a:ext>
            </a:extLst>
          </p:cNvPr>
          <p:cNvSpPr txBox="1"/>
          <p:nvPr/>
        </p:nvSpPr>
        <p:spPr>
          <a:xfrm>
            <a:off x="228598" y="1655430"/>
            <a:ext cx="4912952" cy="461665"/>
          </a:xfrm>
          <a:prstGeom prst="rect">
            <a:avLst/>
          </a:prstGeom>
          <a:noFill/>
        </p:spPr>
        <p:txBody>
          <a:bodyPr wrap="square" rtlCol="0">
            <a:spAutoFit/>
          </a:bodyPr>
          <a:lstStyle/>
          <a:p>
            <a:r>
              <a:rPr kumimoji="1" lang="ja-JP" altLang="en-US"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イヤホン・ヘッドホン着用運転の禁止</a:t>
            </a:r>
            <a:endParaRPr kumimoji="1" lang="en-US" altLang="ja-JP"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7" name="フリーフォーム: 図形 16">
            <a:extLst>
              <a:ext uri="{FF2B5EF4-FFF2-40B4-BE49-F238E27FC236}">
                <a16:creationId xmlns:a16="http://schemas.microsoft.com/office/drawing/2014/main" id="{97C71F1C-B662-848D-4382-4FECAEF15C4D}"/>
              </a:ext>
            </a:extLst>
          </p:cNvPr>
          <p:cNvSpPr/>
          <p:nvPr/>
        </p:nvSpPr>
        <p:spPr>
          <a:xfrm>
            <a:off x="228597" y="2079259"/>
            <a:ext cx="4912951" cy="108000"/>
          </a:xfrm>
          <a:custGeom>
            <a:avLst/>
            <a:gdLst>
              <a:gd name="connsiteX0" fmla="*/ 0 w 2642716"/>
              <a:gd name="connsiteY0" fmla="*/ 0 h 130628"/>
              <a:gd name="connsiteX1" fmla="*/ 1858945 w 2642716"/>
              <a:gd name="connsiteY1" fmla="*/ 0 h 130628"/>
              <a:gd name="connsiteX2" fmla="*/ 1989573 w 2642716"/>
              <a:gd name="connsiteY2" fmla="*/ 130628 h 130628"/>
              <a:gd name="connsiteX3" fmla="*/ 2120201 w 2642716"/>
              <a:gd name="connsiteY3" fmla="*/ 0 h 130628"/>
              <a:gd name="connsiteX4" fmla="*/ 2642716 w 2642716"/>
              <a:gd name="connsiteY4" fmla="*/ 0 h 130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2716" h="130628">
                <a:moveTo>
                  <a:pt x="0" y="0"/>
                </a:moveTo>
                <a:lnTo>
                  <a:pt x="1858945" y="0"/>
                </a:lnTo>
                <a:lnTo>
                  <a:pt x="1989573" y="130628"/>
                </a:lnTo>
                <a:lnTo>
                  <a:pt x="2120201" y="0"/>
                </a:lnTo>
                <a:lnTo>
                  <a:pt x="2642716" y="0"/>
                </a:lnTo>
              </a:path>
            </a:pathLst>
          </a:cu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descr="挿絵, 自転車 が含まれている画像&#10;&#10;AI によって生成されたコンテンツは間違っている可能性があります。">
            <a:extLst>
              <a:ext uri="{FF2B5EF4-FFF2-40B4-BE49-F238E27FC236}">
                <a16:creationId xmlns:a16="http://schemas.microsoft.com/office/drawing/2014/main" id="{9496AA8B-7F80-C1A9-34A5-C7C827BC4D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1152" y="786831"/>
            <a:ext cx="2884220" cy="1440000"/>
          </a:xfrm>
          <a:prstGeom prst="rect">
            <a:avLst/>
          </a:prstGeom>
          <a:ln>
            <a:noFill/>
          </a:ln>
          <a:effectLst>
            <a:outerShdw blurRad="190500" algn="tl" rotWithShape="0">
              <a:srgbClr val="000000">
                <a:alpha val="70000"/>
              </a:srgbClr>
            </a:outerShdw>
          </a:effectLst>
        </p:spPr>
      </p:pic>
      <p:pic>
        <p:nvPicPr>
          <p:cNvPr id="10" name="図 9" descr="挿絵 が含まれている画像&#10;&#10;AI によって生成されたコンテンツは間違っている可能性があります。">
            <a:extLst>
              <a:ext uri="{FF2B5EF4-FFF2-40B4-BE49-F238E27FC236}">
                <a16:creationId xmlns:a16="http://schemas.microsoft.com/office/drawing/2014/main" id="{3DFC1DB5-921A-5310-D065-2A980A6EC7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4590" y="3763907"/>
            <a:ext cx="2850782" cy="1440000"/>
          </a:xfrm>
          <a:prstGeom prst="rect">
            <a:avLst/>
          </a:prstGeom>
          <a:ln>
            <a:noFill/>
          </a:ln>
          <a:effectLst>
            <a:outerShdw blurRad="190500" algn="tl" rotWithShape="0">
              <a:srgbClr val="000000">
                <a:alpha val="70000"/>
              </a:srgbClr>
            </a:outerShdw>
          </a:effectLst>
        </p:spPr>
      </p:pic>
      <p:sp>
        <p:nvSpPr>
          <p:cNvPr id="7" name="テキスト ボックス 6">
            <a:extLst>
              <a:ext uri="{FF2B5EF4-FFF2-40B4-BE49-F238E27FC236}">
                <a16:creationId xmlns:a16="http://schemas.microsoft.com/office/drawing/2014/main" id="{9F91410B-6DD1-9760-83A5-EF05AEDC8F01}"/>
              </a:ext>
            </a:extLst>
          </p:cNvPr>
          <p:cNvSpPr txBox="1"/>
          <p:nvPr/>
        </p:nvSpPr>
        <p:spPr>
          <a:xfrm>
            <a:off x="347505" y="5645589"/>
            <a:ext cx="9427867" cy="1015663"/>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すると</a:t>
            </a:r>
            <a:r>
              <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①　周囲に視線が配られなくなり、信号や人・車両の見落としをしてしまいます。</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②　運転に集中できなくなり、進路を乱し、事故を招く危険が上がります。</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9" name="テキスト ボックス 8">
            <a:extLst>
              <a:ext uri="{FF2B5EF4-FFF2-40B4-BE49-F238E27FC236}">
                <a16:creationId xmlns:a16="http://schemas.microsoft.com/office/drawing/2014/main" id="{6A2451DE-3E73-C4AE-8D51-527885DE2E1C}"/>
              </a:ext>
            </a:extLst>
          </p:cNvPr>
          <p:cNvSpPr txBox="1"/>
          <p:nvPr/>
        </p:nvSpPr>
        <p:spPr>
          <a:xfrm>
            <a:off x="319142" y="2327381"/>
            <a:ext cx="9637208"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イヤホンなどを着用して運転していると、聞いている音楽の音に意識が集中します。</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1" name="テキスト ボックス 10">
            <a:extLst>
              <a:ext uri="{FF2B5EF4-FFF2-40B4-BE49-F238E27FC236}">
                <a16:creationId xmlns:a16="http://schemas.microsoft.com/office/drawing/2014/main" id="{B89868AC-BDFC-750B-B413-839B179586B6}"/>
              </a:ext>
            </a:extLst>
          </p:cNvPr>
          <p:cNvSpPr txBox="1"/>
          <p:nvPr/>
        </p:nvSpPr>
        <p:spPr>
          <a:xfrm>
            <a:off x="347505" y="2647851"/>
            <a:ext cx="9637208" cy="1015663"/>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すると</a:t>
            </a:r>
            <a:r>
              <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p>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①　周囲の音が聞こえず、不意の飛び出しや後方からの車両に対応できません。</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②　運転に集中できなくなり、進路を乱し、事故を招く危険性が上がります。</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Tree>
    <p:extLst>
      <p:ext uri="{BB962C8B-B14F-4D97-AF65-F5344CB8AC3E}">
        <p14:creationId xmlns:p14="http://schemas.microsoft.com/office/powerpoint/2010/main" val="16601178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6BDA92-9FBF-C9C9-245C-B6544176ECD3}"/>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0F36E68A-9FD0-F187-3CC8-FB6186019F60}"/>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6B278D8D-44CE-6AAA-0ABD-1BC81C80F97E}"/>
              </a:ext>
            </a:extLst>
          </p:cNvPr>
          <p:cNvSpPr txBox="1"/>
          <p:nvPr/>
        </p:nvSpPr>
        <p:spPr>
          <a:xfrm>
            <a:off x="228598" y="63225"/>
            <a:ext cx="9353552"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第２章　　</a:t>
            </a:r>
            <a:r>
              <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rPr>
              <a:t>case</a:t>
            </a:r>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３　スマホを見ながら自転車に乗ると？</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5" name="平行四辺形 4">
            <a:extLst>
              <a:ext uri="{FF2B5EF4-FFF2-40B4-BE49-F238E27FC236}">
                <a16:creationId xmlns:a16="http://schemas.microsoft.com/office/drawing/2014/main" id="{BE2C91BF-3E71-6FD5-84B6-E43863F9AA06}"/>
              </a:ext>
            </a:extLst>
          </p:cNvPr>
          <p:cNvSpPr/>
          <p:nvPr/>
        </p:nvSpPr>
        <p:spPr>
          <a:xfrm>
            <a:off x="209548" y="1163863"/>
            <a:ext cx="4896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DA7F941D-3780-1627-0BD1-40BE9B0271CA}"/>
              </a:ext>
            </a:extLst>
          </p:cNvPr>
          <p:cNvSpPr txBox="1"/>
          <p:nvPr/>
        </p:nvSpPr>
        <p:spPr>
          <a:xfrm>
            <a:off x="104774" y="794933"/>
            <a:ext cx="5143501"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自転車運転時の禁止事項④</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0" name="テキスト ボックス 9">
            <a:extLst>
              <a:ext uri="{FF2B5EF4-FFF2-40B4-BE49-F238E27FC236}">
                <a16:creationId xmlns:a16="http://schemas.microsoft.com/office/drawing/2014/main" id="{A707F4E2-E6A8-1E15-F7EF-D349A2472911}"/>
              </a:ext>
            </a:extLst>
          </p:cNvPr>
          <p:cNvSpPr txBox="1"/>
          <p:nvPr/>
        </p:nvSpPr>
        <p:spPr>
          <a:xfrm>
            <a:off x="268792" y="1745844"/>
            <a:ext cx="2836149" cy="461665"/>
          </a:xfrm>
          <a:prstGeom prst="rect">
            <a:avLst/>
          </a:prstGeom>
          <a:noFill/>
        </p:spPr>
        <p:txBody>
          <a:bodyPr wrap="square" rtlCol="0">
            <a:spAutoFit/>
          </a:bodyPr>
          <a:lstStyle/>
          <a:p>
            <a:r>
              <a:rPr kumimoji="1" lang="ja-JP" altLang="en-US"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「飲酒」運転の禁止</a:t>
            </a:r>
            <a:endParaRPr kumimoji="1" lang="en-US" altLang="ja-JP" sz="24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1" name="フリーフォーム: 図形 10">
            <a:extLst>
              <a:ext uri="{FF2B5EF4-FFF2-40B4-BE49-F238E27FC236}">
                <a16:creationId xmlns:a16="http://schemas.microsoft.com/office/drawing/2014/main" id="{D64CC9C7-E9D2-08A6-983F-EDC499E6FD4C}"/>
              </a:ext>
            </a:extLst>
          </p:cNvPr>
          <p:cNvSpPr/>
          <p:nvPr/>
        </p:nvSpPr>
        <p:spPr>
          <a:xfrm>
            <a:off x="228597" y="2164194"/>
            <a:ext cx="2808000" cy="108006"/>
          </a:xfrm>
          <a:custGeom>
            <a:avLst/>
            <a:gdLst>
              <a:gd name="connsiteX0" fmla="*/ 0 w 2642716"/>
              <a:gd name="connsiteY0" fmla="*/ 0 h 130628"/>
              <a:gd name="connsiteX1" fmla="*/ 1858945 w 2642716"/>
              <a:gd name="connsiteY1" fmla="*/ 0 h 130628"/>
              <a:gd name="connsiteX2" fmla="*/ 1989573 w 2642716"/>
              <a:gd name="connsiteY2" fmla="*/ 130628 h 130628"/>
              <a:gd name="connsiteX3" fmla="*/ 2120201 w 2642716"/>
              <a:gd name="connsiteY3" fmla="*/ 0 h 130628"/>
              <a:gd name="connsiteX4" fmla="*/ 2642716 w 2642716"/>
              <a:gd name="connsiteY4" fmla="*/ 0 h 130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2716" h="130628">
                <a:moveTo>
                  <a:pt x="0" y="0"/>
                </a:moveTo>
                <a:lnTo>
                  <a:pt x="1858945" y="0"/>
                </a:lnTo>
                <a:lnTo>
                  <a:pt x="1989573" y="130628"/>
                </a:lnTo>
                <a:lnTo>
                  <a:pt x="2120201" y="0"/>
                </a:lnTo>
                <a:lnTo>
                  <a:pt x="2642716" y="0"/>
                </a:lnTo>
              </a:path>
            </a:pathLst>
          </a:cu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descr="自転車 が含まれている画像&#10;&#10;AI によって生成されたコンテンツは間違っている可能性があります。">
            <a:extLst>
              <a:ext uri="{FF2B5EF4-FFF2-40B4-BE49-F238E27FC236}">
                <a16:creationId xmlns:a16="http://schemas.microsoft.com/office/drawing/2014/main" id="{7E69EC92-6D97-B999-942A-17AC867069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9405" y="760758"/>
            <a:ext cx="2917575" cy="1476000"/>
          </a:xfrm>
          <a:prstGeom prst="rect">
            <a:avLst/>
          </a:prstGeom>
          <a:ln>
            <a:noFill/>
          </a:ln>
          <a:effectLst>
            <a:outerShdw blurRad="190500" algn="tl" rotWithShape="0">
              <a:srgbClr val="000000">
                <a:alpha val="70000"/>
              </a:srgbClr>
            </a:outerShdw>
          </a:effectLst>
        </p:spPr>
      </p:pic>
      <p:sp>
        <p:nvSpPr>
          <p:cNvPr id="13" name="テキスト ボックス 12">
            <a:extLst>
              <a:ext uri="{FF2B5EF4-FFF2-40B4-BE49-F238E27FC236}">
                <a16:creationId xmlns:a16="http://schemas.microsoft.com/office/drawing/2014/main" id="{9EDA2701-1963-F56C-F0D8-13D0AB59E8EB}"/>
              </a:ext>
            </a:extLst>
          </p:cNvPr>
          <p:cNvSpPr txBox="1"/>
          <p:nvPr/>
        </p:nvSpPr>
        <p:spPr>
          <a:xfrm>
            <a:off x="286944" y="2385612"/>
            <a:ext cx="9637208"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アルコールの摂取は、注意力や判断力、運動能力の一時的な低下を引き起こします。</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9" name="テキスト ボックス 18">
            <a:extLst>
              <a:ext uri="{FF2B5EF4-FFF2-40B4-BE49-F238E27FC236}">
                <a16:creationId xmlns:a16="http://schemas.microsoft.com/office/drawing/2014/main" id="{BF679033-FCF4-C82C-2975-81728596E68E}"/>
              </a:ext>
            </a:extLst>
          </p:cNvPr>
          <p:cNvSpPr txBox="1"/>
          <p:nvPr/>
        </p:nvSpPr>
        <p:spPr>
          <a:xfrm>
            <a:off x="286944" y="2705581"/>
            <a:ext cx="9637208" cy="1015663"/>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すると</a:t>
            </a:r>
            <a:r>
              <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p>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①　危険に対する反応が遅れてしまい、とっさの危機回避が出来なくなります。</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②　自分の状況を適切に把握できず、危険な運転をしてしまうようになります。</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0" name="テキスト ボックス 19">
            <a:extLst>
              <a:ext uri="{FF2B5EF4-FFF2-40B4-BE49-F238E27FC236}">
                <a16:creationId xmlns:a16="http://schemas.microsoft.com/office/drawing/2014/main" id="{0CFCE3C6-38BF-059C-27CC-EB6871DE3CD4}"/>
              </a:ext>
            </a:extLst>
          </p:cNvPr>
          <p:cNvSpPr txBox="1"/>
          <p:nvPr/>
        </p:nvSpPr>
        <p:spPr>
          <a:xfrm>
            <a:off x="286944" y="4225838"/>
            <a:ext cx="4506120"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Ｔｉｐｓ</a:t>
            </a:r>
            <a:r>
              <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飲酒運転が引き起こす違反行為</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1" name="四角形: 角を丸くする 20">
            <a:extLst>
              <a:ext uri="{FF2B5EF4-FFF2-40B4-BE49-F238E27FC236}">
                <a16:creationId xmlns:a16="http://schemas.microsoft.com/office/drawing/2014/main" id="{B87F886B-A10C-EA56-23BA-30CB462976A4}"/>
              </a:ext>
            </a:extLst>
          </p:cNvPr>
          <p:cNvSpPr/>
          <p:nvPr/>
        </p:nvSpPr>
        <p:spPr>
          <a:xfrm>
            <a:off x="411932" y="4625948"/>
            <a:ext cx="9375048" cy="2121977"/>
          </a:xfrm>
          <a:prstGeom prst="roundRect">
            <a:avLst>
              <a:gd name="adj" fmla="val 5104"/>
            </a:avLst>
          </a:prstGeom>
          <a:pattFill prst="pct30">
            <a:fgClr>
              <a:schemeClr val="accent1">
                <a:lumMod val="20000"/>
                <a:lumOff val="8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1AD78F6E-FBD0-3142-98B1-A7B165F292D3}"/>
              </a:ext>
            </a:extLst>
          </p:cNvPr>
          <p:cNvSpPr txBox="1"/>
          <p:nvPr/>
        </p:nvSpPr>
        <p:spPr>
          <a:xfrm>
            <a:off x="497121" y="4734348"/>
            <a:ext cx="5602227" cy="369332"/>
          </a:xfrm>
          <a:prstGeom prst="rect">
            <a:avLst/>
          </a:prstGeom>
          <a:noFill/>
        </p:spPr>
        <p:txBody>
          <a:bodyPr wrap="square" rtlCol="0">
            <a:spAutoFit/>
          </a:bodyPr>
          <a:lstStyle/>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飲酒運転は、お酒を飲んで運転した本人はもちろん</a:t>
            </a:r>
            <a:r>
              <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p>
        </p:txBody>
      </p:sp>
      <p:sp>
        <p:nvSpPr>
          <p:cNvPr id="23" name="テキスト ボックス 22">
            <a:extLst>
              <a:ext uri="{FF2B5EF4-FFF2-40B4-BE49-F238E27FC236}">
                <a16:creationId xmlns:a16="http://schemas.microsoft.com/office/drawing/2014/main" id="{62F9066E-FFB9-3FBA-BCED-36A0D5DBDAB5}"/>
              </a:ext>
            </a:extLst>
          </p:cNvPr>
          <p:cNvSpPr txBox="1"/>
          <p:nvPr/>
        </p:nvSpPr>
        <p:spPr>
          <a:xfrm>
            <a:off x="719859" y="5137643"/>
            <a:ext cx="7198242" cy="369332"/>
          </a:xfrm>
          <a:prstGeom prst="rect">
            <a:avLst/>
          </a:prstGeom>
          <a:noFill/>
        </p:spPr>
        <p:txBody>
          <a:bodyPr wrap="square" rtlCol="0">
            <a:spAutoFit/>
          </a:bodyPr>
          <a:lstStyle/>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①　お酒を飲んだ後に運転をするおそれがある人に、自転車を提供した人</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4" name="テキスト ボックス 23">
            <a:extLst>
              <a:ext uri="{FF2B5EF4-FFF2-40B4-BE49-F238E27FC236}">
                <a16:creationId xmlns:a16="http://schemas.microsoft.com/office/drawing/2014/main" id="{8AF60ACE-1523-DDE6-6528-D6A7FA9FCE69}"/>
              </a:ext>
            </a:extLst>
          </p:cNvPr>
          <p:cNvSpPr txBox="1"/>
          <p:nvPr/>
        </p:nvSpPr>
        <p:spPr>
          <a:xfrm>
            <a:off x="719858" y="5542367"/>
            <a:ext cx="9067122" cy="369332"/>
          </a:xfrm>
          <a:prstGeom prst="rect">
            <a:avLst/>
          </a:prstGeom>
          <a:noFill/>
        </p:spPr>
        <p:txBody>
          <a:bodyPr wrap="square" rtlCol="0">
            <a:spAutoFit/>
          </a:bodyPr>
          <a:lstStyle/>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②　お酒を飲んだ後に運転をするおそれがある人に、酒類を提供したり、飲酒をすすめた人</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5" name="テキスト ボックス 24">
            <a:extLst>
              <a:ext uri="{FF2B5EF4-FFF2-40B4-BE49-F238E27FC236}">
                <a16:creationId xmlns:a16="http://schemas.microsoft.com/office/drawing/2014/main" id="{FAE3D2ED-85C9-BEF2-DA8E-F9AADD4D06C7}"/>
              </a:ext>
            </a:extLst>
          </p:cNvPr>
          <p:cNvSpPr txBox="1"/>
          <p:nvPr/>
        </p:nvSpPr>
        <p:spPr>
          <a:xfrm>
            <a:off x="719858" y="5945662"/>
            <a:ext cx="8774209" cy="369332"/>
          </a:xfrm>
          <a:prstGeom prst="rect">
            <a:avLst/>
          </a:prstGeom>
          <a:noFill/>
        </p:spPr>
        <p:txBody>
          <a:bodyPr wrap="square" rtlCol="0">
            <a:spAutoFit/>
          </a:bodyPr>
          <a:lstStyle/>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③　お酒を飲んでいることを知りながら、自転車に同乗した人</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6" name="テキスト ボックス 25">
            <a:extLst>
              <a:ext uri="{FF2B5EF4-FFF2-40B4-BE49-F238E27FC236}">
                <a16:creationId xmlns:a16="http://schemas.microsoft.com/office/drawing/2014/main" id="{24FAF403-4628-41CF-4B97-596BBB400763}"/>
              </a:ext>
            </a:extLst>
          </p:cNvPr>
          <p:cNvSpPr txBox="1"/>
          <p:nvPr/>
        </p:nvSpPr>
        <p:spPr>
          <a:xfrm>
            <a:off x="5909835" y="6378593"/>
            <a:ext cx="3996165" cy="369332"/>
          </a:xfrm>
          <a:prstGeom prst="rect">
            <a:avLst/>
          </a:prstGeom>
          <a:noFill/>
        </p:spPr>
        <p:txBody>
          <a:bodyPr wrap="square" rtlCol="0">
            <a:spAutoFit/>
          </a:bodyPr>
          <a:lstStyle/>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にも罰則が科せられることになります。</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7" name="テキスト ボックス 26">
            <a:extLst>
              <a:ext uri="{FF2B5EF4-FFF2-40B4-BE49-F238E27FC236}">
                <a16:creationId xmlns:a16="http://schemas.microsoft.com/office/drawing/2014/main" id="{D619FC83-9F12-22A6-4A27-0A88D960E096}"/>
              </a:ext>
            </a:extLst>
          </p:cNvPr>
          <p:cNvSpPr txBox="1"/>
          <p:nvPr/>
        </p:nvSpPr>
        <p:spPr>
          <a:xfrm>
            <a:off x="3036597" y="3702947"/>
            <a:ext cx="6937820" cy="369332"/>
          </a:xfrm>
          <a:prstGeom prst="rect">
            <a:avLst/>
          </a:prstGeom>
          <a:noFill/>
        </p:spPr>
        <p:txBody>
          <a:bodyPr wrap="square" rtlCol="0">
            <a:spAutoFit/>
          </a:bodyPr>
          <a:lstStyle/>
          <a:p>
            <a:r>
              <a:rPr kumimoji="1" lang="en-US" altLang="ja-JP" b="1" dirty="0">
                <a:solidFill>
                  <a:schemeClr val="accent1">
                    <a:lumMod val="60000"/>
                    <a:lumOff val="40000"/>
                  </a:schemeClr>
                </a:solidFill>
                <a:latin typeface="UD デジタル 教科書体 NK-B" panose="02020700000000000000" pitchFamily="18" charset="-128"/>
                <a:ea typeface="UD デジタル 教科書体 NK-B" panose="02020700000000000000" pitchFamily="18" charset="-128"/>
              </a:rPr>
              <a:t>※</a:t>
            </a:r>
            <a:r>
              <a:rPr kumimoji="1" lang="ja-JP" altLang="en-US" b="1" dirty="0">
                <a:solidFill>
                  <a:schemeClr val="accent1">
                    <a:lumMod val="60000"/>
                    <a:lumOff val="40000"/>
                  </a:schemeClr>
                </a:solidFill>
                <a:latin typeface="UD デジタル 教科書体 NK-B" panose="02020700000000000000" pitchFamily="18" charset="-128"/>
                <a:ea typeface="UD デジタル 教科書体 NK-B" panose="02020700000000000000" pitchFamily="18" charset="-128"/>
              </a:rPr>
              <a:t>酒酔い運転だけではなく、酒気帯び運転にも罰則が適用されます。</a:t>
            </a:r>
            <a:endParaRPr kumimoji="1" lang="en-US" altLang="ja-JP" b="1" dirty="0">
              <a:solidFill>
                <a:schemeClr val="accent1">
                  <a:lumMod val="60000"/>
                  <a:lumOff val="40000"/>
                </a:schemeClr>
              </a:solidFill>
              <a:latin typeface="UD デジタル 教科書体 NK-B" panose="02020700000000000000" pitchFamily="18" charset="-128"/>
              <a:ea typeface="UD デジタル 教科書体 NK-B" panose="02020700000000000000" pitchFamily="18" charset="-128"/>
            </a:endParaRPr>
          </a:p>
        </p:txBody>
      </p:sp>
    </p:spTree>
    <p:extLst>
      <p:ext uri="{BB962C8B-B14F-4D97-AF65-F5344CB8AC3E}">
        <p14:creationId xmlns:p14="http://schemas.microsoft.com/office/powerpoint/2010/main" val="32364846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36ACF41-96F8-9966-1A53-F5073582DF56}"/>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7EC8EB54-3E0E-37DA-FA42-1D30EA64D34A}"/>
              </a:ext>
            </a:extLst>
          </p:cNvPr>
          <p:cNvSpPr/>
          <p:nvPr/>
        </p:nvSpPr>
        <p:spPr>
          <a:xfrm>
            <a:off x="323850" y="2741426"/>
            <a:ext cx="9375048" cy="1397434"/>
          </a:xfrm>
          <a:prstGeom prst="roundRect">
            <a:avLst>
              <a:gd name="adj" fmla="val 5104"/>
            </a:avLst>
          </a:prstGeom>
          <a:pattFill prst="pct30">
            <a:fgClr>
              <a:schemeClr val="accent1">
                <a:lumMod val="20000"/>
                <a:lumOff val="8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DEDF2F92-040A-B772-D95E-51115DB1EEC6}"/>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B5FD6E06-1109-AA3A-94D6-5675D3B90666}"/>
              </a:ext>
            </a:extLst>
          </p:cNvPr>
          <p:cNvSpPr txBox="1"/>
          <p:nvPr/>
        </p:nvSpPr>
        <p:spPr>
          <a:xfrm>
            <a:off x="228598" y="63225"/>
            <a:ext cx="9353552"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第２章　　</a:t>
            </a:r>
            <a:r>
              <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rPr>
              <a:t>case</a:t>
            </a:r>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３　スマホを見ながら自転車に乗ると？</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5" name="平行四辺形 4">
            <a:extLst>
              <a:ext uri="{FF2B5EF4-FFF2-40B4-BE49-F238E27FC236}">
                <a16:creationId xmlns:a16="http://schemas.microsoft.com/office/drawing/2014/main" id="{BB799DC6-FDF4-014D-C3E5-056A996317D5}"/>
              </a:ext>
            </a:extLst>
          </p:cNvPr>
          <p:cNvSpPr/>
          <p:nvPr/>
        </p:nvSpPr>
        <p:spPr>
          <a:xfrm>
            <a:off x="209548" y="1154338"/>
            <a:ext cx="6696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FAF6F1DB-0511-00A3-C6B1-B9944DBD975F}"/>
              </a:ext>
            </a:extLst>
          </p:cNvPr>
          <p:cNvSpPr txBox="1"/>
          <p:nvPr/>
        </p:nvSpPr>
        <p:spPr>
          <a:xfrm>
            <a:off x="104774" y="794933"/>
            <a:ext cx="7267575"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自転車に幼児を同乗させる際のルール</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7" name="テキスト ボックス 6">
            <a:extLst>
              <a:ext uri="{FF2B5EF4-FFF2-40B4-BE49-F238E27FC236}">
                <a16:creationId xmlns:a16="http://schemas.microsoft.com/office/drawing/2014/main" id="{300B3B48-E59C-7D8C-B633-DD589248F0BE}"/>
              </a:ext>
            </a:extLst>
          </p:cNvPr>
          <p:cNvSpPr txBox="1"/>
          <p:nvPr/>
        </p:nvSpPr>
        <p:spPr>
          <a:xfrm>
            <a:off x="406227" y="2784046"/>
            <a:ext cx="9175923" cy="1323439"/>
          </a:xfrm>
          <a:prstGeom prst="rect">
            <a:avLst/>
          </a:prstGeom>
          <a:noFill/>
        </p:spPr>
        <p:txBody>
          <a:bodyPr wrap="square" rtlCol="0">
            <a:spAutoFit/>
          </a:bodyPr>
          <a:lstStyle/>
          <a:p>
            <a:r>
              <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条件</a:t>
            </a:r>
            <a:r>
              <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p>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①　運転者が</a:t>
            </a:r>
            <a:r>
              <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16</a:t>
            </a:r>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歳以上であること。</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②　幼児用座席が備えられた自転車を運転していること。</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③　同乗者が未就学児（小学校就学の始期に達するまでのこども）であること。</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6" name="テキスト ボックス 5">
            <a:extLst>
              <a:ext uri="{FF2B5EF4-FFF2-40B4-BE49-F238E27FC236}">
                <a16:creationId xmlns:a16="http://schemas.microsoft.com/office/drawing/2014/main" id="{DC74C346-27D3-6BA2-D9C7-F19BC0DD0C8D}"/>
              </a:ext>
            </a:extLst>
          </p:cNvPr>
          <p:cNvSpPr txBox="1"/>
          <p:nvPr/>
        </p:nvSpPr>
        <p:spPr>
          <a:xfrm>
            <a:off x="228598" y="1379708"/>
            <a:ext cx="4222822"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自転車の二人乗りは違反行為です。</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8" name="二等辺三角形 7">
            <a:extLst>
              <a:ext uri="{FF2B5EF4-FFF2-40B4-BE49-F238E27FC236}">
                <a16:creationId xmlns:a16="http://schemas.microsoft.com/office/drawing/2014/main" id="{FE1639F1-BE4A-5E0B-D200-C3529732F22B}"/>
              </a:ext>
            </a:extLst>
          </p:cNvPr>
          <p:cNvSpPr/>
          <p:nvPr/>
        </p:nvSpPr>
        <p:spPr>
          <a:xfrm flipV="1">
            <a:off x="3217251" y="1779818"/>
            <a:ext cx="3376246" cy="848889"/>
          </a:xfrm>
          <a:prstGeom prs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CEA3132A-F9BF-ED16-F920-E622578AC8C6}"/>
              </a:ext>
            </a:extLst>
          </p:cNvPr>
          <p:cNvSpPr txBox="1"/>
          <p:nvPr/>
        </p:nvSpPr>
        <p:spPr>
          <a:xfrm>
            <a:off x="406227" y="1982972"/>
            <a:ext cx="9459579" cy="369332"/>
          </a:xfrm>
          <a:prstGeom prst="rect">
            <a:avLst/>
          </a:prstGeom>
          <a:solidFill>
            <a:schemeClr val="bg1"/>
          </a:solidFill>
        </p:spPr>
        <p:txBody>
          <a:bodyPr wrap="square" rtlCol="0">
            <a:spAutoFit/>
          </a:bodyPr>
          <a:lstStyle/>
          <a:p>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ただし、以下の条件に当てはまる場合は、未就学児に限り、乗車させて運転することが出来ます。</a:t>
            </a:r>
            <a:endPar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3" name="テキスト ボックス 12">
            <a:extLst>
              <a:ext uri="{FF2B5EF4-FFF2-40B4-BE49-F238E27FC236}">
                <a16:creationId xmlns:a16="http://schemas.microsoft.com/office/drawing/2014/main" id="{B65D78A8-90D4-BEB7-C518-1ECAB4603BFD}"/>
              </a:ext>
            </a:extLst>
          </p:cNvPr>
          <p:cNvSpPr txBox="1"/>
          <p:nvPr/>
        </p:nvSpPr>
        <p:spPr>
          <a:xfrm>
            <a:off x="406226" y="4505697"/>
            <a:ext cx="9175923" cy="2246769"/>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未就学児の乗車は最大２名まで</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２名を同乗させる方法</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①　幼児用座席に１名、子守バンドなどで１名背負って運転する。</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②　</a:t>
            </a:r>
            <a:r>
              <a:rPr kumimoji="1" lang="zh-TW"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幼児</a:t>
            </a:r>
            <a:r>
              <a:rPr kumimoji="1" lang="en-US" altLang="zh-TW"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2</a:t>
            </a:r>
            <a:r>
              <a:rPr kumimoji="1" lang="zh-TW"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人同乗用自転車</a:t>
            </a:r>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を使って、</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前方の幼児用座席に１名、後方の幼児用座席に１名それぞれ乗車させる。</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Tree>
    <p:extLst>
      <p:ext uri="{BB962C8B-B14F-4D97-AF65-F5344CB8AC3E}">
        <p14:creationId xmlns:p14="http://schemas.microsoft.com/office/powerpoint/2010/main" val="17753742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50E701-739F-35F4-BB11-A0E1EEE73A73}"/>
            </a:ext>
          </a:extLst>
        </p:cNvPr>
        <p:cNvGrpSpPr/>
        <p:nvPr/>
      </p:nvGrpSpPr>
      <p:grpSpPr>
        <a:xfrm>
          <a:off x="0" y="0"/>
          <a:ext cx="0" cy="0"/>
          <a:chOff x="0" y="0"/>
          <a:chExt cx="0" cy="0"/>
        </a:xfrm>
      </p:grpSpPr>
      <p:pic>
        <p:nvPicPr>
          <p:cNvPr id="11" name="図 10">
            <a:extLst>
              <a:ext uri="{FF2B5EF4-FFF2-40B4-BE49-F238E27FC236}">
                <a16:creationId xmlns:a16="http://schemas.microsoft.com/office/drawing/2014/main" id="{0ADADAF9-185E-FF2F-351A-E2F2A9FD0685}"/>
              </a:ext>
            </a:extLst>
          </p:cNvPr>
          <p:cNvPicPr>
            <a:picLocks noChangeAspect="1"/>
          </p:cNvPicPr>
          <p:nvPr/>
        </p:nvPicPr>
        <p:blipFill>
          <a:blip r:embed="rId2"/>
          <a:stretch>
            <a:fillRect/>
          </a:stretch>
        </p:blipFill>
        <p:spPr>
          <a:xfrm>
            <a:off x="1336430" y="4256570"/>
            <a:ext cx="7455509" cy="2460805"/>
          </a:xfrm>
          <a:prstGeom prst="rect">
            <a:avLst/>
          </a:prstGeom>
        </p:spPr>
      </p:pic>
      <p:sp>
        <p:nvSpPr>
          <p:cNvPr id="2" name="正方形/長方形 1">
            <a:extLst>
              <a:ext uri="{FF2B5EF4-FFF2-40B4-BE49-F238E27FC236}">
                <a16:creationId xmlns:a16="http://schemas.microsoft.com/office/drawing/2014/main" id="{7CD8B0F2-2841-4C09-E3F4-46249572A81A}"/>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5EC1FE2D-1ED1-AAC4-B28F-27DE01B277FD}"/>
              </a:ext>
            </a:extLst>
          </p:cNvPr>
          <p:cNvSpPr txBox="1"/>
          <p:nvPr/>
        </p:nvSpPr>
        <p:spPr>
          <a:xfrm>
            <a:off x="228597" y="63225"/>
            <a:ext cx="9515477"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第２章　　</a:t>
            </a:r>
            <a:r>
              <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rPr>
              <a:t>case</a:t>
            </a:r>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４　信号機がある交差点を通行するときは？</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5" name="平行四辺形 4">
            <a:extLst>
              <a:ext uri="{FF2B5EF4-FFF2-40B4-BE49-F238E27FC236}">
                <a16:creationId xmlns:a16="http://schemas.microsoft.com/office/drawing/2014/main" id="{725554F1-FB83-1F99-FC5A-CE1A49541C84}"/>
              </a:ext>
            </a:extLst>
          </p:cNvPr>
          <p:cNvSpPr/>
          <p:nvPr/>
        </p:nvSpPr>
        <p:spPr>
          <a:xfrm>
            <a:off x="200022" y="1163863"/>
            <a:ext cx="5148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381204DB-EDAE-13CE-B0DD-7AFFBC5C721E}"/>
              </a:ext>
            </a:extLst>
          </p:cNvPr>
          <p:cNvSpPr txBox="1"/>
          <p:nvPr/>
        </p:nvSpPr>
        <p:spPr>
          <a:xfrm>
            <a:off x="104774" y="794933"/>
            <a:ext cx="5495925"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交差点における信号機の見方</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10" name="図 9">
            <a:extLst>
              <a:ext uri="{FF2B5EF4-FFF2-40B4-BE49-F238E27FC236}">
                <a16:creationId xmlns:a16="http://schemas.microsoft.com/office/drawing/2014/main" id="{D13E1227-B5E7-20B5-E97A-E651AA8DB56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45827" t="36590" r="45018" b="36448"/>
          <a:stretch/>
        </p:blipFill>
        <p:spPr>
          <a:xfrm>
            <a:off x="1818750" y="4509282"/>
            <a:ext cx="1179957" cy="1955379"/>
          </a:xfrm>
          <a:prstGeom prst="rect">
            <a:avLst/>
          </a:prstGeom>
        </p:spPr>
      </p:pic>
      <p:sp>
        <p:nvSpPr>
          <p:cNvPr id="14" name="テキスト ボックス 13">
            <a:extLst>
              <a:ext uri="{FF2B5EF4-FFF2-40B4-BE49-F238E27FC236}">
                <a16:creationId xmlns:a16="http://schemas.microsoft.com/office/drawing/2014/main" id="{A09C1E87-2400-B25E-2B42-BDA3D264F9BC}"/>
              </a:ext>
            </a:extLst>
          </p:cNvPr>
          <p:cNvSpPr txBox="1"/>
          <p:nvPr/>
        </p:nvSpPr>
        <p:spPr>
          <a:xfrm>
            <a:off x="525265" y="1928864"/>
            <a:ext cx="8347429"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直進または左折することができる（</a:t>
            </a:r>
            <a:r>
              <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自転車の場合、右折はできません）。</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6" name="テキスト ボックス 15">
            <a:extLst>
              <a:ext uri="{FF2B5EF4-FFF2-40B4-BE49-F238E27FC236}">
                <a16:creationId xmlns:a16="http://schemas.microsoft.com/office/drawing/2014/main" id="{805402A1-2667-29B2-8FEA-425AB1EE80F4}"/>
              </a:ext>
            </a:extLst>
          </p:cNvPr>
          <p:cNvSpPr txBox="1"/>
          <p:nvPr/>
        </p:nvSpPr>
        <p:spPr>
          <a:xfrm>
            <a:off x="525266" y="2847855"/>
            <a:ext cx="8689072"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停止位置を越えて進んだり、横断したりしてはならない。</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7" name="テキスト ボックス 16">
            <a:extLst>
              <a:ext uri="{FF2B5EF4-FFF2-40B4-BE49-F238E27FC236}">
                <a16:creationId xmlns:a16="http://schemas.microsoft.com/office/drawing/2014/main" id="{38B14231-1EEF-5EED-7646-F2B10896EA67}"/>
              </a:ext>
            </a:extLst>
          </p:cNvPr>
          <p:cNvSpPr txBox="1"/>
          <p:nvPr/>
        </p:nvSpPr>
        <p:spPr>
          <a:xfrm>
            <a:off x="525266" y="3745950"/>
            <a:ext cx="8689072"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停止位置より先に進んだり、横断を始めたりしてはいけない。</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8" name="正方形/長方形 17">
            <a:extLst>
              <a:ext uri="{FF2B5EF4-FFF2-40B4-BE49-F238E27FC236}">
                <a16:creationId xmlns:a16="http://schemas.microsoft.com/office/drawing/2014/main" id="{4EA38B1B-83C5-5C1B-8CC5-0A33ECD07660}"/>
              </a:ext>
            </a:extLst>
          </p:cNvPr>
          <p:cNvSpPr/>
          <p:nvPr/>
        </p:nvSpPr>
        <p:spPr>
          <a:xfrm>
            <a:off x="364121" y="1779896"/>
            <a:ext cx="1224000" cy="90365"/>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3BEA6C41-611D-980F-1C30-67A9FE2377F0}"/>
              </a:ext>
            </a:extLst>
          </p:cNvPr>
          <p:cNvSpPr/>
          <p:nvPr/>
        </p:nvSpPr>
        <p:spPr>
          <a:xfrm>
            <a:off x="364121" y="2778783"/>
            <a:ext cx="1224000" cy="90365"/>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753EF4B9-5808-309D-227C-2F0858D2B28B}"/>
              </a:ext>
            </a:extLst>
          </p:cNvPr>
          <p:cNvSpPr/>
          <p:nvPr/>
        </p:nvSpPr>
        <p:spPr>
          <a:xfrm>
            <a:off x="364121" y="3653417"/>
            <a:ext cx="1224000" cy="90365"/>
          </a:xfrm>
          <a:prstGeom prst="rect">
            <a:avLst/>
          </a:prstGeom>
          <a:solidFill>
            <a:srgbClr val="FFFFA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9FFF1571-A343-10AA-1D70-C9F6D5FB23B6}"/>
              </a:ext>
            </a:extLst>
          </p:cNvPr>
          <p:cNvSpPr txBox="1"/>
          <p:nvPr/>
        </p:nvSpPr>
        <p:spPr>
          <a:xfrm>
            <a:off x="344395" y="1437189"/>
            <a:ext cx="1293485" cy="523220"/>
          </a:xfrm>
          <a:prstGeom prst="rect">
            <a:avLst/>
          </a:prstGeom>
          <a:noFill/>
        </p:spPr>
        <p:txBody>
          <a:bodyPr wrap="square" rtlCol="0">
            <a:spAutoFit/>
          </a:bodyPr>
          <a:lstStyle/>
          <a:p>
            <a:r>
              <a:rPr kumimoji="1" lang="ja-JP" altLang="en-US" sz="28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青信号</a:t>
            </a:r>
            <a:endParaRPr kumimoji="1" lang="en-US" altLang="ja-JP" sz="28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3" name="テキスト ボックス 12">
            <a:extLst>
              <a:ext uri="{FF2B5EF4-FFF2-40B4-BE49-F238E27FC236}">
                <a16:creationId xmlns:a16="http://schemas.microsoft.com/office/drawing/2014/main" id="{11BEA44B-8E9E-B9AF-FE07-2087BA012A0C}"/>
              </a:ext>
            </a:extLst>
          </p:cNvPr>
          <p:cNvSpPr txBox="1"/>
          <p:nvPr/>
        </p:nvSpPr>
        <p:spPr>
          <a:xfrm>
            <a:off x="344393" y="2414180"/>
            <a:ext cx="1293485" cy="523220"/>
          </a:xfrm>
          <a:prstGeom prst="rect">
            <a:avLst/>
          </a:prstGeom>
          <a:noFill/>
        </p:spPr>
        <p:txBody>
          <a:bodyPr wrap="square" rtlCol="0">
            <a:spAutoFit/>
          </a:bodyPr>
          <a:lstStyle/>
          <a:p>
            <a:r>
              <a:rPr kumimoji="1" lang="ja-JP" altLang="en-US" sz="28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赤信号</a:t>
            </a:r>
            <a:endParaRPr kumimoji="1" lang="en-US" altLang="ja-JP" sz="28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5" name="テキスト ボックス 14">
            <a:extLst>
              <a:ext uri="{FF2B5EF4-FFF2-40B4-BE49-F238E27FC236}">
                <a16:creationId xmlns:a16="http://schemas.microsoft.com/office/drawing/2014/main" id="{576E2ADB-72DA-B09F-4E73-341C4734DC85}"/>
              </a:ext>
            </a:extLst>
          </p:cNvPr>
          <p:cNvSpPr txBox="1"/>
          <p:nvPr/>
        </p:nvSpPr>
        <p:spPr>
          <a:xfrm>
            <a:off x="344393" y="3287809"/>
            <a:ext cx="1293485" cy="523220"/>
          </a:xfrm>
          <a:prstGeom prst="rect">
            <a:avLst/>
          </a:prstGeom>
          <a:noFill/>
        </p:spPr>
        <p:txBody>
          <a:bodyPr wrap="square" rtlCol="0">
            <a:spAutoFit/>
          </a:bodyPr>
          <a:lstStyle/>
          <a:p>
            <a:r>
              <a:rPr kumimoji="1" lang="ja-JP" altLang="en-US" sz="28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黄信号</a:t>
            </a:r>
            <a:endParaRPr kumimoji="1" lang="en-US" altLang="ja-JP" sz="28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Tree>
    <p:extLst>
      <p:ext uri="{BB962C8B-B14F-4D97-AF65-F5344CB8AC3E}">
        <p14:creationId xmlns:p14="http://schemas.microsoft.com/office/powerpoint/2010/main" val="30184194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4412B566-6164-E027-AC76-4C4AFEF95B26}"/>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4246CDC1-9291-6023-013A-9F7CC495C0B7}"/>
              </a:ext>
            </a:extLst>
          </p:cNvPr>
          <p:cNvSpPr txBox="1"/>
          <p:nvPr/>
        </p:nvSpPr>
        <p:spPr>
          <a:xfrm>
            <a:off x="228597" y="63225"/>
            <a:ext cx="9515477"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第２章　　</a:t>
            </a:r>
            <a:r>
              <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rPr>
              <a:t>case</a:t>
            </a:r>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４　信号機がある交差点を通行するときは？</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5" name="平行四辺形 4">
            <a:extLst>
              <a:ext uri="{FF2B5EF4-FFF2-40B4-BE49-F238E27FC236}">
                <a16:creationId xmlns:a16="http://schemas.microsoft.com/office/drawing/2014/main" id="{53F3B345-F949-DD6D-BF6E-714EF371F607}"/>
              </a:ext>
            </a:extLst>
          </p:cNvPr>
          <p:cNvSpPr/>
          <p:nvPr/>
        </p:nvSpPr>
        <p:spPr>
          <a:xfrm>
            <a:off x="190497" y="1163863"/>
            <a:ext cx="6156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678F18E3-1B01-986D-9F84-CDBD0801470F}"/>
              </a:ext>
            </a:extLst>
          </p:cNvPr>
          <p:cNvSpPr txBox="1"/>
          <p:nvPr/>
        </p:nvSpPr>
        <p:spPr>
          <a:xfrm>
            <a:off x="104775" y="794933"/>
            <a:ext cx="6638926"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交差点での右折方法（二段階右折）</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6" name="図 5">
            <a:extLst>
              <a:ext uri="{FF2B5EF4-FFF2-40B4-BE49-F238E27FC236}">
                <a16:creationId xmlns:a16="http://schemas.microsoft.com/office/drawing/2014/main" id="{E3C4DE37-C875-79DD-AD09-21799B7F94FB}"/>
              </a:ext>
            </a:extLst>
          </p:cNvPr>
          <p:cNvPicPr>
            <a:picLocks noChangeAspect="1"/>
          </p:cNvPicPr>
          <p:nvPr/>
        </p:nvPicPr>
        <p:blipFill>
          <a:blip r:embed="rId3"/>
          <a:stretch>
            <a:fillRect/>
          </a:stretch>
        </p:blipFill>
        <p:spPr>
          <a:xfrm>
            <a:off x="5301550" y="1387796"/>
            <a:ext cx="4423684" cy="2762221"/>
          </a:xfrm>
          <a:prstGeom prst="rect">
            <a:avLst/>
          </a:prstGeom>
        </p:spPr>
      </p:pic>
      <p:sp>
        <p:nvSpPr>
          <p:cNvPr id="7" name="テキスト ボックス 6">
            <a:extLst>
              <a:ext uri="{FF2B5EF4-FFF2-40B4-BE49-F238E27FC236}">
                <a16:creationId xmlns:a16="http://schemas.microsoft.com/office/drawing/2014/main" id="{17FBD9BC-AB63-A71A-D16A-841A4F4F4EEC}"/>
              </a:ext>
            </a:extLst>
          </p:cNvPr>
          <p:cNvSpPr txBox="1"/>
          <p:nvPr/>
        </p:nvSpPr>
        <p:spPr>
          <a:xfrm>
            <a:off x="270766" y="1869024"/>
            <a:ext cx="1604985" cy="523220"/>
          </a:xfrm>
          <a:prstGeom prst="rect">
            <a:avLst/>
          </a:prstGeom>
          <a:noFill/>
        </p:spPr>
        <p:txBody>
          <a:bodyPr wrap="square" rtlCol="0">
            <a:spAutoFit/>
          </a:bodyPr>
          <a:lstStyle/>
          <a:p>
            <a:r>
              <a:rPr kumimoji="1" lang="ja-JP" altLang="en-US" sz="28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１段階目</a:t>
            </a:r>
            <a:endParaRPr kumimoji="1" lang="en-US" altLang="ja-JP" sz="28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8" name="テキスト ボックス 7">
            <a:extLst>
              <a:ext uri="{FF2B5EF4-FFF2-40B4-BE49-F238E27FC236}">
                <a16:creationId xmlns:a16="http://schemas.microsoft.com/office/drawing/2014/main" id="{D50F06DA-0607-BD0C-6F90-C6492E32D3EC}"/>
              </a:ext>
            </a:extLst>
          </p:cNvPr>
          <p:cNvSpPr txBox="1"/>
          <p:nvPr/>
        </p:nvSpPr>
        <p:spPr>
          <a:xfrm>
            <a:off x="491948" y="2345847"/>
            <a:ext cx="4338133" cy="707886"/>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対面する信号に従い、青に変わったら直進する。</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9" name="テキスト ボックス 8">
            <a:extLst>
              <a:ext uri="{FF2B5EF4-FFF2-40B4-BE49-F238E27FC236}">
                <a16:creationId xmlns:a16="http://schemas.microsoft.com/office/drawing/2014/main" id="{88A8676D-789A-339D-0031-FD46A0A4EC61}"/>
              </a:ext>
            </a:extLst>
          </p:cNvPr>
          <p:cNvSpPr txBox="1"/>
          <p:nvPr/>
        </p:nvSpPr>
        <p:spPr>
          <a:xfrm>
            <a:off x="318597" y="3888407"/>
            <a:ext cx="1604985" cy="523220"/>
          </a:xfrm>
          <a:prstGeom prst="rect">
            <a:avLst/>
          </a:prstGeom>
          <a:noFill/>
        </p:spPr>
        <p:txBody>
          <a:bodyPr wrap="square" rtlCol="0">
            <a:spAutoFit/>
          </a:bodyPr>
          <a:lstStyle/>
          <a:p>
            <a:r>
              <a:rPr kumimoji="1" lang="ja-JP" altLang="en-US" sz="28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２段階目</a:t>
            </a:r>
            <a:endParaRPr kumimoji="1" lang="en-US" altLang="ja-JP" sz="28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0" name="テキスト ボックス 9">
            <a:extLst>
              <a:ext uri="{FF2B5EF4-FFF2-40B4-BE49-F238E27FC236}">
                <a16:creationId xmlns:a16="http://schemas.microsoft.com/office/drawing/2014/main" id="{F599E6AA-43A2-E018-7CEF-BFADAC20CE90}"/>
              </a:ext>
            </a:extLst>
          </p:cNvPr>
          <p:cNvSpPr txBox="1"/>
          <p:nvPr/>
        </p:nvSpPr>
        <p:spPr>
          <a:xfrm>
            <a:off x="502391" y="4382622"/>
            <a:ext cx="6049133" cy="707886"/>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他の車両の邪魔にならない場所で右に方向転換</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その後、対面する信号に従い、青に変わったら直進する。</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1" name="四角形: 角を丸くする 10">
            <a:extLst>
              <a:ext uri="{FF2B5EF4-FFF2-40B4-BE49-F238E27FC236}">
                <a16:creationId xmlns:a16="http://schemas.microsoft.com/office/drawing/2014/main" id="{30B57DF5-B9AC-9A51-9CF0-A82AD37685E1}"/>
              </a:ext>
            </a:extLst>
          </p:cNvPr>
          <p:cNvSpPr/>
          <p:nvPr/>
        </p:nvSpPr>
        <p:spPr>
          <a:xfrm>
            <a:off x="150975" y="5441243"/>
            <a:ext cx="9604051" cy="1107954"/>
          </a:xfrm>
          <a:prstGeom prst="roundRect">
            <a:avLst>
              <a:gd name="adj" fmla="val 11460"/>
            </a:avLst>
          </a:prstGeom>
          <a:pattFill prst="pct30">
            <a:fgClr>
              <a:schemeClr val="accent1">
                <a:lumMod val="20000"/>
                <a:lumOff val="8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B125F682-ED42-0E5B-2D11-01111BB6FF21}"/>
              </a:ext>
            </a:extLst>
          </p:cNvPr>
          <p:cNvSpPr txBox="1"/>
          <p:nvPr/>
        </p:nvSpPr>
        <p:spPr>
          <a:xfrm>
            <a:off x="1090451" y="6093064"/>
            <a:ext cx="8664574"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②</a:t>
            </a:r>
            <a:r>
              <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a:t>
            </a:r>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信号機のない交差点でも、二段階右折を行う必要があります。</a:t>
            </a:r>
            <a:r>
              <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a:t>
            </a:r>
          </a:p>
        </p:txBody>
      </p:sp>
      <p:sp>
        <p:nvSpPr>
          <p:cNvPr id="13" name="テキスト ボックス 12">
            <a:extLst>
              <a:ext uri="{FF2B5EF4-FFF2-40B4-BE49-F238E27FC236}">
                <a16:creationId xmlns:a16="http://schemas.microsoft.com/office/drawing/2014/main" id="{BFE8902A-2825-62F4-A57F-773FD25AEC6A}"/>
              </a:ext>
            </a:extLst>
          </p:cNvPr>
          <p:cNvSpPr txBox="1"/>
          <p:nvPr/>
        </p:nvSpPr>
        <p:spPr>
          <a:xfrm>
            <a:off x="1090451" y="5587264"/>
            <a:ext cx="7884989"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①</a:t>
            </a:r>
            <a:r>
              <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a:t>
            </a:r>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丁字型の交差点でも、二段階右折を行う必要があります。</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14" name="グラフィックス 13" descr="拡大鏡 単色塗りつぶし">
            <a:extLst>
              <a:ext uri="{FF2B5EF4-FFF2-40B4-BE49-F238E27FC236}">
                <a16:creationId xmlns:a16="http://schemas.microsoft.com/office/drawing/2014/main" id="{71ED76AE-FF48-CDCA-6FA5-5331474AFBF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92982" y="5676765"/>
            <a:ext cx="609296" cy="609296"/>
          </a:xfrm>
          <a:prstGeom prst="rect">
            <a:avLst/>
          </a:prstGeom>
        </p:spPr>
      </p:pic>
      <p:sp>
        <p:nvSpPr>
          <p:cNvPr id="15" name="二等辺三角形 14">
            <a:extLst>
              <a:ext uri="{FF2B5EF4-FFF2-40B4-BE49-F238E27FC236}">
                <a16:creationId xmlns:a16="http://schemas.microsoft.com/office/drawing/2014/main" id="{6CD72515-97C1-835F-27F2-998B7334AB62}"/>
              </a:ext>
            </a:extLst>
          </p:cNvPr>
          <p:cNvSpPr/>
          <p:nvPr/>
        </p:nvSpPr>
        <p:spPr>
          <a:xfrm flipV="1">
            <a:off x="1821534" y="3222701"/>
            <a:ext cx="1446963" cy="321548"/>
          </a:xfrm>
          <a:prstGeom prst="triangl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AF3131F7-EA00-4E13-5C37-3E14717D5A38}"/>
              </a:ext>
            </a:extLst>
          </p:cNvPr>
          <p:cNvSpPr/>
          <p:nvPr/>
        </p:nvSpPr>
        <p:spPr>
          <a:xfrm>
            <a:off x="138597" y="1842577"/>
            <a:ext cx="180000" cy="540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D203404A-6524-BCE3-C70F-74F197DB817E}"/>
              </a:ext>
            </a:extLst>
          </p:cNvPr>
          <p:cNvSpPr/>
          <p:nvPr/>
        </p:nvSpPr>
        <p:spPr>
          <a:xfrm>
            <a:off x="138597" y="3871627"/>
            <a:ext cx="180000" cy="540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271507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C9DD1AE-6180-B718-9C26-A9F64988F3C8}"/>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FD562FF9-741C-63DF-A9F9-35099B45791F}"/>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B6DC88C0-CC22-CEAB-DFE9-7622DF1F0B87}"/>
              </a:ext>
            </a:extLst>
          </p:cNvPr>
          <p:cNvSpPr txBox="1"/>
          <p:nvPr/>
        </p:nvSpPr>
        <p:spPr>
          <a:xfrm>
            <a:off x="228597" y="63225"/>
            <a:ext cx="9515477"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第２章　　</a:t>
            </a:r>
            <a:r>
              <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rPr>
              <a:t>case</a:t>
            </a:r>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５　信号機のない交差点を通行するときは？</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5" name="平行四辺形 4">
            <a:extLst>
              <a:ext uri="{FF2B5EF4-FFF2-40B4-BE49-F238E27FC236}">
                <a16:creationId xmlns:a16="http://schemas.microsoft.com/office/drawing/2014/main" id="{9EFE38BE-B206-321C-309D-270276C6630D}"/>
              </a:ext>
            </a:extLst>
          </p:cNvPr>
          <p:cNvSpPr/>
          <p:nvPr/>
        </p:nvSpPr>
        <p:spPr>
          <a:xfrm>
            <a:off x="161925" y="1163863"/>
            <a:ext cx="3744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A30C3EBC-92C9-C61B-6507-1995AF0DACAA}"/>
              </a:ext>
            </a:extLst>
          </p:cNvPr>
          <p:cNvSpPr txBox="1"/>
          <p:nvPr/>
        </p:nvSpPr>
        <p:spPr>
          <a:xfrm>
            <a:off x="104775" y="794933"/>
            <a:ext cx="3952875"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一時停止の重要性①</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6" name="テキスト ボックス 5">
            <a:extLst>
              <a:ext uri="{FF2B5EF4-FFF2-40B4-BE49-F238E27FC236}">
                <a16:creationId xmlns:a16="http://schemas.microsoft.com/office/drawing/2014/main" id="{87846E10-B6DC-B7BE-BCF2-BBC9FE78731A}"/>
              </a:ext>
            </a:extLst>
          </p:cNvPr>
          <p:cNvSpPr txBox="1"/>
          <p:nvPr/>
        </p:nvSpPr>
        <p:spPr>
          <a:xfrm>
            <a:off x="348552" y="1379708"/>
            <a:ext cx="8719491" cy="430887"/>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自転車事故で最も多い事故は、“出会い頭”の事故です。</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7" name="テキスト ボックス 6">
            <a:extLst>
              <a:ext uri="{FF2B5EF4-FFF2-40B4-BE49-F238E27FC236}">
                <a16:creationId xmlns:a16="http://schemas.microsoft.com/office/drawing/2014/main" id="{8168FD81-233A-5240-96D4-C64513EDCA21}"/>
              </a:ext>
            </a:extLst>
          </p:cNvPr>
          <p:cNvSpPr txBox="1"/>
          <p:nvPr/>
        </p:nvSpPr>
        <p:spPr>
          <a:xfrm>
            <a:off x="348552" y="1788127"/>
            <a:ext cx="8719491" cy="430887"/>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事故に遭わないために、交差点では左右の安全確認が重要です。</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8" name="テキスト ボックス 7">
            <a:extLst>
              <a:ext uri="{FF2B5EF4-FFF2-40B4-BE49-F238E27FC236}">
                <a16:creationId xmlns:a16="http://schemas.microsoft.com/office/drawing/2014/main" id="{EAB95BF8-DAB1-BB83-1D46-0EDFD8EB7F47}"/>
              </a:ext>
            </a:extLst>
          </p:cNvPr>
          <p:cNvSpPr txBox="1"/>
          <p:nvPr/>
        </p:nvSpPr>
        <p:spPr>
          <a:xfrm>
            <a:off x="770941" y="3412388"/>
            <a:ext cx="3134984" cy="430887"/>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一時停止をする場所する</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9" name="グラフィックス 8" descr="拡大鏡 単色塗りつぶし">
            <a:extLst>
              <a:ext uri="{FF2B5EF4-FFF2-40B4-BE49-F238E27FC236}">
                <a16:creationId xmlns:a16="http://schemas.microsoft.com/office/drawing/2014/main" id="{86258DAE-C154-9B03-9A29-10CE455EA8A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1017" y="3376077"/>
            <a:ext cx="468000" cy="468000"/>
          </a:xfrm>
          <a:prstGeom prst="rect">
            <a:avLst/>
          </a:prstGeom>
        </p:spPr>
      </p:pic>
      <p:sp>
        <p:nvSpPr>
          <p:cNvPr id="10" name="テキスト ボックス 9">
            <a:extLst>
              <a:ext uri="{FF2B5EF4-FFF2-40B4-BE49-F238E27FC236}">
                <a16:creationId xmlns:a16="http://schemas.microsoft.com/office/drawing/2014/main" id="{14C8F821-E561-B8A1-31F7-7B4D504B6154}"/>
              </a:ext>
            </a:extLst>
          </p:cNvPr>
          <p:cNvSpPr txBox="1"/>
          <p:nvPr/>
        </p:nvSpPr>
        <p:spPr>
          <a:xfrm>
            <a:off x="770941" y="3811670"/>
            <a:ext cx="3831205"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①　「止まれ」の標識のある場所</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1" name="テキスト ボックス 10">
            <a:extLst>
              <a:ext uri="{FF2B5EF4-FFF2-40B4-BE49-F238E27FC236}">
                <a16:creationId xmlns:a16="http://schemas.microsoft.com/office/drawing/2014/main" id="{E1953591-2C83-6ABF-BD48-88EFA771FEFD}"/>
              </a:ext>
            </a:extLst>
          </p:cNvPr>
          <p:cNvSpPr txBox="1"/>
          <p:nvPr/>
        </p:nvSpPr>
        <p:spPr>
          <a:xfrm>
            <a:off x="5506497" y="3815023"/>
            <a:ext cx="3628562"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②　「止まれ」の標示のある場所</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13" name="図 12" descr="テキスト&#10;&#10;AI によって生成されたコンテンツは間違っている可能性があります。">
            <a:extLst>
              <a:ext uri="{FF2B5EF4-FFF2-40B4-BE49-F238E27FC236}">
                <a16:creationId xmlns:a16="http://schemas.microsoft.com/office/drawing/2014/main" id="{FC203C39-FEDA-64F3-A08F-42C2F90EF1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3084" y="4242557"/>
            <a:ext cx="2219143" cy="1836000"/>
          </a:xfrm>
          <a:prstGeom prst="rect">
            <a:avLst/>
          </a:prstGeom>
        </p:spPr>
      </p:pic>
      <p:pic>
        <p:nvPicPr>
          <p:cNvPr id="15" name="図 14" descr="アイコン&#10;&#10;AI によって生成されたコンテンツは間違っている可能性があります。">
            <a:extLst>
              <a:ext uri="{FF2B5EF4-FFF2-40B4-BE49-F238E27FC236}">
                <a16:creationId xmlns:a16="http://schemas.microsoft.com/office/drawing/2014/main" id="{17E92CBA-2D55-6F00-0CE7-9887EF10F9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53774" y="4242557"/>
            <a:ext cx="2273149" cy="1836000"/>
          </a:xfrm>
          <a:prstGeom prst="rect">
            <a:avLst/>
          </a:prstGeom>
        </p:spPr>
      </p:pic>
      <p:sp>
        <p:nvSpPr>
          <p:cNvPr id="19" name="四角形: 角を丸くする 18">
            <a:extLst>
              <a:ext uri="{FF2B5EF4-FFF2-40B4-BE49-F238E27FC236}">
                <a16:creationId xmlns:a16="http://schemas.microsoft.com/office/drawing/2014/main" id="{D36A8775-5565-A0EF-DAE7-BDA70E979D03}"/>
              </a:ext>
            </a:extLst>
          </p:cNvPr>
          <p:cNvSpPr/>
          <p:nvPr/>
        </p:nvSpPr>
        <p:spPr>
          <a:xfrm>
            <a:off x="302414" y="2219014"/>
            <a:ext cx="9367840" cy="858440"/>
          </a:xfrm>
          <a:prstGeom prst="roundRect">
            <a:avLst>
              <a:gd name="adj" fmla="val 5104"/>
            </a:avLst>
          </a:prstGeom>
          <a:pattFill prst="pct30">
            <a:fgClr>
              <a:schemeClr val="accent1">
                <a:lumMod val="20000"/>
                <a:lumOff val="8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66ECEDC7-415F-ED4C-A157-47025FD34B4D}"/>
              </a:ext>
            </a:extLst>
          </p:cNvPr>
          <p:cNvSpPr txBox="1"/>
          <p:nvPr/>
        </p:nvSpPr>
        <p:spPr>
          <a:xfrm>
            <a:off x="1165575" y="2294291"/>
            <a:ext cx="8719491" cy="707886"/>
          </a:xfrm>
          <a:prstGeom prst="rect">
            <a:avLst/>
          </a:prstGeom>
          <a:noFill/>
        </p:spPr>
        <p:txBody>
          <a:bodyPr wrap="square" rtlCol="0">
            <a:spAutoFit/>
          </a:bodyPr>
          <a:lstStyle/>
          <a:p>
            <a:r>
              <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2024</a:t>
            </a:r>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年に発生した自転車関与事故（単独事故を除く）のうち、</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en-US" altLang="ja-JP" sz="2000" b="1" dirty="0">
                <a:solidFill>
                  <a:srgbClr val="FF0000"/>
                </a:solidFill>
                <a:latin typeface="UD デジタル 教科書体 NK-B" panose="02020700000000000000" pitchFamily="18" charset="-128"/>
                <a:ea typeface="UD デジタル 教科書体 NK-B" panose="02020700000000000000" pitchFamily="18" charset="-128"/>
              </a:rPr>
              <a:t>40</a:t>
            </a:r>
            <a:r>
              <a:rPr kumimoji="1" lang="ja-JP" altLang="en-US" sz="2000" b="1" dirty="0">
                <a:solidFill>
                  <a:srgbClr val="FF0000"/>
                </a:solidFill>
                <a:latin typeface="UD デジタル 教科書体 NK-B" panose="02020700000000000000" pitchFamily="18" charset="-128"/>
                <a:ea typeface="UD デジタル 教科書体 NK-B" panose="02020700000000000000" pitchFamily="18" charset="-128"/>
              </a:rPr>
              <a:t>％以上</a:t>
            </a:r>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の事故が“出会い頭”の事故でした。</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Tree>
    <p:extLst>
      <p:ext uri="{BB962C8B-B14F-4D97-AF65-F5344CB8AC3E}">
        <p14:creationId xmlns:p14="http://schemas.microsoft.com/office/powerpoint/2010/main" val="35735556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88136FC-C671-F039-31D4-66C2B635B81F}"/>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9F12A6EB-F0F1-29A8-BD74-B449806C82AD}"/>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E441588F-12EE-BC5F-95C1-804D113DAF99}"/>
              </a:ext>
            </a:extLst>
          </p:cNvPr>
          <p:cNvSpPr txBox="1"/>
          <p:nvPr/>
        </p:nvSpPr>
        <p:spPr>
          <a:xfrm>
            <a:off x="228597" y="63225"/>
            <a:ext cx="9515477"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第２章　　</a:t>
            </a:r>
            <a:r>
              <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rPr>
              <a:t>case</a:t>
            </a:r>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５　信号機のない交差点を通行するときは？</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5" name="平行四辺形 4">
            <a:extLst>
              <a:ext uri="{FF2B5EF4-FFF2-40B4-BE49-F238E27FC236}">
                <a16:creationId xmlns:a16="http://schemas.microsoft.com/office/drawing/2014/main" id="{4ECF0F2A-A47B-F30B-982A-6FBB6414DBC2}"/>
              </a:ext>
            </a:extLst>
          </p:cNvPr>
          <p:cNvSpPr/>
          <p:nvPr/>
        </p:nvSpPr>
        <p:spPr>
          <a:xfrm>
            <a:off x="180975" y="1173388"/>
            <a:ext cx="3708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FB82B1A0-A237-19F8-0068-3834B4BD6A38}"/>
              </a:ext>
            </a:extLst>
          </p:cNvPr>
          <p:cNvSpPr txBox="1"/>
          <p:nvPr/>
        </p:nvSpPr>
        <p:spPr>
          <a:xfrm>
            <a:off x="104775" y="794933"/>
            <a:ext cx="3952875"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一時停止の重要性②</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6" name="図 5">
            <a:extLst>
              <a:ext uri="{FF2B5EF4-FFF2-40B4-BE49-F238E27FC236}">
                <a16:creationId xmlns:a16="http://schemas.microsoft.com/office/drawing/2014/main" id="{5085C0AD-FD50-F7D2-8B92-F9A13AFA44D8}"/>
              </a:ext>
            </a:extLst>
          </p:cNvPr>
          <p:cNvPicPr>
            <a:picLocks noChangeAspect="1"/>
          </p:cNvPicPr>
          <p:nvPr/>
        </p:nvPicPr>
        <p:blipFill>
          <a:blip r:embed="rId2"/>
          <a:stretch>
            <a:fillRect/>
          </a:stretch>
        </p:blipFill>
        <p:spPr>
          <a:xfrm>
            <a:off x="5986334" y="1227388"/>
            <a:ext cx="3814891" cy="2149234"/>
          </a:xfrm>
          <a:prstGeom prst="rect">
            <a:avLst/>
          </a:prstGeom>
        </p:spPr>
      </p:pic>
      <p:sp>
        <p:nvSpPr>
          <p:cNvPr id="16" name="テキスト ボックス 15">
            <a:extLst>
              <a:ext uri="{FF2B5EF4-FFF2-40B4-BE49-F238E27FC236}">
                <a16:creationId xmlns:a16="http://schemas.microsoft.com/office/drawing/2014/main" id="{9477E593-1F62-50B9-5383-C629B37FEF0C}"/>
              </a:ext>
            </a:extLst>
          </p:cNvPr>
          <p:cNvSpPr txBox="1"/>
          <p:nvPr/>
        </p:nvSpPr>
        <p:spPr>
          <a:xfrm>
            <a:off x="606161" y="1990424"/>
            <a:ext cx="5289737" cy="1015663"/>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停止線の直前で一度停止して、ゆっくりと進む。</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前後左右を確認して、</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安全なことを確かめながら通行します。</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7" name="テキスト ボックス 6">
            <a:extLst>
              <a:ext uri="{FF2B5EF4-FFF2-40B4-BE49-F238E27FC236}">
                <a16:creationId xmlns:a16="http://schemas.microsoft.com/office/drawing/2014/main" id="{BC7EB75E-3242-0A88-A3A8-13C4B09D7C33}"/>
              </a:ext>
            </a:extLst>
          </p:cNvPr>
          <p:cNvSpPr txBox="1"/>
          <p:nvPr/>
        </p:nvSpPr>
        <p:spPr>
          <a:xfrm>
            <a:off x="778521" y="1513017"/>
            <a:ext cx="2306323" cy="430887"/>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交差点の渡り方</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8" name="グラフィックス 7" descr="拡大鏡 単色塗りつぶし">
            <a:extLst>
              <a:ext uri="{FF2B5EF4-FFF2-40B4-BE49-F238E27FC236}">
                <a16:creationId xmlns:a16="http://schemas.microsoft.com/office/drawing/2014/main" id="{83F346D6-F363-E867-8041-F9F447D3207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8597" y="1476706"/>
            <a:ext cx="468000" cy="468000"/>
          </a:xfrm>
          <a:prstGeom prst="rect">
            <a:avLst/>
          </a:prstGeom>
        </p:spPr>
      </p:pic>
      <p:sp>
        <p:nvSpPr>
          <p:cNvPr id="9" name="テキスト ボックス 8">
            <a:extLst>
              <a:ext uri="{FF2B5EF4-FFF2-40B4-BE49-F238E27FC236}">
                <a16:creationId xmlns:a16="http://schemas.microsoft.com/office/drawing/2014/main" id="{7E2C3FC6-3447-40D1-6EC7-9215E0ABF8B1}"/>
              </a:ext>
            </a:extLst>
          </p:cNvPr>
          <p:cNvSpPr txBox="1"/>
          <p:nvPr/>
        </p:nvSpPr>
        <p:spPr>
          <a:xfrm>
            <a:off x="789305" y="3739207"/>
            <a:ext cx="4536321" cy="430887"/>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左右の見通しの悪い交差点の渡り方</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10" name="グラフィックス 9" descr="拡大鏡 単色塗りつぶし">
            <a:extLst>
              <a:ext uri="{FF2B5EF4-FFF2-40B4-BE49-F238E27FC236}">
                <a16:creationId xmlns:a16="http://schemas.microsoft.com/office/drawing/2014/main" id="{DCD82B29-8B39-8561-3955-15B89E7B2C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9381" y="3702896"/>
            <a:ext cx="468000" cy="468000"/>
          </a:xfrm>
          <a:prstGeom prst="rect">
            <a:avLst/>
          </a:prstGeom>
        </p:spPr>
      </p:pic>
      <p:sp>
        <p:nvSpPr>
          <p:cNvPr id="11" name="テキスト ボックス 10">
            <a:extLst>
              <a:ext uri="{FF2B5EF4-FFF2-40B4-BE49-F238E27FC236}">
                <a16:creationId xmlns:a16="http://schemas.microsoft.com/office/drawing/2014/main" id="{4B6752B4-72BE-45DC-25C6-EB167961B06C}"/>
              </a:ext>
            </a:extLst>
          </p:cNvPr>
          <p:cNvSpPr txBox="1"/>
          <p:nvPr/>
        </p:nvSpPr>
        <p:spPr>
          <a:xfrm>
            <a:off x="606160" y="3003315"/>
            <a:ext cx="5289737" cy="369332"/>
          </a:xfrm>
          <a:prstGeom prst="rect">
            <a:avLst/>
          </a:prstGeom>
          <a:noFill/>
        </p:spPr>
        <p:txBody>
          <a:bodyPr wrap="square" rtlCol="0">
            <a:spAutoFit/>
          </a:bodyPr>
          <a:lstStyle/>
          <a:p>
            <a:r>
              <a:rPr kumimoji="1" lang="en-US" altLang="ja-JP"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ja-JP" altLang="en-US"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停止線が無い場合は、交差点の直前で止まること。</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2" name="テキスト ボックス 11">
            <a:extLst>
              <a:ext uri="{FF2B5EF4-FFF2-40B4-BE49-F238E27FC236}">
                <a16:creationId xmlns:a16="http://schemas.microsoft.com/office/drawing/2014/main" id="{331594CB-301F-79B9-9D62-EC206249A613}"/>
              </a:ext>
            </a:extLst>
          </p:cNvPr>
          <p:cNvSpPr txBox="1"/>
          <p:nvPr/>
        </p:nvSpPr>
        <p:spPr>
          <a:xfrm>
            <a:off x="606160" y="4730526"/>
            <a:ext cx="8909629" cy="769441"/>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停止線がない場合は、徐行しながら、安全を確認して進入することが法令で義務付けられています。</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3" name="テキスト ボックス 12">
            <a:extLst>
              <a:ext uri="{FF2B5EF4-FFF2-40B4-BE49-F238E27FC236}">
                <a16:creationId xmlns:a16="http://schemas.microsoft.com/office/drawing/2014/main" id="{500D96E9-159B-E208-6788-E9CDED70CB21}"/>
              </a:ext>
            </a:extLst>
          </p:cNvPr>
          <p:cNvSpPr txBox="1"/>
          <p:nvPr/>
        </p:nvSpPr>
        <p:spPr>
          <a:xfrm>
            <a:off x="606160" y="4245705"/>
            <a:ext cx="9137914" cy="430887"/>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停止線がある場合は、停止線の直前で一時停止して、安全を確認する。</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4" name="二等辺三角形 13">
            <a:extLst>
              <a:ext uri="{FF2B5EF4-FFF2-40B4-BE49-F238E27FC236}">
                <a16:creationId xmlns:a16="http://schemas.microsoft.com/office/drawing/2014/main" id="{531C1C56-44A0-4879-BC23-ABF390A085B5}"/>
              </a:ext>
            </a:extLst>
          </p:cNvPr>
          <p:cNvSpPr/>
          <p:nvPr/>
        </p:nvSpPr>
        <p:spPr>
          <a:xfrm rot="5400000">
            <a:off x="1209439" y="5874874"/>
            <a:ext cx="720000" cy="425824"/>
          </a:xfrm>
          <a:prstGeom prs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866E384C-EFA4-BF15-44F5-FF57C1843660}"/>
              </a:ext>
            </a:extLst>
          </p:cNvPr>
          <p:cNvSpPr txBox="1"/>
          <p:nvPr/>
        </p:nvSpPr>
        <p:spPr>
          <a:xfrm>
            <a:off x="1884345" y="5703066"/>
            <a:ext cx="6882561" cy="769441"/>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安全のため、「止まれ」の標識・標示が無い交差点でも</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一時停止をして、安全を確認しながら通行しましょう。</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Tree>
    <p:extLst>
      <p:ext uri="{BB962C8B-B14F-4D97-AF65-F5344CB8AC3E}">
        <p14:creationId xmlns:p14="http://schemas.microsoft.com/office/powerpoint/2010/main" val="6013480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C1566C6-380A-D528-E7EE-DA83C05B3A7E}"/>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AC9AB5F4-BAB0-CD92-FCAD-77DDDCE6AC76}"/>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B68A9870-0CAB-987C-38E1-D95122A7101E}"/>
              </a:ext>
            </a:extLst>
          </p:cNvPr>
          <p:cNvSpPr txBox="1"/>
          <p:nvPr/>
        </p:nvSpPr>
        <p:spPr>
          <a:xfrm>
            <a:off x="228597" y="63225"/>
            <a:ext cx="9515477"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第２章　　</a:t>
            </a:r>
            <a:r>
              <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rPr>
              <a:t>case</a:t>
            </a:r>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５　信号機のない交差点を通行するときは？</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5" name="平行四辺形 4">
            <a:extLst>
              <a:ext uri="{FF2B5EF4-FFF2-40B4-BE49-F238E27FC236}">
                <a16:creationId xmlns:a16="http://schemas.microsoft.com/office/drawing/2014/main" id="{718E6167-D9D0-DAFE-B55F-CF3ED3E0405C}"/>
              </a:ext>
            </a:extLst>
          </p:cNvPr>
          <p:cNvSpPr/>
          <p:nvPr/>
        </p:nvSpPr>
        <p:spPr>
          <a:xfrm>
            <a:off x="200022" y="1163863"/>
            <a:ext cx="4824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4ECF6514-A77E-E593-875E-D5359BDDA8B3}"/>
              </a:ext>
            </a:extLst>
          </p:cNvPr>
          <p:cNvSpPr txBox="1"/>
          <p:nvPr/>
        </p:nvSpPr>
        <p:spPr>
          <a:xfrm>
            <a:off x="104775" y="794933"/>
            <a:ext cx="5067300"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自転車が進入できない道路</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7" name="図 6" descr="アイコン&#10;&#10;AI によって生成されたコンテンツは間違っている可能性があります。">
            <a:extLst>
              <a:ext uri="{FF2B5EF4-FFF2-40B4-BE49-F238E27FC236}">
                <a16:creationId xmlns:a16="http://schemas.microsoft.com/office/drawing/2014/main" id="{E4AF7887-869F-8D29-4A16-BB06A94053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5462" y="1379708"/>
            <a:ext cx="2876951" cy="3391373"/>
          </a:xfrm>
          <a:prstGeom prst="rect">
            <a:avLst/>
          </a:prstGeom>
        </p:spPr>
      </p:pic>
      <p:sp>
        <p:nvSpPr>
          <p:cNvPr id="8" name="テキスト ボックス 7">
            <a:extLst>
              <a:ext uri="{FF2B5EF4-FFF2-40B4-BE49-F238E27FC236}">
                <a16:creationId xmlns:a16="http://schemas.microsoft.com/office/drawing/2014/main" id="{9BDB4B94-05CD-0BAC-80F2-7673F080E4EC}"/>
              </a:ext>
            </a:extLst>
          </p:cNvPr>
          <p:cNvSpPr txBox="1"/>
          <p:nvPr/>
        </p:nvSpPr>
        <p:spPr>
          <a:xfrm>
            <a:off x="293589" y="1892002"/>
            <a:ext cx="6205297" cy="769441"/>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a:t>
            </a:r>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「車両進入禁止」の標識がある場合、</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a:t>
            </a:r>
            <a:r>
              <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a:t>
            </a:r>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自転車もその車道に進入することはできません。</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0" name="テキスト ボックス 9">
            <a:extLst>
              <a:ext uri="{FF2B5EF4-FFF2-40B4-BE49-F238E27FC236}">
                <a16:creationId xmlns:a16="http://schemas.microsoft.com/office/drawing/2014/main" id="{C6C9A99C-4C35-20F0-D384-16D8ADEA1EC3}"/>
              </a:ext>
            </a:extLst>
          </p:cNvPr>
          <p:cNvSpPr txBox="1"/>
          <p:nvPr/>
        </p:nvSpPr>
        <p:spPr>
          <a:xfrm>
            <a:off x="293588" y="2787980"/>
            <a:ext cx="6205297" cy="1446550"/>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a:t>
            </a:r>
            <a:r>
              <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a:t>
            </a:r>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ただし、</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a:t>
            </a:r>
            <a:r>
              <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a:t>
            </a:r>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「自転車を除く」または「軽車両を除く」の</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a:t>
            </a:r>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補助標識がついている場合、</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a:t>
            </a:r>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自転車は進入することができます。</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1" name="テキスト ボックス 10">
            <a:extLst>
              <a:ext uri="{FF2B5EF4-FFF2-40B4-BE49-F238E27FC236}">
                <a16:creationId xmlns:a16="http://schemas.microsoft.com/office/drawing/2014/main" id="{E18EA843-4C8F-5AC7-30F0-1EC3854EBF06}"/>
              </a:ext>
            </a:extLst>
          </p:cNvPr>
          <p:cNvSpPr txBox="1"/>
          <p:nvPr/>
        </p:nvSpPr>
        <p:spPr>
          <a:xfrm>
            <a:off x="293587" y="4204720"/>
            <a:ext cx="6205297" cy="430887"/>
          </a:xfrm>
          <a:prstGeom prst="rect">
            <a:avLst/>
          </a:prstGeom>
          <a:noFill/>
        </p:spPr>
        <p:txBody>
          <a:bodyPr wrap="square" rtlCol="0">
            <a:spAutoFit/>
          </a:bodyPr>
          <a:lstStyle/>
          <a:p>
            <a:r>
              <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a:t>
            </a:r>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その場合、必ず“</a:t>
            </a:r>
            <a:r>
              <a:rPr kumimoji="1" lang="ja-JP" altLang="en-US" sz="2200" b="1" u="sng" dirty="0">
                <a:solidFill>
                  <a:srgbClr val="FF0000"/>
                </a:solidFill>
                <a:latin typeface="UD デジタル 教科書体 NK-B" panose="02020700000000000000" pitchFamily="18" charset="-128"/>
                <a:ea typeface="UD デジタル 教科書体 NK-B" panose="02020700000000000000" pitchFamily="18" charset="-128"/>
              </a:rPr>
              <a:t>車道の左側</a:t>
            </a:r>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”を走りましょう。</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2" name="四角形: 角を丸くする 11">
            <a:extLst>
              <a:ext uri="{FF2B5EF4-FFF2-40B4-BE49-F238E27FC236}">
                <a16:creationId xmlns:a16="http://schemas.microsoft.com/office/drawing/2014/main" id="{0A653CC2-5E6F-A8EF-2425-856F414D3CD5}"/>
              </a:ext>
            </a:extLst>
          </p:cNvPr>
          <p:cNvSpPr/>
          <p:nvPr/>
        </p:nvSpPr>
        <p:spPr>
          <a:xfrm>
            <a:off x="340102" y="5016760"/>
            <a:ext cx="9367840" cy="1138749"/>
          </a:xfrm>
          <a:prstGeom prst="roundRect">
            <a:avLst>
              <a:gd name="adj" fmla="val 5104"/>
            </a:avLst>
          </a:prstGeom>
          <a:pattFill prst="pct30">
            <a:fgClr>
              <a:schemeClr val="accent1">
                <a:lumMod val="20000"/>
                <a:lumOff val="8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723D3DFE-D356-82C2-46ED-EBA9470CE771}"/>
              </a:ext>
            </a:extLst>
          </p:cNvPr>
          <p:cNvSpPr txBox="1"/>
          <p:nvPr/>
        </p:nvSpPr>
        <p:spPr>
          <a:xfrm>
            <a:off x="793512" y="5189127"/>
            <a:ext cx="8914430"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「車両進入禁止」の標示がある道路は、一方通行の道路であることが多いです。</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5" name="テキスト ボックス 14">
            <a:extLst>
              <a:ext uri="{FF2B5EF4-FFF2-40B4-BE49-F238E27FC236}">
                <a16:creationId xmlns:a16="http://schemas.microsoft.com/office/drawing/2014/main" id="{AD25E396-A60C-8000-5856-9E2E086BB32A}"/>
              </a:ext>
            </a:extLst>
          </p:cNvPr>
          <p:cNvSpPr txBox="1"/>
          <p:nvPr/>
        </p:nvSpPr>
        <p:spPr>
          <a:xfrm>
            <a:off x="840027" y="5630427"/>
            <a:ext cx="8914430" cy="400110"/>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しっかりルールを守って通行しなければ、正面衝突を起こす可能性が高くなります。</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6" name="グラフィックス 5" descr="拡大鏡 単色塗りつぶし">
            <a:extLst>
              <a:ext uri="{FF2B5EF4-FFF2-40B4-BE49-F238E27FC236}">
                <a16:creationId xmlns:a16="http://schemas.microsoft.com/office/drawing/2014/main" id="{CA442DCE-CE42-3E03-6620-194EA0C2F5D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0102" y="5249274"/>
            <a:ext cx="609296" cy="609296"/>
          </a:xfrm>
          <a:prstGeom prst="rect">
            <a:avLst/>
          </a:prstGeom>
        </p:spPr>
      </p:pic>
    </p:spTree>
    <p:extLst>
      <p:ext uri="{BB962C8B-B14F-4D97-AF65-F5344CB8AC3E}">
        <p14:creationId xmlns:p14="http://schemas.microsoft.com/office/powerpoint/2010/main" val="20999473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7FBDC6-07C8-3EA2-3BE2-0B67E7284A1C}"/>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F90DB822-7050-A31A-7BA4-BB9F0BEF98D1}"/>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55D8A2C7-3A03-F88D-868C-903470F807E7}"/>
              </a:ext>
            </a:extLst>
          </p:cNvPr>
          <p:cNvSpPr txBox="1"/>
          <p:nvPr/>
        </p:nvSpPr>
        <p:spPr>
          <a:xfrm>
            <a:off x="228597" y="63225"/>
            <a:ext cx="9515477"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第２章　　まとめ　自転車安全利用五則</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5" name="平行四辺形 4">
            <a:extLst>
              <a:ext uri="{FF2B5EF4-FFF2-40B4-BE49-F238E27FC236}">
                <a16:creationId xmlns:a16="http://schemas.microsoft.com/office/drawing/2014/main" id="{3E048EE1-5942-3C33-ADB3-3F6F26E58379}"/>
              </a:ext>
            </a:extLst>
          </p:cNvPr>
          <p:cNvSpPr/>
          <p:nvPr/>
        </p:nvSpPr>
        <p:spPr>
          <a:xfrm>
            <a:off x="219075" y="1154338"/>
            <a:ext cx="3672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E6DFBFA4-C76F-C2E3-D05A-11F34E205953}"/>
              </a:ext>
            </a:extLst>
          </p:cNvPr>
          <p:cNvSpPr txBox="1"/>
          <p:nvPr/>
        </p:nvSpPr>
        <p:spPr>
          <a:xfrm>
            <a:off x="104775" y="794933"/>
            <a:ext cx="4067175"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自転車安全利用五則</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7" name="図 6" descr="テキスト, 手紙&#10;&#10;AI 生成コンテンツは誤りを含む可能性があります。">
            <a:extLst>
              <a:ext uri="{FF2B5EF4-FFF2-40B4-BE49-F238E27FC236}">
                <a16:creationId xmlns:a16="http://schemas.microsoft.com/office/drawing/2014/main" id="{F93D265E-8132-4C80-5634-2ECE8BEE3457}"/>
              </a:ext>
            </a:extLst>
          </p:cNvPr>
          <p:cNvPicPr>
            <a:picLocks noChangeAspect="1"/>
          </p:cNvPicPr>
          <p:nvPr/>
        </p:nvPicPr>
        <p:blipFill>
          <a:blip r:embed="rId2">
            <a:extLst>
              <a:ext uri="{28A0092B-C50C-407E-A947-70E740481C1C}">
                <a14:useLocalDpi xmlns:a14="http://schemas.microsoft.com/office/drawing/2010/main" val="0"/>
              </a:ext>
            </a:extLst>
          </a:blip>
          <a:srcRect l="3747" t="21861" r="3304"/>
          <a:stretch>
            <a:fillRect/>
          </a:stretch>
        </p:blipFill>
        <p:spPr>
          <a:xfrm>
            <a:off x="219075" y="1621743"/>
            <a:ext cx="9458161" cy="4334332"/>
          </a:xfrm>
          <a:prstGeom prst="rect">
            <a:avLst/>
          </a:prstGeom>
        </p:spPr>
      </p:pic>
    </p:spTree>
    <p:extLst>
      <p:ext uri="{BB962C8B-B14F-4D97-AF65-F5344CB8AC3E}">
        <p14:creationId xmlns:p14="http://schemas.microsoft.com/office/powerpoint/2010/main" val="29173199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A8E1AD-23F2-F910-7ED4-70DD0CAB2312}"/>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BED94446-66C7-75F4-CE19-A6430030AC29}"/>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AD458307-0D05-E6F6-A6FC-4960BCCCF564}"/>
              </a:ext>
            </a:extLst>
          </p:cNvPr>
          <p:cNvSpPr txBox="1"/>
          <p:nvPr/>
        </p:nvSpPr>
        <p:spPr>
          <a:xfrm>
            <a:off x="228597" y="63225"/>
            <a:ext cx="9515477"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第２章　　まとめ　自転車安全利用五則</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5" name="平行四辺形 4">
            <a:extLst>
              <a:ext uri="{FF2B5EF4-FFF2-40B4-BE49-F238E27FC236}">
                <a16:creationId xmlns:a16="http://schemas.microsoft.com/office/drawing/2014/main" id="{0191CE60-6432-F8AA-D7F3-019FFBF282AE}"/>
              </a:ext>
            </a:extLst>
          </p:cNvPr>
          <p:cNvSpPr/>
          <p:nvPr/>
        </p:nvSpPr>
        <p:spPr>
          <a:xfrm>
            <a:off x="209547" y="1144813"/>
            <a:ext cx="3276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4A865815-8C92-5863-190C-D597DF90276C}"/>
              </a:ext>
            </a:extLst>
          </p:cNvPr>
          <p:cNvSpPr txBox="1"/>
          <p:nvPr/>
        </p:nvSpPr>
        <p:spPr>
          <a:xfrm>
            <a:off x="104775" y="794933"/>
            <a:ext cx="4067175"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自転車の点検整備</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7" name="図 6" descr="ダイアグラム&#10;&#10;AI によって生成されたコンテンツは間違っている可能性があります。">
            <a:extLst>
              <a:ext uri="{FF2B5EF4-FFF2-40B4-BE49-F238E27FC236}">
                <a16:creationId xmlns:a16="http://schemas.microsoft.com/office/drawing/2014/main" id="{3692F05E-413A-05E3-67C8-86745186C5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8532" y="4072775"/>
            <a:ext cx="4812131" cy="2502308"/>
          </a:xfrm>
          <a:prstGeom prst="rect">
            <a:avLst/>
          </a:prstGeom>
        </p:spPr>
      </p:pic>
      <p:sp>
        <p:nvSpPr>
          <p:cNvPr id="6" name="テキスト ボックス 5">
            <a:extLst>
              <a:ext uri="{FF2B5EF4-FFF2-40B4-BE49-F238E27FC236}">
                <a16:creationId xmlns:a16="http://schemas.microsoft.com/office/drawing/2014/main" id="{F3585B2B-2927-7F53-761D-A83603BEDADF}"/>
              </a:ext>
            </a:extLst>
          </p:cNvPr>
          <p:cNvSpPr txBox="1"/>
          <p:nvPr/>
        </p:nvSpPr>
        <p:spPr>
          <a:xfrm>
            <a:off x="276012" y="1379708"/>
            <a:ext cx="9525213" cy="707886"/>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ブレーキや前照灯（ライト）などが必要な性能を備えていない自転車の利用は、法令で禁止されています。</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8" name="テキスト ボックス 7">
            <a:extLst>
              <a:ext uri="{FF2B5EF4-FFF2-40B4-BE49-F238E27FC236}">
                <a16:creationId xmlns:a16="http://schemas.microsoft.com/office/drawing/2014/main" id="{F3914899-1680-B0F0-0317-9F1FB4216815}"/>
              </a:ext>
            </a:extLst>
          </p:cNvPr>
          <p:cNvSpPr txBox="1"/>
          <p:nvPr/>
        </p:nvSpPr>
        <p:spPr>
          <a:xfrm>
            <a:off x="228597" y="1984521"/>
            <a:ext cx="9525213" cy="707886"/>
          </a:xfrm>
          <a:prstGeom prst="rect">
            <a:avLst/>
          </a:prstGeom>
          <a:noFill/>
        </p:spPr>
        <p:txBody>
          <a:bodyPr wrap="square" rtlCol="0">
            <a:spAutoFit/>
          </a:bodyPr>
          <a:lstStyle/>
          <a:p>
            <a:r>
              <a:rPr kumimoji="1" lang="ja-JP" altLang="en-US"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また、点検整備が不十分な自転車は、自転車利用者にとって危険なだけではなく、歩行者等の周りの人にも危険を及ぼす恐れがあります。</a:t>
            </a:r>
            <a:endParaRPr kumimoji="1" lang="en-US" altLang="ja-JP" sz="20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9" name="グラフィックス 8" descr="拡大鏡 単色塗りつぶし">
            <a:extLst>
              <a:ext uri="{FF2B5EF4-FFF2-40B4-BE49-F238E27FC236}">
                <a16:creationId xmlns:a16="http://schemas.microsoft.com/office/drawing/2014/main" id="{952B3908-042F-53B2-2126-CEB66AFCE2E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90344" y="2841847"/>
            <a:ext cx="609296" cy="609296"/>
          </a:xfrm>
          <a:prstGeom prst="rect">
            <a:avLst/>
          </a:prstGeom>
        </p:spPr>
      </p:pic>
      <p:sp>
        <p:nvSpPr>
          <p:cNvPr id="10" name="テキスト ボックス 9">
            <a:extLst>
              <a:ext uri="{FF2B5EF4-FFF2-40B4-BE49-F238E27FC236}">
                <a16:creationId xmlns:a16="http://schemas.microsoft.com/office/drawing/2014/main" id="{53DBCEAC-BB96-6C3C-B146-FB8F75AB2487}"/>
              </a:ext>
            </a:extLst>
          </p:cNvPr>
          <p:cNvSpPr txBox="1"/>
          <p:nvPr/>
        </p:nvSpPr>
        <p:spPr>
          <a:xfrm>
            <a:off x="1069301" y="2931051"/>
            <a:ext cx="6205297" cy="430887"/>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点検整備のチェックポイントは「ぶたはしゃべる」</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grpSp>
        <p:nvGrpSpPr>
          <p:cNvPr id="16" name="グループ化 15">
            <a:extLst>
              <a:ext uri="{FF2B5EF4-FFF2-40B4-BE49-F238E27FC236}">
                <a16:creationId xmlns:a16="http://schemas.microsoft.com/office/drawing/2014/main" id="{7A3262AD-4B94-23A5-264F-9DFEF9516A14}"/>
              </a:ext>
            </a:extLst>
          </p:cNvPr>
          <p:cNvGrpSpPr/>
          <p:nvPr/>
        </p:nvGrpSpPr>
        <p:grpSpPr>
          <a:xfrm>
            <a:off x="425547" y="3546532"/>
            <a:ext cx="3060000" cy="468000"/>
            <a:chOff x="3479324" y="2240643"/>
            <a:chExt cx="3312000" cy="468000"/>
          </a:xfrm>
        </p:grpSpPr>
        <p:sp>
          <p:nvSpPr>
            <p:cNvPr id="17" name="フリーフォーム: 図形 16">
              <a:extLst>
                <a:ext uri="{FF2B5EF4-FFF2-40B4-BE49-F238E27FC236}">
                  <a16:creationId xmlns:a16="http://schemas.microsoft.com/office/drawing/2014/main" id="{15A8C5EB-5076-FC38-98BF-35153BF0B776}"/>
                </a:ext>
              </a:extLst>
            </p:cNvPr>
            <p:cNvSpPr/>
            <p:nvPr/>
          </p:nvSpPr>
          <p:spPr>
            <a:xfrm>
              <a:off x="3479324" y="2240643"/>
              <a:ext cx="3312000" cy="468000"/>
            </a:xfrm>
            <a:custGeom>
              <a:avLst/>
              <a:gdLst>
                <a:gd name="connsiteX0" fmla="*/ 414000 w 8962350"/>
                <a:gd name="connsiteY0" fmla="*/ 0 h 828000"/>
                <a:gd name="connsiteX1" fmla="*/ 414000 w 8962350"/>
                <a:gd name="connsiteY1" fmla="*/ 0 h 828000"/>
                <a:gd name="connsiteX2" fmla="*/ 414000 w 8962350"/>
                <a:gd name="connsiteY2" fmla="*/ 0 h 828000"/>
                <a:gd name="connsiteX3" fmla="*/ 8548350 w 8962350"/>
                <a:gd name="connsiteY3" fmla="*/ 0 h 828000"/>
                <a:gd name="connsiteX4" fmla="*/ 8962350 w 8962350"/>
                <a:gd name="connsiteY4" fmla="*/ 414000 h 828000"/>
                <a:gd name="connsiteX5" fmla="*/ 8548350 w 8962350"/>
                <a:gd name="connsiteY5" fmla="*/ 828000 h 828000"/>
                <a:gd name="connsiteX6" fmla="*/ 414000 w 8962350"/>
                <a:gd name="connsiteY6" fmla="*/ 828000 h 828000"/>
                <a:gd name="connsiteX7" fmla="*/ 414000 w 8962350"/>
                <a:gd name="connsiteY7" fmla="*/ 828000 h 828000"/>
                <a:gd name="connsiteX8" fmla="*/ 414000 w 8962350"/>
                <a:gd name="connsiteY8" fmla="*/ 828000 h 828000"/>
                <a:gd name="connsiteX9" fmla="*/ 0 w 8962350"/>
                <a:gd name="connsiteY9" fmla="*/ 414000 h 828000"/>
                <a:gd name="connsiteX10" fmla="*/ 414000 w 8962350"/>
                <a:gd name="connsiteY10" fmla="*/ 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62350" h="828000">
                  <a:moveTo>
                    <a:pt x="414000" y="0"/>
                  </a:moveTo>
                  <a:lnTo>
                    <a:pt x="414000" y="0"/>
                  </a:lnTo>
                  <a:lnTo>
                    <a:pt x="414000" y="0"/>
                  </a:lnTo>
                  <a:lnTo>
                    <a:pt x="8548350" y="0"/>
                  </a:lnTo>
                  <a:cubicBezTo>
                    <a:pt x="8776996" y="0"/>
                    <a:pt x="8962350" y="185354"/>
                    <a:pt x="8962350" y="414000"/>
                  </a:cubicBezTo>
                  <a:cubicBezTo>
                    <a:pt x="8962350" y="642646"/>
                    <a:pt x="8776996" y="828000"/>
                    <a:pt x="8548350" y="828000"/>
                  </a:cubicBezTo>
                  <a:lnTo>
                    <a:pt x="414000" y="828000"/>
                  </a:lnTo>
                  <a:lnTo>
                    <a:pt x="414000" y="828000"/>
                  </a:lnTo>
                  <a:lnTo>
                    <a:pt x="414000" y="828000"/>
                  </a:lnTo>
                  <a:cubicBezTo>
                    <a:pt x="185354" y="828000"/>
                    <a:pt x="0" y="642646"/>
                    <a:pt x="0" y="414000"/>
                  </a:cubicBezTo>
                  <a:cubicBezTo>
                    <a:pt x="0" y="185354"/>
                    <a:pt x="185354" y="0"/>
                    <a:pt x="414000" y="0"/>
                  </a:cubicBezTo>
                  <a:close/>
                </a:path>
              </a:pathLst>
            </a:custGeom>
            <a:solidFill>
              <a:schemeClr val="accent1"/>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8" name="フリーフォーム: 図形 17">
              <a:extLst>
                <a:ext uri="{FF2B5EF4-FFF2-40B4-BE49-F238E27FC236}">
                  <a16:creationId xmlns:a16="http://schemas.microsoft.com/office/drawing/2014/main" id="{DC32D1BE-0818-4843-46BD-18F8E8234C6D}"/>
                </a:ext>
              </a:extLst>
            </p:cNvPr>
            <p:cNvSpPr/>
            <p:nvPr/>
          </p:nvSpPr>
          <p:spPr>
            <a:xfrm>
              <a:off x="3497324" y="2262243"/>
              <a:ext cx="3276000" cy="424800"/>
            </a:xfrm>
            <a:custGeom>
              <a:avLst/>
              <a:gdLst>
                <a:gd name="connsiteX0" fmla="*/ 414000 w 8962350"/>
                <a:gd name="connsiteY0" fmla="*/ 0 h 828000"/>
                <a:gd name="connsiteX1" fmla="*/ 414000 w 8962350"/>
                <a:gd name="connsiteY1" fmla="*/ 0 h 828000"/>
                <a:gd name="connsiteX2" fmla="*/ 414000 w 8962350"/>
                <a:gd name="connsiteY2" fmla="*/ 0 h 828000"/>
                <a:gd name="connsiteX3" fmla="*/ 8548350 w 8962350"/>
                <a:gd name="connsiteY3" fmla="*/ 0 h 828000"/>
                <a:gd name="connsiteX4" fmla="*/ 8962350 w 8962350"/>
                <a:gd name="connsiteY4" fmla="*/ 414000 h 828000"/>
                <a:gd name="connsiteX5" fmla="*/ 8548350 w 8962350"/>
                <a:gd name="connsiteY5" fmla="*/ 828000 h 828000"/>
                <a:gd name="connsiteX6" fmla="*/ 414000 w 8962350"/>
                <a:gd name="connsiteY6" fmla="*/ 828000 h 828000"/>
                <a:gd name="connsiteX7" fmla="*/ 414000 w 8962350"/>
                <a:gd name="connsiteY7" fmla="*/ 828000 h 828000"/>
                <a:gd name="connsiteX8" fmla="*/ 414000 w 8962350"/>
                <a:gd name="connsiteY8" fmla="*/ 828000 h 828000"/>
                <a:gd name="connsiteX9" fmla="*/ 0 w 8962350"/>
                <a:gd name="connsiteY9" fmla="*/ 414000 h 828000"/>
                <a:gd name="connsiteX10" fmla="*/ 414000 w 8962350"/>
                <a:gd name="connsiteY10" fmla="*/ 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62350" h="828000">
                  <a:moveTo>
                    <a:pt x="414000" y="0"/>
                  </a:moveTo>
                  <a:lnTo>
                    <a:pt x="414000" y="0"/>
                  </a:lnTo>
                  <a:lnTo>
                    <a:pt x="414000" y="0"/>
                  </a:lnTo>
                  <a:lnTo>
                    <a:pt x="8548350" y="0"/>
                  </a:lnTo>
                  <a:cubicBezTo>
                    <a:pt x="8776996" y="0"/>
                    <a:pt x="8962350" y="185354"/>
                    <a:pt x="8962350" y="414000"/>
                  </a:cubicBezTo>
                  <a:cubicBezTo>
                    <a:pt x="8962350" y="642646"/>
                    <a:pt x="8776996" y="828000"/>
                    <a:pt x="8548350" y="828000"/>
                  </a:cubicBezTo>
                  <a:lnTo>
                    <a:pt x="414000" y="828000"/>
                  </a:lnTo>
                  <a:lnTo>
                    <a:pt x="414000" y="828000"/>
                  </a:lnTo>
                  <a:lnTo>
                    <a:pt x="414000" y="828000"/>
                  </a:lnTo>
                  <a:cubicBezTo>
                    <a:pt x="185354" y="828000"/>
                    <a:pt x="0" y="642646"/>
                    <a:pt x="0" y="414000"/>
                  </a:cubicBezTo>
                  <a:cubicBezTo>
                    <a:pt x="0" y="185354"/>
                    <a:pt x="185354" y="0"/>
                    <a:pt x="414000" y="0"/>
                  </a:cubicBezTo>
                  <a:close/>
                </a:path>
              </a:pathLst>
            </a:custGeom>
            <a:solidFill>
              <a:schemeClr val="bg1"/>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grpSp>
      <p:sp>
        <p:nvSpPr>
          <p:cNvPr id="19" name="テキスト ボックス 18">
            <a:extLst>
              <a:ext uri="{FF2B5EF4-FFF2-40B4-BE49-F238E27FC236}">
                <a16:creationId xmlns:a16="http://schemas.microsoft.com/office/drawing/2014/main" id="{BB1584CE-216E-4BFB-3ED5-3CB0C733C941}"/>
              </a:ext>
            </a:extLst>
          </p:cNvPr>
          <p:cNvSpPr txBox="1"/>
          <p:nvPr/>
        </p:nvSpPr>
        <p:spPr>
          <a:xfrm>
            <a:off x="608024" y="3587008"/>
            <a:ext cx="2790556" cy="430887"/>
          </a:xfrm>
          <a:prstGeom prst="rect">
            <a:avLst/>
          </a:prstGeom>
          <a:noFill/>
        </p:spPr>
        <p:txBody>
          <a:bodyPr wrap="square" rtlCol="0">
            <a:spAutoFit/>
          </a:bodyPr>
          <a:lstStyle/>
          <a:p>
            <a:r>
              <a:rPr kumimoji="1" lang="ja-JP" altLang="en-US" sz="2200" b="1" dirty="0">
                <a:solidFill>
                  <a:schemeClr val="accent2">
                    <a:lumMod val="75000"/>
                  </a:schemeClr>
                </a:solidFill>
                <a:latin typeface="UD デジタル 教科書体 NK-B" panose="02020700000000000000" pitchFamily="18" charset="-128"/>
                <a:ea typeface="UD デジタル 教科書体 NK-B" panose="02020700000000000000" pitchFamily="18" charset="-128"/>
              </a:rPr>
              <a:t>特に意識するポイント</a:t>
            </a:r>
            <a:endParaRPr kumimoji="1" lang="en-US" altLang="ja-JP" sz="2200" b="1" dirty="0">
              <a:solidFill>
                <a:schemeClr val="accent2">
                  <a:lumMod val="75000"/>
                </a:schemeClr>
              </a:solidFill>
              <a:latin typeface="UD デジタル 教科書体 NK-B" panose="02020700000000000000" pitchFamily="18" charset="-128"/>
              <a:ea typeface="UD デジタル 教科書体 NK-B" panose="02020700000000000000" pitchFamily="18" charset="-128"/>
            </a:endParaRPr>
          </a:p>
        </p:txBody>
      </p:sp>
      <p:grpSp>
        <p:nvGrpSpPr>
          <p:cNvPr id="20" name="グループ化 19">
            <a:extLst>
              <a:ext uri="{FF2B5EF4-FFF2-40B4-BE49-F238E27FC236}">
                <a16:creationId xmlns:a16="http://schemas.microsoft.com/office/drawing/2014/main" id="{89AA5933-4555-C952-0F2B-FBA9E73BFF09}"/>
              </a:ext>
            </a:extLst>
          </p:cNvPr>
          <p:cNvGrpSpPr/>
          <p:nvPr/>
        </p:nvGrpSpPr>
        <p:grpSpPr>
          <a:xfrm>
            <a:off x="4712889" y="3546532"/>
            <a:ext cx="3060000" cy="468000"/>
            <a:chOff x="3479324" y="2240643"/>
            <a:chExt cx="3312000" cy="468000"/>
          </a:xfrm>
        </p:grpSpPr>
        <p:sp>
          <p:nvSpPr>
            <p:cNvPr id="21" name="フリーフォーム: 図形 20">
              <a:extLst>
                <a:ext uri="{FF2B5EF4-FFF2-40B4-BE49-F238E27FC236}">
                  <a16:creationId xmlns:a16="http://schemas.microsoft.com/office/drawing/2014/main" id="{362BA475-D42A-D130-89DE-668A19CE6F27}"/>
                </a:ext>
              </a:extLst>
            </p:cNvPr>
            <p:cNvSpPr/>
            <p:nvPr/>
          </p:nvSpPr>
          <p:spPr>
            <a:xfrm>
              <a:off x="3479324" y="2240643"/>
              <a:ext cx="3312000" cy="468000"/>
            </a:xfrm>
            <a:custGeom>
              <a:avLst/>
              <a:gdLst>
                <a:gd name="connsiteX0" fmla="*/ 414000 w 8962350"/>
                <a:gd name="connsiteY0" fmla="*/ 0 h 828000"/>
                <a:gd name="connsiteX1" fmla="*/ 414000 w 8962350"/>
                <a:gd name="connsiteY1" fmla="*/ 0 h 828000"/>
                <a:gd name="connsiteX2" fmla="*/ 414000 w 8962350"/>
                <a:gd name="connsiteY2" fmla="*/ 0 h 828000"/>
                <a:gd name="connsiteX3" fmla="*/ 8548350 w 8962350"/>
                <a:gd name="connsiteY3" fmla="*/ 0 h 828000"/>
                <a:gd name="connsiteX4" fmla="*/ 8962350 w 8962350"/>
                <a:gd name="connsiteY4" fmla="*/ 414000 h 828000"/>
                <a:gd name="connsiteX5" fmla="*/ 8548350 w 8962350"/>
                <a:gd name="connsiteY5" fmla="*/ 828000 h 828000"/>
                <a:gd name="connsiteX6" fmla="*/ 414000 w 8962350"/>
                <a:gd name="connsiteY6" fmla="*/ 828000 h 828000"/>
                <a:gd name="connsiteX7" fmla="*/ 414000 w 8962350"/>
                <a:gd name="connsiteY7" fmla="*/ 828000 h 828000"/>
                <a:gd name="connsiteX8" fmla="*/ 414000 w 8962350"/>
                <a:gd name="connsiteY8" fmla="*/ 828000 h 828000"/>
                <a:gd name="connsiteX9" fmla="*/ 0 w 8962350"/>
                <a:gd name="connsiteY9" fmla="*/ 414000 h 828000"/>
                <a:gd name="connsiteX10" fmla="*/ 414000 w 8962350"/>
                <a:gd name="connsiteY10" fmla="*/ 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62350" h="828000">
                  <a:moveTo>
                    <a:pt x="414000" y="0"/>
                  </a:moveTo>
                  <a:lnTo>
                    <a:pt x="414000" y="0"/>
                  </a:lnTo>
                  <a:lnTo>
                    <a:pt x="414000" y="0"/>
                  </a:lnTo>
                  <a:lnTo>
                    <a:pt x="8548350" y="0"/>
                  </a:lnTo>
                  <a:cubicBezTo>
                    <a:pt x="8776996" y="0"/>
                    <a:pt x="8962350" y="185354"/>
                    <a:pt x="8962350" y="414000"/>
                  </a:cubicBezTo>
                  <a:cubicBezTo>
                    <a:pt x="8962350" y="642646"/>
                    <a:pt x="8776996" y="828000"/>
                    <a:pt x="8548350" y="828000"/>
                  </a:cubicBezTo>
                  <a:lnTo>
                    <a:pt x="414000" y="828000"/>
                  </a:lnTo>
                  <a:lnTo>
                    <a:pt x="414000" y="828000"/>
                  </a:lnTo>
                  <a:lnTo>
                    <a:pt x="414000" y="828000"/>
                  </a:lnTo>
                  <a:cubicBezTo>
                    <a:pt x="185354" y="828000"/>
                    <a:pt x="0" y="642646"/>
                    <a:pt x="0" y="414000"/>
                  </a:cubicBezTo>
                  <a:cubicBezTo>
                    <a:pt x="0" y="185354"/>
                    <a:pt x="185354" y="0"/>
                    <a:pt x="414000" y="0"/>
                  </a:cubicBezTo>
                  <a:close/>
                </a:path>
              </a:pathLst>
            </a:cu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22" name="フリーフォーム: 図形 21">
              <a:extLst>
                <a:ext uri="{FF2B5EF4-FFF2-40B4-BE49-F238E27FC236}">
                  <a16:creationId xmlns:a16="http://schemas.microsoft.com/office/drawing/2014/main" id="{55C319C6-B77D-103A-BF90-0E3A542BFC06}"/>
                </a:ext>
              </a:extLst>
            </p:cNvPr>
            <p:cNvSpPr/>
            <p:nvPr/>
          </p:nvSpPr>
          <p:spPr>
            <a:xfrm>
              <a:off x="3497324" y="2262243"/>
              <a:ext cx="3276000" cy="424800"/>
            </a:xfrm>
            <a:custGeom>
              <a:avLst/>
              <a:gdLst>
                <a:gd name="connsiteX0" fmla="*/ 414000 w 8962350"/>
                <a:gd name="connsiteY0" fmla="*/ 0 h 828000"/>
                <a:gd name="connsiteX1" fmla="*/ 414000 w 8962350"/>
                <a:gd name="connsiteY1" fmla="*/ 0 h 828000"/>
                <a:gd name="connsiteX2" fmla="*/ 414000 w 8962350"/>
                <a:gd name="connsiteY2" fmla="*/ 0 h 828000"/>
                <a:gd name="connsiteX3" fmla="*/ 8548350 w 8962350"/>
                <a:gd name="connsiteY3" fmla="*/ 0 h 828000"/>
                <a:gd name="connsiteX4" fmla="*/ 8962350 w 8962350"/>
                <a:gd name="connsiteY4" fmla="*/ 414000 h 828000"/>
                <a:gd name="connsiteX5" fmla="*/ 8548350 w 8962350"/>
                <a:gd name="connsiteY5" fmla="*/ 828000 h 828000"/>
                <a:gd name="connsiteX6" fmla="*/ 414000 w 8962350"/>
                <a:gd name="connsiteY6" fmla="*/ 828000 h 828000"/>
                <a:gd name="connsiteX7" fmla="*/ 414000 w 8962350"/>
                <a:gd name="connsiteY7" fmla="*/ 828000 h 828000"/>
                <a:gd name="connsiteX8" fmla="*/ 414000 w 8962350"/>
                <a:gd name="connsiteY8" fmla="*/ 828000 h 828000"/>
                <a:gd name="connsiteX9" fmla="*/ 0 w 8962350"/>
                <a:gd name="connsiteY9" fmla="*/ 414000 h 828000"/>
                <a:gd name="connsiteX10" fmla="*/ 414000 w 8962350"/>
                <a:gd name="connsiteY10" fmla="*/ 0 h 8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62350" h="828000">
                  <a:moveTo>
                    <a:pt x="414000" y="0"/>
                  </a:moveTo>
                  <a:lnTo>
                    <a:pt x="414000" y="0"/>
                  </a:lnTo>
                  <a:lnTo>
                    <a:pt x="414000" y="0"/>
                  </a:lnTo>
                  <a:lnTo>
                    <a:pt x="8548350" y="0"/>
                  </a:lnTo>
                  <a:cubicBezTo>
                    <a:pt x="8776996" y="0"/>
                    <a:pt x="8962350" y="185354"/>
                    <a:pt x="8962350" y="414000"/>
                  </a:cubicBezTo>
                  <a:cubicBezTo>
                    <a:pt x="8962350" y="642646"/>
                    <a:pt x="8776996" y="828000"/>
                    <a:pt x="8548350" y="828000"/>
                  </a:cubicBezTo>
                  <a:lnTo>
                    <a:pt x="414000" y="828000"/>
                  </a:lnTo>
                  <a:lnTo>
                    <a:pt x="414000" y="828000"/>
                  </a:lnTo>
                  <a:lnTo>
                    <a:pt x="414000" y="828000"/>
                  </a:lnTo>
                  <a:cubicBezTo>
                    <a:pt x="185354" y="828000"/>
                    <a:pt x="0" y="642646"/>
                    <a:pt x="0" y="414000"/>
                  </a:cubicBezTo>
                  <a:cubicBezTo>
                    <a:pt x="0" y="185354"/>
                    <a:pt x="185354" y="0"/>
                    <a:pt x="414000" y="0"/>
                  </a:cubicBezTo>
                  <a:close/>
                </a:path>
              </a:pathLst>
            </a:custGeom>
            <a:solidFill>
              <a:schemeClr val="bg1"/>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grpSp>
      <p:sp>
        <p:nvSpPr>
          <p:cNvPr id="23" name="テキスト ボックス 22">
            <a:extLst>
              <a:ext uri="{FF2B5EF4-FFF2-40B4-BE49-F238E27FC236}">
                <a16:creationId xmlns:a16="http://schemas.microsoft.com/office/drawing/2014/main" id="{D863A6CF-3D6F-51EB-DB93-D7C7E234DF0E}"/>
              </a:ext>
            </a:extLst>
          </p:cNvPr>
          <p:cNvSpPr txBox="1"/>
          <p:nvPr/>
        </p:nvSpPr>
        <p:spPr>
          <a:xfrm>
            <a:off x="4847610" y="3587961"/>
            <a:ext cx="2790556" cy="430887"/>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具体的なチェック項目</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4" name="平行四辺形 23">
            <a:extLst>
              <a:ext uri="{FF2B5EF4-FFF2-40B4-BE49-F238E27FC236}">
                <a16:creationId xmlns:a16="http://schemas.microsoft.com/office/drawing/2014/main" id="{5B60F6D8-2D6C-C3A3-C884-72B717437A02}"/>
              </a:ext>
            </a:extLst>
          </p:cNvPr>
          <p:cNvSpPr/>
          <p:nvPr/>
        </p:nvSpPr>
        <p:spPr>
          <a:xfrm>
            <a:off x="895949" y="6282457"/>
            <a:ext cx="2952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平行四辺形 25">
            <a:extLst>
              <a:ext uri="{FF2B5EF4-FFF2-40B4-BE49-F238E27FC236}">
                <a16:creationId xmlns:a16="http://schemas.microsoft.com/office/drawing/2014/main" id="{3131E24E-DA18-9B43-8DCA-7422A0771190}"/>
              </a:ext>
            </a:extLst>
          </p:cNvPr>
          <p:cNvSpPr/>
          <p:nvPr/>
        </p:nvSpPr>
        <p:spPr>
          <a:xfrm>
            <a:off x="895949" y="4897992"/>
            <a:ext cx="2124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平行四辺形 26">
            <a:extLst>
              <a:ext uri="{FF2B5EF4-FFF2-40B4-BE49-F238E27FC236}">
                <a16:creationId xmlns:a16="http://schemas.microsoft.com/office/drawing/2014/main" id="{ABE0B2E2-8915-7D9F-BC33-BFEAE11174CA}"/>
              </a:ext>
            </a:extLst>
          </p:cNvPr>
          <p:cNvSpPr/>
          <p:nvPr/>
        </p:nvSpPr>
        <p:spPr>
          <a:xfrm>
            <a:off x="895949" y="5364397"/>
            <a:ext cx="2448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平行四辺形 27">
            <a:extLst>
              <a:ext uri="{FF2B5EF4-FFF2-40B4-BE49-F238E27FC236}">
                <a16:creationId xmlns:a16="http://schemas.microsoft.com/office/drawing/2014/main" id="{03307507-40C2-B84C-D476-29F89727EC73}"/>
              </a:ext>
            </a:extLst>
          </p:cNvPr>
          <p:cNvSpPr/>
          <p:nvPr/>
        </p:nvSpPr>
        <p:spPr>
          <a:xfrm>
            <a:off x="895949" y="4407090"/>
            <a:ext cx="2484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平行四辺形 28">
            <a:extLst>
              <a:ext uri="{FF2B5EF4-FFF2-40B4-BE49-F238E27FC236}">
                <a16:creationId xmlns:a16="http://schemas.microsoft.com/office/drawing/2014/main" id="{42105321-1A73-7767-7B08-F566C8DE3060}"/>
              </a:ext>
            </a:extLst>
          </p:cNvPr>
          <p:cNvSpPr/>
          <p:nvPr/>
        </p:nvSpPr>
        <p:spPr>
          <a:xfrm>
            <a:off x="895949" y="5818782"/>
            <a:ext cx="1980000" cy="108000"/>
          </a:xfrm>
          <a:prstGeom prst="parallelogram">
            <a:avLst/>
          </a:prstGeom>
          <a:pattFill prst="pct30">
            <a:fgClr>
              <a:schemeClr val="accent2">
                <a:lumMod val="40000"/>
                <a:lumOff val="6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D3695AE4-CA8E-4C99-C0B1-23D9728CCED8}"/>
              </a:ext>
            </a:extLst>
          </p:cNvPr>
          <p:cNvSpPr txBox="1"/>
          <p:nvPr/>
        </p:nvSpPr>
        <p:spPr>
          <a:xfrm>
            <a:off x="813415" y="4151930"/>
            <a:ext cx="2790555" cy="430887"/>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ぶ ”</a:t>
            </a:r>
            <a:r>
              <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	</a:t>
            </a:r>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ブレーキ</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2" name="テキスト ボックス 11">
            <a:extLst>
              <a:ext uri="{FF2B5EF4-FFF2-40B4-BE49-F238E27FC236}">
                <a16:creationId xmlns:a16="http://schemas.microsoft.com/office/drawing/2014/main" id="{8FD2C090-17CE-0E76-5A3E-2908BA741514}"/>
              </a:ext>
            </a:extLst>
          </p:cNvPr>
          <p:cNvSpPr txBox="1"/>
          <p:nvPr/>
        </p:nvSpPr>
        <p:spPr>
          <a:xfrm>
            <a:off x="813415" y="4627378"/>
            <a:ext cx="2790555" cy="430887"/>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た ”</a:t>
            </a:r>
            <a:r>
              <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	</a:t>
            </a:r>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タイヤ</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3" name="テキスト ボックス 12">
            <a:extLst>
              <a:ext uri="{FF2B5EF4-FFF2-40B4-BE49-F238E27FC236}">
                <a16:creationId xmlns:a16="http://schemas.microsoft.com/office/drawing/2014/main" id="{8B9F8A25-EB8A-961D-05D9-D908731224E8}"/>
              </a:ext>
            </a:extLst>
          </p:cNvPr>
          <p:cNvSpPr txBox="1"/>
          <p:nvPr/>
        </p:nvSpPr>
        <p:spPr>
          <a:xfrm>
            <a:off x="834004" y="5108486"/>
            <a:ext cx="2790555" cy="430887"/>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は ”</a:t>
            </a:r>
            <a:r>
              <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	</a:t>
            </a:r>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ハンドル</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4" name="テキスト ボックス 13">
            <a:extLst>
              <a:ext uri="{FF2B5EF4-FFF2-40B4-BE49-F238E27FC236}">
                <a16:creationId xmlns:a16="http://schemas.microsoft.com/office/drawing/2014/main" id="{DD4C8767-CF44-F487-A738-3D0A82D74208}"/>
              </a:ext>
            </a:extLst>
          </p:cNvPr>
          <p:cNvSpPr txBox="1"/>
          <p:nvPr/>
        </p:nvSpPr>
        <p:spPr>
          <a:xfrm>
            <a:off x="834004" y="5583934"/>
            <a:ext cx="2790555" cy="430887"/>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“しゃ”</a:t>
            </a:r>
            <a:r>
              <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	</a:t>
            </a:r>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車体</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5" name="テキスト ボックス 14">
            <a:extLst>
              <a:ext uri="{FF2B5EF4-FFF2-40B4-BE49-F238E27FC236}">
                <a16:creationId xmlns:a16="http://schemas.microsoft.com/office/drawing/2014/main" id="{19FBAE13-4437-D05E-CD93-F66B02C2A2C4}"/>
              </a:ext>
            </a:extLst>
          </p:cNvPr>
          <p:cNvSpPr txBox="1"/>
          <p:nvPr/>
        </p:nvSpPr>
        <p:spPr>
          <a:xfrm>
            <a:off x="813415" y="6059382"/>
            <a:ext cx="3203771" cy="430887"/>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“ベル”</a:t>
            </a:r>
            <a:r>
              <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	…	</a:t>
            </a:r>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ベル・警音器</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Tree>
    <p:extLst>
      <p:ext uri="{BB962C8B-B14F-4D97-AF65-F5344CB8AC3E}">
        <p14:creationId xmlns:p14="http://schemas.microsoft.com/office/powerpoint/2010/main" val="22122543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8A2609F-17B9-7972-BDC0-AE0E9CD0CC60}"/>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BF8A02B8-BC96-F7A3-EF09-469D19D56E61}"/>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E0AEBAA6-049C-7D8F-51F5-80DDBA291700}"/>
              </a:ext>
            </a:extLst>
          </p:cNvPr>
          <p:cNvSpPr txBox="1"/>
          <p:nvPr/>
        </p:nvSpPr>
        <p:spPr>
          <a:xfrm>
            <a:off x="228597" y="63225"/>
            <a:ext cx="9515477"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第３章　自転車走行シミュレーション</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4" name="テキスト ボックス 3">
            <a:extLst>
              <a:ext uri="{FF2B5EF4-FFF2-40B4-BE49-F238E27FC236}">
                <a16:creationId xmlns:a16="http://schemas.microsoft.com/office/drawing/2014/main" id="{2650FE8E-255D-096C-004B-48E011ADD8CC}"/>
              </a:ext>
            </a:extLst>
          </p:cNvPr>
          <p:cNvSpPr txBox="1"/>
          <p:nvPr/>
        </p:nvSpPr>
        <p:spPr>
          <a:xfrm>
            <a:off x="104775" y="794933"/>
            <a:ext cx="4067175"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画面説明</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12" name="図 11" descr="グラフィカル ユーザー インターフェイス, Web サイト&#10;&#10;AI によって生成されたコンテンツは間違っている可能性があります。">
            <a:extLst>
              <a:ext uri="{FF2B5EF4-FFF2-40B4-BE49-F238E27FC236}">
                <a16:creationId xmlns:a16="http://schemas.microsoft.com/office/drawing/2014/main" id="{1EDEA149-A4BB-D66C-BD2E-A09A98D908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629" y="1609540"/>
            <a:ext cx="9009629" cy="4761115"/>
          </a:xfrm>
          <a:prstGeom prst="rect">
            <a:avLst/>
          </a:prstGeom>
        </p:spPr>
      </p:pic>
    </p:spTree>
    <p:extLst>
      <p:ext uri="{BB962C8B-B14F-4D97-AF65-F5344CB8AC3E}">
        <p14:creationId xmlns:p14="http://schemas.microsoft.com/office/powerpoint/2010/main" val="31171379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20D9FD9-29A3-98C3-4375-D2A7E8D8EB9F}"/>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17B749D8-D703-0FAF-2AB3-FC23B4B3B8AD}"/>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88D45297-7A1F-F5BB-02FD-34CCDF9577C3}"/>
              </a:ext>
            </a:extLst>
          </p:cNvPr>
          <p:cNvSpPr txBox="1"/>
          <p:nvPr/>
        </p:nvSpPr>
        <p:spPr>
          <a:xfrm>
            <a:off x="228597" y="63225"/>
            <a:ext cx="9515477"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第３章　自転車走行シミュレーション</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4" name="テキスト ボックス 3">
            <a:extLst>
              <a:ext uri="{FF2B5EF4-FFF2-40B4-BE49-F238E27FC236}">
                <a16:creationId xmlns:a16="http://schemas.microsoft.com/office/drawing/2014/main" id="{6B8CDF55-6004-B39C-6AEB-04AD2490E18E}"/>
              </a:ext>
            </a:extLst>
          </p:cNvPr>
          <p:cNvSpPr txBox="1"/>
          <p:nvPr/>
        </p:nvSpPr>
        <p:spPr>
          <a:xfrm>
            <a:off x="104775" y="794933"/>
            <a:ext cx="4067175"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操作説明</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6" name="図 5" descr="グラフィカル ユーザー インターフェイス&#10;&#10;AI によって生成されたコンテンツは間違っている可能性があります。">
            <a:extLst>
              <a:ext uri="{FF2B5EF4-FFF2-40B4-BE49-F238E27FC236}">
                <a16:creationId xmlns:a16="http://schemas.microsoft.com/office/drawing/2014/main" id="{6E331091-D08A-8C60-17A4-210A5361B5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597" y="4060437"/>
            <a:ext cx="5080076" cy="2664000"/>
          </a:xfrm>
          <a:prstGeom prst="rect">
            <a:avLst/>
          </a:prstGeom>
        </p:spPr>
      </p:pic>
      <p:pic>
        <p:nvPicPr>
          <p:cNvPr id="8" name="図 7" descr="グラフィカル ユーザー インターフェイス&#10;&#10;AI によって生成されたコンテンツは間違っている可能性があります。">
            <a:extLst>
              <a:ext uri="{FF2B5EF4-FFF2-40B4-BE49-F238E27FC236}">
                <a16:creationId xmlns:a16="http://schemas.microsoft.com/office/drawing/2014/main" id="{C3142A98-6AED-F4EB-0630-F85A241904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8440" y="1192005"/>
            <a:ext cx="5235634" cy="2664000"/>
          </a:xfrm>
          <a:prstGeom prst="rect">
            <a:avLst/>
          </a:prstGeom>
        </p:spPr>
      </p:pic>
      <p:sp>
        <p:nvSpPr>
          <p:cNvPr id="9" name="テキスト ボックス 8">
            <a:extLst>
              <a:ext uri="{FF2B5EF4-FFF2-40B4-BE49-F238E27FC236}">
                <a16:creationId xmlns:a16="http://schemas.microsoft.com/office/drawing/2014/main" id="{25F56585-0917-79D6-5D6B-C0E22A1C3FF0}"/>
              </a:ext>
            </a:extLst>
          </p:cNvPr>
          <p:cNvSpPr txBox="1"/>
          <p:nvPr/>
        </p:nvSpPr>
        <p:spPr>
          <a:xfrm>
            <a:off x="104775" y="2662506"/>
            <a:ext cx="2781206" cy="430887"/>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１　「しっかり」モード</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10" name="テキスト ボックス 9">
            <a:extLst>
              <a:ext uri="{FF2B5EF4-FFF2-40B4-BE49-F238E27FC236}">
                <a16:creationId xmlns:a16="http://schemas.microsoft.com/office/drawing/2014/main" id="{1DF69F76-5290-4BBF-550B-DE24D8F0CC26}"/>
              </a:ext>
            </a:extLst>
          </p:cNvPr>
          <p:cNvSpPr txBox="1"/>
          <p:nvPr/>
        </p:nvSpPr>
        <p:spPr>
          <a:xfrm>
            <a:off x="230481" y="3093393"/>
            <a:ext cx="4279843" cy="584775"/>
          </a:xfrm>
          <a:prstGeom prst="rect">
            <a:avLst/>
          </a:prstGeom>
          <a:noFill/>
        </p:spPr>
        <p:txBody>
          <a:bodyPr wrap="square" rtlCol="0">
            <a:spAutoFit/>
          </a:bodyPr>
          <a:lstStyle/>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「移動ボタン」・「方向転換ボタン」・「振り向きボタン」の３つを駆使して操作します。</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grpSp>
        <p:nvGrpSpPr>
          <p:cNvPr id="18" name="グループ化 17">
            <a:extLst>
              <a:ext uri="{FF2B5EF4-FFF2-40B4-BE49-F238E27FC236}">
                <a16:creationId xmlns:a16="http://schemas.microsoft.com/office/drawing/2014/main" id="{E263B02D-2A36-9C77-2E15-967DA5AC3472}"/>
              </a:ext>
            </a:extLst>
          </p:cNvPr>
          <p:cNvGrpSpPr/>
          <p:nvPr/>
        </p:nvGrpSpPr>
        <p:grpSpPr>
          <a:xfrm>
            <a:off x="349426" y="3558201"/>
            <a:ext cx="4040069" cy="119967"/>
            <a:chOff x="228597" y="2109025"/>
            <a:chExt cx="3790744" cy="212144"/>
          </a:xfrm>
        </p:grpSpPr>
        <p:cxnSp>
          <p:nvCxnSpPr>
            <p:cNvPr id="14" name="直線コネクタ 13">
              <a:extLst>
                <a:ext uri="{FF2B5EF4-FFF2-40B4-BE49-F238E27FC236}">
                  <a16:creationId xmlns:a16="http://schemas.microsoft.com/office/drawing/2014/main" id="{A2DB5DCA-59CE-563D-3A3A-52849DCF3051}"/>
                </a:ext>
              </a:extLst>
            </p:cNvPr>
            <p:cNvCxnSpPr/>
            <p:nvPr/>
          </p:nvCxnSpPr>
          <p:spPr>
            <a:xfrm>
              <a:off x="228597" y="2321169"/>
              <a:ext cx="3790744" cy="0"/>
            </a:xfrm>
            <a:prstGeom prst="line">
              <a:avLst/>
            </a:prstGeom>
            <a:ln w="38100">
              <a:solidFill>
                <a:schemeClr val="accent2">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15" name="直線コネクタ 14">
              <a:extLst>
                <a:ext uri="{FF2B5EF4-FFF2-40B4-BE49-F238E27FC236}">
                  <a16:creationId xmlns:a16="http://schemas.microsoft.com/office/drawing/2014/main" id="{7C501CE7-E20C-3077-A5FA-17C94FD77F10}"/>
                </a:ext>
              </a:extLst>
            </p:cNvPr>
            <p:cNvCxnSpPr>
              <a:cxnSpLocks/>
            </p:cNvCxnSpPr>
            <p:nvPr/>
          </p:nvCxnSpPr>
          <p:spPr>
            <a:xfrm>
              <a:off x="3768132" y="2109025"/>
              <a:ext cx="251209" cy="212144"/>
            </a:xfrm>
            <a:prstGeom prst="line">
              <a:avLst/>
            </a:prstGeom>
            <a:ln w="38100">
              <a:solidFill>
                <a:schemeClr val="accent2">
                  <a:lumMod val="60000"/>
                  <a:lumOff val="40000"/>
                </a:schemeClr>
              </a:solidFill>
            </a:ln>
          </p:spPr>
          <p:style>
            <a:lnRef idx="2">
              <a:schemeClr val="accent1"/>
            </a:lnRef>
            <a:fillRef idx="0">
              <a:schemeClr val="accent1"/>
            </a:fillRef>
            <a:effectRef idx="1">
              <a:schemeClr val="accent1"/>
            </a:effectRef>
            <a:fontRef idx="minor">
              <a:schemeClr val="tx1"/>
            </a:fontRef>
          </p:style>
        </p:cxnSp>
      </p:grpSp>
      <p:sp>
        <p:nvSpPr>
          <p:cNvPr id="19" name="テキスト ボックス 18">
            <a:extLst>
              <a:ext uri="{FF2B5EF4-FFF2-40B4-BE49-F238E27FC236}">
                <a16:creationId xmlns:a16="http://schemas.microsoft.com/office/drawing/2014/main" id="{8A1A0834-CDD2-8D83-6FB5-0E13B0A9ECA7}"/>
              </a:ext>
            </a:extLst>
          </p:cNvPr>
          <p:cNvSpPr txBox="1"/>
          <p:nvPr/>
        </p:nvSpPr>
        <p:spPr>
          <a:xfrm>
            <a:off x="5442125" y="5527961"/>
            <a:ext cx="2781206" cy="430887"/>
          </a:xfrm>
          <a:prstGeom prst="rect">
            <a:avLst/>
          </a:prstGeom>
          <a:noFill/>
        </p:spPr>
        <p:txBody>
          <a:bodyPr wrap="square" rtlCol="0">
            <a:spAutoFit/>
          </a:bodyPr>
          <a:lstStyle/>
          <a:p>
            <a:r>
              <a:rPr kumimoji="1" lang="ja-JP" altLang="en-US"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２　「かんたん」モード</a:t>
            </a:r>
            <a:endParaRPr kumimoji="1" lang="en-US" altLang="ja-JP" sz="2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sp>
        <p:nvSpPr>
          <p:cNvPr id="20" name="テキスト ボックス 19">
            <a:extLst>
              <a:ext uri="{FF2B5EF4-FFF2-40B4-BE49-F238E27FC236}">
                <a16:creationId xmlns:a16="http://schemas.microsoft.com/office/drawing/2014/main" id="{1D2EC75B-0B23-1C76-C6C5-A46C78626325}"/>
              </a:ext>
            </a:extLst>
          </p:cNvPr>
          <p:cNvSpPr txBox="1"/>
          <p:nvPr/>
        </p:nvSpPr>
        <p:spPr>
          <a:xfrm>
            <a:off x="5708509" y="5925371"/>
            <a:ext cx="4279843" cy="584775"/>
          </a:xfrm>
          <a:prstGeom prst="rect">
            <a:avLst/>
          </a:prstGeom>
          <a:noFill/>
        </p:spPr>
        <p:txBody>
          <a:bodyPr wrap="square" rtlCol="0">
            <a:spAutoFit/>
          </a:bodyPr>
          <a:lstStyle/>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「移動ボタン」・「振り向きボタン」の２つを操作。</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a:p>
            <a:r>
              <a:rPr kumimoji="1" lang="ja-JP" altLang="en-US"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ゲーム操作に慣れていない方向けです。</a:t>
            </a:r>
            <a:endParaRPr kumimoji="1" lang="en-US" altLang="ja-JP" sz="16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grpSp>
        <p:nvGrpSpPr>
          <p:cNvPr id="21" name="グループ化 20">
            <a:extLst>
              <a:ext uri="{FF2B5EF4-FFF2-40B4-BE49-F238E27FC236}">
                <a16:creationId xmlns:a16="http://schemas.microsoft.com/office/drawing/2014/main" id="{B1611FB0-F62A-6DFB-8EDB-A850729188F2}"/>
              </a:ext>
            </a:extLst>
          </p:cNvPr>
          <p:cNvGrpSpPr/>
          <p:nvPr/>
        </p:nvGrpSpPr>
        <p:grpSpPr>
          <a:xfrm>
            <a:off x="5442125" y="6405171"/>
            <a:ext cx="4403586" cy="104975"/>
            <a:chOff x="5502414" y="6464275"/>
            <a:chExt cx="4403586" cy="104975"/>
          </a:xfrm>
        </p:grpSpPr>
        <p:cxnSp>
          <p:nvCxnSpPr>
            <p:cNvPr id="7" name="直線コネクタ 6">
              <a:extLst>
                <a:ext uri="{FF2B5EF4-FFF2-40B4-BE49-F238E27FC236}">
                  <a16:creationId xmlns:a16="http://schemas.microsoft.com/office/drawing/2014/main" id="{59B9A4E6-F9E4-C670-6F17-3A9113A773E5}"/>
                </a:ext>
              </a:extLst>
            </p:cNvPr>
            <p:cNvCxnSpPr/>
            <p:nvPr/>
          </p:nvCxnSpPr>
          <p:spPr>
            <a:xfrm>
              <a:off x="5502414" y="6569250"/>
              <a:ext cx="4403586" cy="0"/>
            </a:xfrm>
            <a:prstGeom prst="line">
              <a:avLst/>
            </a:prstGeom>
            <a:ln w="38100">
              <a:solidFill>
                <a:schemeClr val="accent2">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11" name="直線コネクタ 10">
              <a:extLst>
                <a:ext uri="{FF2B5EF4-FFF2-40B4-BE49-F238E27FC236}">
                  <a16:creationId xmlns:a16="http://schemas.microsoft.com/office/drawing/2014/main" id="{44F5521A-0A02-CBF0-00FA-9B934E0202C1}"/>
                </a:ext>
              </a:extLst>
            </p:cNvPr>
            <p:cNvCxnSpPr>
              <a:cxnSpLocks/>
            </p:cNvCxnSpPr>
            <p:nvPr/>
          </p:nvCxnSpPr>
          <p:spPr>
            <a:xfrm flipV="1">
              <a:off x="5502414" y="6464275"/>
              <a:ext cx="285437" cy="104975"/>
            </a:xfrm>
            <a:prstGeom prst="line">
              <a:avLst/>
            </a:prstGeom>
            <a:ln w="38100">
              <a:solidFill>
                <a:schemeClr val="accent2">
                  <a:lumMod val="60000"/>
                  <a:lumOff val="40000"/>
                </a:schemeClr>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2589252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BC496AA-0740-1F80-5167-078F94C92E45}"/>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8022C68D-D097-57B8-EEF9-B61C14FBDB66}"/>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6B67D70C-EF87-D9ED-F523-80B570BBB00F}"/>
              </a:ext>
            </a:extLst>
          </p:cNvPr>
          <p:cNvSpPr txBox="1"/>
          <p:nvPr/>
        </p:nvSpPr>
        <p:spPr>
          <a:xfrm>
            <a:off x="228597" y="63225"/>
            <a:ext cx="9515477"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第３章　自転車走行シミュレーション</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4" name="テキスト ボックス 3">
            <a:extLst>
              <a:ext uri="{FF2B5EF4-FFF2-40B4-BE49-F238E27FC236}">
                <a16:creationId xmlns:a16="http://schemas.microsoft.com/office/drawing/2014/main" id="{25E9382E-F3E4-F562-6D3D-ABAA001CD906}"/>
              </a:ext>
            </a:extLst>
          </p:cNvPr>
          <p:cNvSpPr txBox="1"/>
          <p:nvPr/>
        </p:nvSpPr>
        <p:spPr>
          <a:xfrm>
            <a:off x="104775" y="794933"/>
            <a:ext cx="4067175"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診断結果について</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6" name="図 5" descr="グラフィカル ユーザー インターフェイス, Web サイト&#10;&#10;AI によって生成されたコンテンツは間違っている可能性があります。">
            <a:extLst>
              <a:ext uri="{FF2B5EF4-FFF2-40B4-BE49-F238E27FC236}">
                <a16:creationId xmlns:a16="http://schemas.microsoft.com/office/drawing/2014/main" id="{823CA6B0-06E9-7841-B4E4-7E82C2FC21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5668" y="1454968"/>
            <a:ext cx="7221334" cy="5018216"/>
          </a:xfrm>
          <a:prstGeom prst="rect">
            <a:avLst/>
          </a:prstGeom>
          <a:ln>
            <a:solidFill>
              <a:schemeClr val="tx1"/>
            </a:solidFill>
          </a:ln>
        </p:spPr>
      </p:pic>
    </p:spTree>
    <p:extLst>
      <p:ext uri="{BB962C8B-B14F-4D97-AF65-F5344CB8AC3E}">
        <p14:creationId xmlns:p14="http://schemas.microsoft.com/office/powerpoint/2010/main" val="14850927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EB3F564-7A85-81D7-1CFD-64DF72E63B4C}"/>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E0538A30-9BE9-FF39-F1FA-92E4804F88DF}"/>
              </a:ext>
            </a:extLst>
          </p:cNvPr>
          <p:cNvSpPr/>
          <p:nvPr/>
        </p:nvSpPr>
        <p:spPr>
          <a:xfrm>
            <a:off x="0" y="0"/>
            <a:ext cx="9906000" cy="6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542986B8-4471-6E63-E629-C885D475B999}"/>
              </a:ext>
            </a:extLst>
          </p:cNvPr>
          <p:cNvSpPr txBox="1"/>
          <p:nvPr/>
        </p:nvSpPr>
        <p:spPr>
          <a:xfrm>
            <a:off x="228597" y="63225"/>
            <a:ext cx="9515477" cy="553998"/>
          </a:xfrm>
          <a:prstGeom prst="rect">
            <a:avLst/>
          </a:prstGeom>
          <a:noFill/>
        </p:spPr>
        <p:txBody>
          <a:bodyPr wrap="square" rtlCol="0">
            <a:spAutoFit/>
          </a:bodyPr>
          <a:lstStyle/>
          <a:p>
            <a:r>
              <a:rPr kumimoji="1" lang="ja-JP" altLang="en-US" sz="3000" b="1" dirty="0">
                <a:solidFill>
                  <a:schemeClr val="bg1"/>
                </a:solidFill>
                <a:latin typeface="UD デジタル 教科書体 NK-B" panose="02020700000000000000" pitchFamily="18" charset="-128"/>
                <a:ea typeface="UD デジタル 教科書体 NK-B" panose="02020700000000000000" pitchFamily="18" charset="-128"/>
              </a:rPr>
              <a:t>第４章　学習効果検証</a:t>
            </a:r>
            <a:endParaRPr kumimoji="1" lang="en-US" altLang="ja-JP" sz="3000" b="1"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4" name="テキスト ボックス 3">
            <a:extLst>
              <a:ext uri="{FF2B5EF4-FFF2-40B4-BE49-F238E27FC236}">
                <a16:creationId xmlns:a16="http://schemas.microsoft.com/office/drawing/2014/main" id="{E8D3466A-2ACD-669A-66A1-AB3574268EFC}"/>
              </a:ext>
            </a:extLst>
          </p:cNvPr>
          <p:cNvSpPr txBox="1"/>
          <p:nvPr/>
        </p:nvSpPr>
        <p:spPr>
          <a:xfrm>
            <a:off x="104775" y="794933"/>
            <a:ext cx="4067175" cy="584775"/>
          </a:xfrm>
          <a:prstGeom prst="rect">
            <a:avLst/>
          </a:prstGeom>
          <a:noFill/>
        </p:spPr>
        <p:txBody>
          <a:bodyPr wrap="square" rtlCol="0">
            <a:spAutoFit/>
          </a:bodyPr>
          <a:lstStyle/>
          <a:p>
            <a:r>
              <a:rPr kumimoji="1" lang="ja-JP" altLang="en-US"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rPr>
              <a:t>診断結果について</a:t>
            </a:r>
            <a:endParaRPr kumimoji="1" lang="en-US" altLang="ja-JP" sz="3200" b="1" dirty="0">
              <a:solidFill>
                <a:schemeClr val="accent1">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6" name="図 5" descr="テキスト&#10;&#10;AI によって生成されたコンテンツは間違っている可能性があります。">
            <a:extLst>
              <a:ext uri="{FF2B5EF4-FFF2-40B4-BE49-F238E27FC236}">
                <a16:creationId xmlns:a16="http://schemas.microsoft.com/office/drawing/2014/main" id="{0CEB9423-5775-60F1-F8B9-FB3175956783}"/>
              </a:ext>
            </a:extLst>
          </p:cNvPr>
          <p:cNvPicPr>
            <a:picLocks noChangeAspect="1"/>
          </p:cNvPicPr>
          <p:nvPr/>
        </p:nvPicPr>
        <p:blipFill>
          <a:blip r:embed="rId2">
            <a:extLst>
              <a:ext uri="{28A0092B-C50C-407E-A947-70E740481C1C}">
                <a14:useLocalDpi xmlns:a14="http://schemas.microsoft.com/office/drawing/2010/main" val="0"/>
              </a:ext>
            </a:extLst>
          </a:blip>
          <a:srcRect b="2059"/>
          <a:stretch>
            <a:fillRect/>
          </a:stretch>
        </p:blipFill>
        <p:spPr>
          <a:xfrm>
            <a:off x="1515790" y="1526642"/>
            <a:ext cx="7226276" cy="4918226"/>
          </a:xfrm>
          <a:prstGeom prst="rect">
            <a:avLst/>
          </a:prstGeom>
        </p:spPr>
      </p:pic>
    </p:spTree>
    <p:extLst>
      <p:ext uri="{BB962C8B-B14F-4D97-AF65-F5344CB8AC3E}">
        <p14:creationId xmlns:p14="http://schemas.microsoft.com/office/powerpoint/2010/main" val="282933171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2725</TotalTime>
  <Words>3635</Words>
  <Application>Microsoft Office PowerPoint</Application>
  <PresentationFormat>A4 210 x 297 mm</PresentationFormat>
  <Paragraphs>471</Paragraphs>
  <Slides>32</Slides>
  <Notes>11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32</vt:i4>
      </vt:variant>
    </vt:vector>
  </HeadingPairs>
  <TitlesOfParts>
    <vt:vector size="39" baseType="lpstr">
      <vt:lpstr>HGP創英角ｺﾞｼｯｸUB</vt:lpstr>
      <vt:lpstr>UD デジタル 教科書体 NK-B</vt:lpstr>
      <vt:lpstr>游ゴシック</vt:lpstr>
      <vt:lpstr>Aptos</vt:lpstr>
      <vt:lpstr>Aptos Display</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TAIMS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東京都</dc:creator>
  <cp:lastModifiedBy>深津　萌恵</cp:lastModifiedBy>
  <cp:revision>11</cp:revision>
  <dcterms:created xsi:type="dcterms:W3CDTF">2025-02-17T08:01:07Z</dcterms:created>
  <dcterms:modified xsi:type="dcterms:W3CDTF">2025-06-24T05:17:05Z</dcterms:modified>
</cp:coreProperties>
</file>