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1.xml" ContentType="application/vnd.openxmlformats-officedocument.drawingml.chartshape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34"/>
  </p:notesMasterIdLst>
  <p:sldIdLst>
    <p:sldId id="256" r:id="rId2"/>
    <p:sldId id="258" r:id="rId3"/>
    <p:sldId id="259" r:id="rId4"/>
    <p:sldId id="260" r:id="rId5"/>
    <p:sldId id="261" r:id="rId6"/>
    <p:sldId id="289" r:id="rId7"/>
    <p:sldId id="290" r:id="rId8"/>
    <p:sldId id="262" r:id="rId9"/>
    <p:sldId id="263" r:id="rId10"/>
    <p:sldId id="264" r:id="rId11"/>
    <p:sldId id="265" r:id="rId12"/>
    <p:sldId id="266" r:id="rId13"/>
    <p:sldId id="284" r:id="rId14"/>
    <p:sldId id="267" r:id="rId15"/>
    <p:sldId id="268" r:id="rId16"/>
    <p:sldId id="286" r:id="rId17"/>
    <p:sldId id="269" r:id="rId18"/>
    <p:sldId id="270" r:id="rId19"/>
    <p:sldId id="287" r:id="rId20"/>
    <p:sldId id="288" r:id="rId21"/>
    <p:sldId id="276" r:id="rId22"/>
    <p:sldId id="273" r:id="rId23"/>
    <p:sldId id="272" r:id="rId24"/>
    <p:sldId id="274" r:id="rId25"/>
    <p:sldId id="275" r:id="rId26"/>
    <p:sldId id="277" r:id="rId27"/>
    <p:sldId id="278" r:id="rId28"/>
    <p:sldId id="279" r:id="rId29"/>
    <p:sldId id="280" r:id="rId30"/>
    <p:sldId id="281" r:id="rId31"/>
    <p:sldId id="282" r:id="rId32"/>
    <p:sldId id="283" r:id="rId33"/>
  </p:sldIdLst>
  <p:sldSz cx="9906000" cy="6858000" type="A4"/>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C0C0C0"/>
    <a:srgbClr val="FFFFAF"/>
    <a:srgbClr val="FFFFCC"/>
    <a:srgbClr val="FF7C80"/>
    <a:srgbClr val="FF5050"/>
    <a:srgbClr val="FFCC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5FF0EC9-797C-409D-9F5C-724FECD39ABB}" v="1605" dt="2025-03-27T11:51:54.091"/>
  </p1510:revLst>
</p1510:revInfo>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中間スタイル 2 - アクセント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中間スタイル 2 - アクセント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973" autoAdjust="0"/>
    <p:restoredTop sz="86518" autoAdjust="0"/>
  </p:normalViewPr>
  <p:slideViewPr>
    <p:cSldViewPr snapToGrid="0">
      <p:cViewPr varScale="1">
        <p:scale>
          <a:sx n="87" d="100"/>
          <a:sy n="87" d="100"/>
        </p:scale>
        <p:origin x="1962" y="3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microsoft.com/office/2015/10/relationships/revisionInfo" Target="revisionInfo.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solidFill>
                <a:latin typeface="UD デジタル 教科書体 NK-B" panose="02020700000000000000" pitchFamily="18" charset="-128"/>
                <a:ea typeface="UD デジタル 教科書体 NK-B" panose="02020700000000000000" pitchFamily="18" charset="-128"/>
                <a:cs typeface="+mn-cs"/>
              </a:defRPr>
            </a:pPr>
            <a:r>
              <a:rPr lang="ja-JP" altLang="en-US" sz="1600" dirty="0">
                <a:solidFill>
                  <a:schemeClr val="tx1"/>
                </a:solidFill>
                <a:latin typeface="UD デジタル 教科書体 NK-B" panose="02020700000000000000" pitchFamily="18" charset="-128"/>
                <a:ea typeface="UD デジタル 教科書体 NK-B" panose="02020700000000000000" pitchFamily="18" charset="-128"/>
              </a:rPr>
              <a:t>都内の自転車関与事故件数及び全事故に占める割合</a:t>
            </a:r>
          </a:p>
        </c:rich>
      </c:tx>
      <c:layout>
        <c:manualLayout>
          <c:xMode val="edge"/>
          <c:yMode val="edge"/>
          <c:x val="0.10604817293280699"/>
          <c:y val="1.8153448383313921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solidFill>
              <a:latin typeface="UD デジタル 教科書体 NK-B" panose="02020700000000000000" pitchFamily="18" charset="-128"/>
              <a:ea typeface="UD デジタル 教科書体 NK-B" panose="02020700000000000000" pitchFamily="18" charset="-128"/>
              <a:cs typeface="+mn-cs"/>
            </a:defRPr>
          </a:pPr>
          <a:endParaRPr lang="ja-JP"/>
        </a:p>
      </c:txPr>
    </c:title>
    <c:autoTitleDeleted val="0"/>
    <c:plotArea>
      <c:layout/>
      <c:lineChart>
        <c:grouping val="standard"/>
        <c:varyColors val="0"/>
        <c:ser>
          <c:idx val="0"/>
          <c:order val="0"/>
          <c:tx>
            <c:strRef>
              <c:f>Sheet1!$B$1</c:f>
              <c:strCache>
                <c:ptCount val="1"/>
                <c:pt idx="0">
                  <c:v>自転車関与事故件数</c:v>
                </c:pt>
              </c:strCache>
            </c:strRef>
          </c:tx>
          <c:spPr>
            <a:ln w="47625" cap="rnd">
              <a:solidFill>
                <a:schemeClr val="accent1"/>
              </a:solidFill>
              <a:round/>
            </a:ln>
            <a:effectLst/>
          </c:spPr>
          <c:marker>
            <c:symbol val="circle"/>
            <c:size val="5"/>
            <c:spPr>
              <a:solidFill>
                <a:schemeClr val="accent1"/>
              </a:solidFill>
              <a:ln w="47625">
                <a:solidFill>
                  <a:schemeClr val="accent1"/>
                </a:solidFill>
              </a:ln>
              <a:effectLst/>
            </c:spPr>
          </c:marker>
          <c:cat>
            <c:strRef>
              <c:f>Sheet1!$A$2:$A$6</c:f>
              <c:strCache>
                <c:ptCount val="5"/>
                <c:pt idx="0">
                  <c:v>2020年</c:v>
                </c:pt>
                <c:pt idx="1">
                  <c:v>2021年</c:v>
                </c:pt>
                <c:pt idx="2">
                  <c:v>2022年</c:v>
                </c:pt>
                <c:pt idx="3">
                  <c:v>2023年</c:v>
                </c:pt>
                <c:pt idx="4">
                  <c:v>2024年</c:v>
                </c:pt>
              </c:strCache>
            </c:strRef>
          </c:cat>
          <c:val>
            <c:numRef>
              <c:f>Sheet1!$B$2:$B$6</c:f>
              <c:numCache>
                <c:formatCode>General</c:formatCode>
                <c:ptCount val="5"/>
                <c:pt idx="0">
                  <c:v>10407</c:v>
                </c:pt>
                <c:pt idx="1">
                  <c:v>12035</c:v>
                </c:pt>
                <c:pt idx="2">
                  <c:v>13883</c:v>
                </c:pt>
                <c:pt idx="3">
                  <c:v>14524</c:v>
                </c:pt>
                <c:pt idx="4">
                  <c:v>13773</c:v>
                </c:pt>
              </c:numCache>
            </c:numRef>
          </c:val>
          <c:smooth val="0"/>
          <c:extLst>
            <c:ext xmlns:c16="http://schemas.microsoft.com/office/drawing/2014/chart" uri="{C3380CC4-5D6E-409C-BE32-E72D297353CC}">
              <c16:uniqueId val="{00000000-A701-438C-B802-51A6952A79FE}"/>
            </c:ext>
          </c:extLst>
        </c:ser>
        <c:dLbls>
          <c:showLegendKey val="0"/>
          <c:showVal val="0"/>
          <c:showCatName val="0"/>
          <c:showSerName val="0"/>
          <c:showPercent val="0"/>
          <c:showBubbleSize val="0"/>
        </c:dLbls>
        <c:marker val="1"/>
        <c:smooth val="0"/>
        <c:axId val="1692803567"/>
        <c:axId val="1692792047"/>
      </c:lineChart>
      <c:lineChart>
        <c:grouping val="standard"/>
        <c:varyColors val="0"/>
        <c:ser>
          <c:idx val="1"/>
          <c:order val="1"/>
          <c:tx>
            <c:strRef>
              <c:f>Sheet1!$C$1</c:f>
              <c:strCache>
                <c:ptCount val="1"/>
                <c:pt idx="0">
                  <c:v>全事故に占める自転車関与事故の割合</c:v>
                </c:pt>
              </c:strCache>
            </c:strRef>
          </c:tx>
          <c:spPr>
            <a:ln w="47625" cap="rnd">
              <a:solidFill>
                <a:schemeClr val="accent2"/>
              </a:solidFill>
              <a:round/>
            </a:ln>
            <a:effectLst/>
          </c:spPr>
          <c:marker>
            <c:symbol val="circle"/>
            <c:size val="5"/>
            <c:spPr>
              <a:solidFill>
                <a:schemeClr val="accent2"/>
              </a:solidFill>
              <a:ln w="47625">
                <a:solidFill>
                  <a:schemeClr val="accent2"/>
                </a:solidFill>
              </a:ln>
              <a:effectLst/>
            </c:spPr>
          </c:marker>
          <c:cat>
            <c:strRef>
              <c:f>Sheet1!$A$2:$A$6</c:f>
              <c:strCache>
                <c:ptCount val="5"/>
                <c:pt idx="0">
                  <c:v>2020年</c:v>
                </c:pt>
                <c:pt idx="1">
                  <c:v>2021年</c:v>
                </c:pt>
                <c:pt idx="2">
                  <c:v>2022年</c:v>
                </c:pt>
                <c:pt idx="3">
                  <c:v>2023年</c:v>
                </c:pt>
                <c:pt idx="4">
                  <c:v>2024年</c:v>
                </c:pt>
              </c:strCache>
            </c:strRef>
          </c:cat>
          <c:val>
            <c:numRef>
              <c:f>Sheet1!$C$2:$C$6</c:f>
              <c:numCache>
                <c:formatCode>General</c:formatCode>
                <c:ptCount val="5"/>
                <c:pt idx="0">
                  <c:v>0.40600000000000003</c:v>
                </c:pt>
                <c:pt idx="1">
                  <c:v>0.436</c:v>
                </c:pt>
                <c:pt idx="2" formatCode="0.0">
                  <c:v>0.46</c:v>
                </c:pt>
                <c:pt idx="3">
                  <c:v>0.46300000000000002</c:v>
                </c:pt>
                <c:pt idx="4">
                  <c:v>0.45800000000000002</c:v>
                </c:pt>
              </c:numCache>
            </c:numRef>
          </c:val>
          <c:smooth val="0"/>
          <c:extLst>
            <c:ext xmlns:c16="http://schemas.microsoft.com/office/drawing/2014/chart" uri="{C3380CC4-5D6E-409C-BE32-E72D297353CC}">
              <c16:uniqueId val="{00000001-A701-438C-B802-51A6952A79FE}"/>
            </c:ext>
          </c:extLst>
        </c:ser>
        <c:dLbls>
          <c:showLegendKey val="0"/>
          <c:showVal val="0"/>
          <c:showCatName val="0"/>
          <c:showSerName val="0"/>
          <c:showPercent val="0"/>
          <c:showBubbleSize val="0"/>
        </c:dLbls>
        <c:marker val="1"/>
        <c:smooth val="0"/>
        <c:axId val="1596263968"/>
        <c:axId val="1596263488"/>
      </c:lineChart>
      <c:catAx>
        <c:axId val="169280356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UD デジタル 教科書体 NK-B" panose="02020700000000000000" pitchFamily="18" charset="-128"/>
                <a:ea typeface="UD デジタル 教科書体 NK-B" panose="02020700000000000000" pitchFamily="18" charset="-128"/>
                <a:cs typeface="+mn-cs"/>
              </a:defRPr>
            </a:pPr>
            <a:endParaRPr lang="ja-JP"/>
          </a:p>
        </c:txPr>
        <c:crossAx val="1692792047"/>
        <c:crossesAt val="0"/>
        <c:auto val="1"/>
        <c:lblAlgn val="ctr"/>
        <c:lblOffset val="100"/>
        <c:noMultiLvlLbl val="0"/>
      </c:catAx>
      <c:valAx>
        <c:axId val="1692792047"/>
        <c:scaling>
          <c:orientation val="minMax"/>
          <c:max val="16000"/>
          <c:min val="8000"/>
        </c:scaling>
        <c:delete val="0"/>
        <c:axPos val="l"/>
        <c:majorGridlines>
          <c:spPr>
            <a:ln w="9525" cap="flat" cmpd="sng" algn="ctr">
              <a:solidFill>
                <a:schemeClr val="tx1">
                  <a:lumMod val="15000"/>
                  <a:lumOff val="85000"/>
                </a:schemeClr>
              </a:solidFill>
              <a:round/>
            </a:ln>
            <a:effectLst/>
          </c:spPr>
        </c:majorGridlines>
        <c:numFmt formatCode="#,##0_);[Red]\(#,##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UD デジタル 教科書体 NK-B" panose="02020700000000000000" pitchFamily="18" charset="-128"/>
                <a:ea typeface="UD デジタル 教科書体 NK-B" panose="02020700000000000000" pitchFamily="18" charset="-128"/>
                <a:cs typeface="+mn-cs"/>
              </a:defRPr>
            </a:pPr>
            <a:endParaRPr lang="ja-JP"/>
          </a:p>
        </c:txPr>
        <c:crossAx val="1692803567"/>
        <c:crosses val="autoZero"/>
        <c:crossBetween val="between"/>
        <c:majorUnit val="1000"/>
        <c:minorUnit val="500"/>
      </c:valAx>
      <c:valAx>
        <c:axId val="1596263488"/>
        <c:scaling>
          <c:orientation val="minMax"/>
          <c:min val="0.4"/>
        </c:scaling>
        <c:delete val="0"/>
        <c:axPos val="r"/>
        <c:numFmt formatCode="0.0%" sourceLinked="0"/>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UD デジタル 教科書体 NK-B" panose="02020700000000000000" pitchFamily="18" charset="-128"/>
                <a:ea typeface="UD デジタル 教科書体 NK-B" panose="02020700000000000000" pitchFamily="18" charset="-128"/>
                <a:cs typeface="+mn-cs"/>
              </a:defRPr>
            </a:pPr>
            <a:endParaRPr lang="ja-JP"/>
          </a:p>
        </c:txPr>
        <c:crossAx val="1596263968"/>
        <c:crosses val="max"/>
        <c:crossBetween val="between"/>
        <c:majorUnit val="5.000000000000001E-2"/>
        <c:minorUnit val="1.0000000000000002E-3"/>
      </c:valAx>
      <c:catAx>
        <c:axId val="1596263968"/>
        <c:scaling>
          <c:orientation val="minMax"/>
        </c:scaling>
        <c:delete val="1"/>
        <c:axPos val="b"/>
        <c:numFmt formatCode="General" sourceLinked="1"/>
        <c:majorTickMark val="out"/>
        <c:minorTickMark val="none"/>
        <c:tickLblPos val="nextTo"/>
        <c:crossAx val="1596263488"/>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UD デジタル 教科書体 NK-B" panose="02020700000000000000" pitchFamily="18" charset="-128"/>
              <a:ea typeface="UD デジタル 教科書体 NK-B" panose="02020700000000000000" pitchFamily="18" charset="-128"/>
              <a:cs typeface="+mn-cs"/>
            </a:defRPr>
          </a:pPr>
          <a:endParaRPr lang="ja-JP"/>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pattFill prst="pct40">
      <a:fgClr>
        <a:schemeClr val="accent1">
          <a:lumMod val="20000"/>
          <a:lumOff val="80000"/>
        </a:schemeClr>
      </a:fgClr>
      <a:bgClr>
        <a:schemeClr val="bg1"/>
      </a:bgClr>
    </a:pattFill>
    <a:ln>
      <a:noFill/>
    </a:ln>
    <a:effectLst/>
  </c:spPr>
  <c:txPr>
    <a:bodyPr/>
    <a:lstStyle/>
    <a:p>
      <a:pPr>
        <a:defRPr/>
      </a:pPr>
      <a:endParaRPr lang="ja-JP"/>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UD デジタル 教科書体 NK-B" panose="02020700000000000000" pitchFamily="18" charset="-128"/>
                <a:ea typeface="UD デジタル 教科書体 NK-B" panose="02020700000000000000" pitchFamily="18" charset="-128"/>
                <a:cs typeface="+mn-cs"/>
              </a:defRPr>
            </a:pPr>
            <a:r>
              <a:rPr lang="ja-JP" altLang="en-US" sz="1800"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自転車乗用中死者の損傷主部位比較</a:t>
            </a:r>
          </a:p>
        </c:rich>
      </c:tx>
      <c:layout>
        <c:manualLayout>
          <c:xMode val="edge"/>
          <c:yMode val="edge"/>
          <c:x val="0.11361112335922745"/>
          <c:y val="0"/>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UD デジタル 教科書体 NK-B" panose="02020700000000000000" pitchFamily="18" charset="-128"/>
              <a:ea typeface="UD デジタル 教科書体 NK-B" panose="02020700000000000000" pitchFamily="18" charset="-128"/>
              <a:cs typeface="+mn-cs"/>
            </a:defRPr>
          </a:pPr>
          <a:endParaRPr lang="ja-JP"/>
        </a:p>
      </c:txPr>
    </c:title>
    <c:autoTitleDeleted val="0"/>
    <c:plotArea>
      <c:layout>
        <c:manualLayout>
          <c:layoutTarget val="inner"/>
          <c:xMode val="edge"/>
          <c:yMode val="edge"/>
          <c:x val="0.14119720094598498"/>
          <c:y val="0.23135939039793468"/>
          <c:w val="0.71477827498262025"/>
          <c:h val="0.75234569100725912"/>
        </c:manualLayout>
      </c:layout>
      <c:pieChart>
        <c:varyColors val="1"/>
        <c:ser>
          <c:idx val="0"/>
          <c:order val="0"/>
          <c:tx>
            <c:strRef>
              <c:f>Sheet1!$B$1</c:f>
              <c:strCache>
                <c:ptCount val="1"/>
                <c:pt idx="0">
                  <c:v>損傷主部位</c:v>
                </c:pt>
              </c:strCache>
            </c:strRef>
          </c:tx>
          <c:spPr>
            <a:ln w="28575">
              <a:solidFill>
                <a:schemeClr val="bg1"/>
              </a:solidFill>
            </a:ln>
          </c:spPr>
          <c:dPt>
            <c:idx val="0"/>
            <c:bubble3D val="0"/>
            <c:spPr>
              <a:solidFill>
                <a:srgbClr val="FF7C80"/>
              </a:solidFill>
              <a:ln w="28575">
                <a:solidFill>
                  <a:schemeClr val="bg1"/>
                </a:solidFill>
              </a:ln>
              <a:effectLst/>
            </c:spPr>
            <c:extLst>
              <c:ext xmlns:c16="http://schemas.microsoft.com/office/drawing/2014/chart" uri="{C3380CC4-5D6E-409C-BE32-E72D297353CC}">
                <c16:uniqueId val="{00000007-A680-4022-91C1-FA9FF29C75CC}"/>
              </c:ext>
            </c:extLst>
          </c:dPt>
          <c:dPt>
            <c:idx val="1"/>
            <c:bubble3D val="0"/>
            <c:spPr>
              <a:solidFill>
                <a:schemeClr val="accent4">
                  <a:lumMod val="60000"/>
                  <a:lumOff val="40000"/>
                </a:schemeClr>
              </a:solidFill>
              <a:ln w="28575">
                <a:solidFill>
                  <a:schemeClr val="bg1"/>
                </a:solidFill>
              </a:ln>
              <a:effectLst/>
            </c:spPr>
            <c:extLst>
              <c:ext xmlns:c16="http://schemas.microsoft.com/office/drawing/2014/chart" uri="{C3380CC4-5D6E-409C-BE32-E72D297353CC}">
                <c16:uniqueId val="{00000008-A680-4022-91C1-FA9FF29C75CC}"/>
              </c:ext>
            </c:extLst>
          </c:dPt>
          <c:dPt>
            <c:idx val="2"/>
            <c:bubble3D val="0"/>
            <c:spPr>
              <a:solidFill>
                <a:schemeClr val="accent6">
                  <a:lumMod val="60000"/>
                  <a:lumOff val="40000"/>
                </a:schemeClr>
              </a:solidFill>
              <a:ln w="28575">
                <a:solidFill>
                  <a:schemeClr val="bg1"/>
                </a:solidFill>
              </a:ln>
              <a:effectLst/>
            </c:spPr>
            <c:extLst>
              <c:ext xmlns:c16="http://schemas.microsoft.com/office/drawing/2014/chart" uri="{C3380CC4-5D6E-409C-BE32-E72D297353CC}">
                <c16:uniqueId val="{00000009-A680-4022-91C1-FA9FF29C75CC}"/>
              </c:ext>
            </c:extLst>
          </c:dPt>
          <c:dPt>
            <c:idx val="3"/>
            <c:bubble3D val="0"/>
            <c:spPr>
              <a:solidFill>
                <a:schemeClr val="accent5">
                  <a:lumMod val="60000"/>
                  <a:lumOff val="40000"/>
                </a:schemeClr>
              </a:solidFill>
              <a:ln w="28575">
                <a:solidFill>
                  <a:schemeClr val="bg1"/>
                </a:solidFill>
              </a:ln>
              <a:effectLst/>
            </c:spPr>
            <c:extLst>
              <c:ext xmlns:c16="http://schemas.microsoft.com/office/drawing/2014/chart" uri="{C3380CC4-5D6E-409C-BE32-E72D297353CC}">
                <c16:uniqueId val="{0000000A-A680-4022-91C1-FA9FF29C75CC}"/>
              </c:ext>
            </c:extLst>
          </c:dPt>
          <c:dPt>
            <c:idx val="4"/>
            <c:bubble3D val="0"/>
            <c:spPr>
              <a:solidFill>
                <a:schemeClr val="accent2">
                  <a:lumMod val="60000"/>
                  <a:lumOff val="40000"/>
                </a:schemeClr>
              </a:solidFill>
              <a:ln w="28575">
                <a:solidFill>
                  <a:schemeClr val="bg1"/>
                </a:solidFill>
              </a:ln>
              <a:effectLst/>
            </c:spPr>
            <c:extLst>
              <c:ext xmlns:c16="http://schemas.microsoft.com/office/drawing/2014/chart" uri="{C3380CC4-5D6E-409C-BE32-E72D297353CC}">
                <c16:uniqueId val="{0000000B-A680-4022-91C1-FA9FF29C75CC}"/>
              </c:ext>
            </c:extLst>
          </c:dPt>
          <c:dPt>
            <c:idx val="5"/>
            <c:bubble3D val="0"/>
            <c:spPr>
              <a:solidFill>
                <a:srgbClr val="C0C0C0"/>
              </a:solidFill>
              <a:ln w="28575">
                <a:solidFill>
                  <a:schemeClr val="bg1"/>
                </a:solidFill>
              </a:ln>
              <a:effectLst/>
            </c:spPr>
            <c:extLst>
              <c:ext xmlns:c16="http://schemas.microsoft.com/office/drawing/2014/chart" uri="{C3380CC4-5D6E-409C-BE32-E72D297353CC}">
                <c16:uniqueId val="{0000000C-A680-4022-91C1-FA9FF29C75CC}"/>
              </c:ext>
            </c:extLst>
          </c:dPt>
          <c:dLbls>
            <c:delete val="1"/>
          </c:dLbls>
          <c:cat>
            <c:strRef>
              <c:f>Sheet1!$A$2:$A$7</c:f>
              <c:strCache>
                <c:ptCount val="6"/>
                <c:pt idx="0">
                  <c:v>頭部</c:v>
                </c:pt>
                <c:pt idx="1">
                  <c:v>頸部</c:v>
                </c:pt>
                <c:pt idx="2">
                  <c:v>胸部</c:v>
                </c:pt>
                <c:pt idx="3">
                  <c:v>腰部</c:v>
                </c:pt>
                <c:pt idx="4">
                  <c:v>脚部</c:v>
                </c:pt>
                <c:pt idx="5">
                  <c:v>その他</c:v>
                </c:pt>
              </c:strCache>
            </c:strRef>
          </c:cat>
          <c:val>
            <c:numRef>
              <c:f>Sheet1!$B$2:$B$7</c:f>
              <c:numCache>
                <c:formatCode>General</c:formatCode>
                <c:ptCount val="6"/>
                <c:pt idx="0">
                  <c:v>0.64</c:v>
                </c:pt>
                <c:pt idx="1">
                  <c:v>3.5999999999999997E-2</c:v>
                </c:pt>
                <c:pt idx="2">
                  <c:v>0.16500000000000001</c:v>
                </c:pt>
                <c:pt idx="3">
                  <c:v>0.05</c:v>
                </c:pt>
                <c:pt idx="4">
                  <c:v>1.4E-2</c:v>
                </c:pt>
                <c:pt idx="5">
                  <c:v>9.4E-2</c:v>
                </c:pt>
              </c:numCache>
            </c:numRef>
          </c:val>
          <c:extLst>
            <c:ext xmlns:c16="http://schemas.microsoft.com/office/drawing/2014/chart" uri="{C3380CC4-5D6E-409C-BE32-E72D297353CC}">
              <c16:uniqueId val="{00000000-A680-4022-91C1-FA9FF29C75CC}"/>
            </c:ext>
          </c:extLst>
        </c:ser>
        <c:dLbls>
          <c:dLblPos val="ctr"/>
          <c:showLegendKey val="0"/>
          <c:showVal val="0"/>
          <c:showCatName val="0"/>
          <c:showSerName val="0"/>
          <c:showPercent val="1"/>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pattFill prst="pct40">
      <a:fgClr>
        <a:schemeClr val="accent1">
          <a:lumMod val="20000"/>
          <a:lumOff val="80000"/>
        </a:schemeClr>
      </a:fgClr>
      <a:bgClr>
        <a:schemeClr val="bg1"/>
      </a:bgClr>
    </a:pattFill>
    <a:ln>
      <a:noFill/>
    </a:ln>
    <a:effectLst/>
  </c:spPr>
  <c:txPr>
    <a:bodyPr/>
    <a:lstStyle/>
    <a:p>
      <a:pPr>
        <a:defRPr/>
      </a:pPr>
      <a:endParaRPr lang="ja-JP"/>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ja-JP" altLang="en-US" sz="1800"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ヘルメット着用状況別の致死率</a:t>
            </a:r>
            <a:endParaRPr lang="en-US" altLang="ja-JP" sz="1800" dirty="0">
              <a:solidFill>
                <a:schemeClr val="accent1">
                  <a:lumMod val="75000"/>
                </a:schemeClr>
              </a:solidFill>
              <a:latin typeface="UD デジタル 教科書体 NK-B" panose="02020700000000000000" pitchFamily="18" charset="-128"/>
              <a:ea typeface="UD デジタル 教科書体 NK-B" panose="02020700000000000000" pitchFamily="18" charset="-128"/>
            </a:endParaRPr>
          </a:p>
        </c:rich>
      </c:tx>
      <c:layout>
        <c:manualLayout>
          <c:xMode val="edge"/>
          <c:yMode val="edge"/>
          <c:x val="0.17609953367775391"/>
          <c:y val="0"/>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ltLang="ja-JP"/>
        </a:p>
      </c:txPr>
    </c:title>
    <c:autoTitleDeleted val="0"/>
    <c:plotArea>
      <c:layout>
        <c:manualLayout>
          <c:layoutTarget val="inner"/>
          <c:xMode val="edge"/>
          <c:yMode val="edge"/>
          <c:x val="0.14732729125075819"/>
          <c:y val="0.22522828391294217"/>
          <c:w val="0.79050811710299729"/>
          <c:h val="0.66337755495112172"/>
        </c:manualLayout>
      </c:layout>
      <c:barChart>
        <c:barDir val="col"/>
        <c:grouping val="clustered"/>
        <c:varyColors val="0"/>
        <c:ser>
          <c:idx val="0"/>
          <c:order val="0"/>
          <c:tx>
            <c:strRef>
              <c:f>Sheet1!$B$1</c:f>
              <c:strCache>
                <c:ptCount val="1"/>
                <c:pt idx="0">
                  <c:v>系列 1</c:v>
                </c:pt>
              </c:strCache>
            </c:strRef>
          </c:tx>
          <c:spPr>
            <a:solidFill>
              <a:schemeClr val="accent1"/>
            </a:solidFill>
            <a:ln>
              <a:noFill/>
            </a:ln>
            <a:effectLst/>
          </c:spPr>
          <c:invertIfNegative val="0"/>
          <c:dPt>
            <c:idx val="0"/>
            <c:invertIfNegative val="0"/>
            <c:bubble3D val="0"/>
            <c:spPr>
              <a:solidFill>
                <a:schemeClr val="accent4">
                  <a:lumMod val="40000"/>
                  <a:lumOff val="60000"/>
                </a:schemeClr>
              </a:solidFill>
              <a:ln>
                <a:noFill/>
              </a:ln>
              <a:effectLst/>
            </c:spPr>
            <c:extLst>
              <c:ext xmlns:c16="http://schemas.microsoft.com/office/drawing/2014/chart" uri="{C3380CC4-5D6E-409C-BE32-E72D297353CC}">
                <c16:uniqueId val="{00000003-9ED4-40D2-B407-E166750FF15E}"/>
              </c:ext>
            </c:extLst>
          </c:dPt>
          <c:dPt>
            <c:idx val="1"/>
            <c:invertIfNegative val="0"/>
            <c:bubble3D val="0"/>
            <c:spPr>
              <a:solidFill>
                <a:srgbClr val="FF7C80"/>
              </a:solidFill>
              <a:ln>
                <a:noFill/>
              </a:ln>
              <a:effectLst/>
            </c:spPr>
            <c:extLst>
              <c:ext xmlns:c16="http://schemas.microsoft.com/office/drawing/2014/chart" uri="{C3380CC4-5D6E-409C-BE32-E72D297353CC}">
                <c16:uniqueId val="{00000004-9ED4-40D2-B407-E166750FF15E}"/>
              </c:ext>
            </c:extLst>
          </c:dPt>
          <c:cat>
            <c:strRef>
              <c:f>Sheet1!$A$2:$A$3</c:f>
              <c:strCache>
                <c:ptCount val="2"/>
                <c:pt idx="0">
                  <c:v>着用</c:v>
                </c:pt>
                <c:pt idx="1">
                  <c:v>非着用</c:v>
                </c:pt>
              </c:strCache>
            </c:strRef>
          </c:cat>
          <c:val>
            <c:numRef>
              <c:f>Sheet1!$B$2:$B$3</c:f>
              <c:numCache>
                <c:formatCode>General</c:formatCode>
                <c:ptCount val="2"/>
                <c:pt idx="0">
                  <c:v>1.2999999999999999E-3</c:v>
                </c:pt>
                <c:pt idx="1">
                  <c:v>2.5000000000000001E-3</c:v>
                </c:pt>
              </c:numCache>
            </c:numRef>
          </c:val>
          <c:extLst>
            <c:ext xmlns:c16="http://schemas.microsoft.com/office/drawing/2014/chart" uri="{C3380CC4-5D6E-409C-BE32-E72D297353CC}">
              <c16:uniqueId val="{00000000-9ED4-40D2-B407-E166750FF15E}"/>
            </c:ext>
          </c:extLst>
        </c:ser>
        <c:dLbls>
          <c:showLegendKey val="0"/>
          <c:showVal val="0"/>
          <c:showCatName val="0"/>
          <c:showSerName val="0"/>
          <c:showPercent val="0"/>
          <c:showBubbleSize val="0"/>
        </c:dLbls>
        <c:gapWidth val="87"/>
        <c:overlap val="-27"/>
        <c:axId val="1672930816"/>
        <c:axId val="1672942336"/>
      </c:barChart>
      <c:catAx>
        <c:axId val="16729308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t" anchorCtr="0"/>
          <a:lstStyle/>
          <a:p>
            <a:pPr>
              <a:defRPr sz="1600" b="0" i="0" u="none" strike="noStrike" kern="1200" baseline="0">
                <a:solidFill>
                  <a:schemeClr val="accent1">
                    <a:lumMod val="75000"/>
                  </a:schemeClr>
                </a:solidFill>
                <a:latin typeface="UD デジタル 教科書体 NK-B" panose="02020700000000000000" pitchFamily="18" charset="-128"/>
                <a:ea typeface="UD デジタル 教科書体 NK-B" panose="02020700000000000000" pitchFamily="18" charset="-128"/>
                <a:cs typeface="+mn-cs"/>
              </a:defRPr>
            </a:pPr>
            <a:endParaRPr lang="ja-JP"/>
          </a:p>
        </c:txPr>
        <c:crossAx val="1672942336"/>
        <c:crosses val="autoZero"/>
        <c:auto val="1"/>
        <c:lblAlgn val="ctr"/>
        <c:lblOffset val="100"/>
        <c:noMultiLvlLbl val="0"/>
      </c:catAx>
      <c:valAx>
        <c:axId val="1672942336"/>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UD デジタル 教科書体 NK-B" panose="02020700000000000000" pitchFamily="18" charset="-128"/>
                <a:ea typeface="UD デジタル 教科書体 NK-B" panose="02020700000000000000" pitchFamily="18" charset="-128"/>
                <a:cs typeface="+mn-cs"/>
              </a:defRPr>
            </a:pPr>
            <a:endParaRPr lang="ja-JP"/>
          </a:p>
        </c:txPr>
        <c:crossAx val="1672930816"/>
        <c:crosses val="autoZero"/>
        <c:crossBetween val="between"/>
        <c:majorUnit val="1.0000000000000002E-3"/>
        <c:minorUnit val="5.0000000000000012E-4"/>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pattFill prst="pct40">
      <a:fgClr>
        <a:schemeClr val="accent1">
          <a:lumMod val="20000"/>
          <a:lumOff val="80000"/>
        </a:schemeClr>
      </a:fgClr>
      <a:bgClr>
        <a:schemeClr val="bg1"/>
      </a:bgClr>
    </a:pattFill>
    <a:ln>
      <a:noFill/>
    </a:ln>
    <a:effectLst/>
  </c:spPr>
  <c:txPr>
    <a:bodyPr/>
    <a:lstStyle/>
    <a:p>
      <a:pPr>
        <a:defRPr/>
      </a:pPr>
      <a:endParaRPr lang="ja-JP"/>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0.33706</cdr:x>
      <cdr:y>0.54734</cdr:y>
    </cdr:from>
    <cdr:to>
      <cdr:x>0.7455</cdr:x>
      <cdr:y>0.61106</cdr:y>
    </cdr:to>
    <cdr:sp macro="" textlink="">
      <cdr:nvSpPr>
        <cdr:cNvPr id="4" name="矢印: 左 3">
          <a:extLst xmlns:a="http://schemas.openxmlformats.org/drawingml/2006/main">
            <a:ext uri="{FF2B5EF4-FFF2-40B4-BE49-F238E27FC236}">
              <a16:creationId xmlns:a16="http://schemas.microsoft.com/office/drawing/2014/main" id="{106FFD31-A77B-353D-027B-4B5A401DC8F3}"/>
            </a:ext>
          </a:extLst>
        </cdr:cNvPr>
        <cdr:cNvSpPr/>
      </cdr:nvSpPr>
      <cdr:spPr>
        <a:xfrm xmlns:a="http://schemas.openxmlformats.org/drawingml/2006/main" rot="9068900">
          <a:off x="1602626" y="2579807"/>
          <a:ext cx="1941967" cy="300331"/>
        </a:xfrm>
        <a:prstGeom xmlns:a="http://schemas.openxmlformats.org/drawingml/2006/main" prst="leftArrow">
          <a:avLst>
            <a:gd name="adj1" fmla="val 50000"/>
            <a:gd name="adj2" fmla="val 192777"/>
          </a:avLst>
        </a:prstGeom>
        <a:solidFill xmlns:a="http://schemas.openxmlformats.org/drawingml/2006/main">
          <a:schemeClr val="tx1"/>
        </a:solidFill>
      </cdr:spPr>
      <cdr:style>
        <a:lnRef xmlns:a="http://schemas.openxmlformats.org/drawingml/2006/main" idx="2">
          <a:schemeClr val="accent1">
            <a:shade val="15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ja-JP" altLang="en-US" kern="120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6175CEE-91BD-4A2C-B014-55EDCDA99E15}" type="datetimeFigureOut">
              <a:rPr kumimoji="1" lang="ja-JP" altLang="en-US" smtClean="0"/>
              <a:t>2025/6/24</a:t>
            </a:fld>
            <a:endParaRPr kumimoji="1" lang="ja-JP" altLang="en-US"/>
          </a:p>
        </p:txBody>
      </p:sp>
      <p:sp>
        <p:nvSpPr>
          <p:cNvPr id="4" name="スライド イメージ プレースホルダー 3"/>
          <p:cNvSpPr>
            <a:spLocks noGrp="1" noRot="1" noChangeAspect="1"/>
          </p:cNvSpPr>
          <p:nvPr>
            <p:ph type="sldImg" idx="2"/>
          </p:nvPr>
        </p:nvSpPr>
        <p:spPr>
          <a:xfrm>
            <a:off x="1200150" y="1143000"/>
            <a:ext cx="44577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4DF6A7D-A174-49EA-BD5F-D1FBEB645FC7}" type="slidenum">
              <a:rPr kumimoji="1" lang="ja-JP" altLang="en-US" smtClean="0"/>
              <a:t>‹#›</a:t>
            </a:fld>
            <a:endParaRPr kumimoji="1" lang="ja-JP" altLang="en-US"/>
          </a:p>
        </p:txBody>
      </p:sp>
    </p:spTree>
    <p:extLst>
      <p:ext uri="{BB962C8B-B14F-4D97-AF65-F5344CB8AC3E}">
        <p14:creationId xmlns:p14="http://schemas.microsoft.com/office/powerpoint/2010/main" val="2457451118"/>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94DF6A7D-A174-49EA-BD5F-D1FBEB645FC7}" type="slidenum">
              <a:rPr kumimoji="1" lang="ja-JP" altLang="en-US" smtClean="0"/>
              <a:t>9</a:t>
            </a:fld>
            <a:endParaRPr kumimoji="1" lang="ja-JP" altLang="en-US"/>
          </a:p>
        </p:txBody>
      </p:sp>
    </p:spTree>
    <p:extLst>
      <p:ext uri="{BB962C8B-B14F-4D97-AF65-F5344CB8AC3E}">
        <p14:creationId xmlns:p14="http://schemas.microsoft.com/office/powerpoint/2010/main" val="34805476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94DF6A7D-A174-49EA-BD5F-D1FBEB645FC7}" type="slidenum">
              <a:rPr kumimoji="1" lang="ja-JP" altLang="en-US" smtClean="0"/>
              <a:t>28</a:t>
            </a:fld>
            <a:endParaRPr kumimoji="1" lang="ja-JP" altLang="en-US"/>
          </a:p>
        </p:txBody>
      </p:sp>
    </p:spTree>
    <p:extLst>
      <p:ext uri="{BB962C8B-B14F-4D97-AF65-F5344CB8AC3E}">
        <p14:creationId xmlns:p14="http://schemas.microsoft.com/office/powerpoint/2010/main" val="40972480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94DF6A7D-A174-49EA-BD5F-D1FBEB645FC7}" type="slidenum">
              <a:rPr kumimoji="1" lang="ja-JP" altLang="en-US" smtClean="0"/>
              <a:t>30</a:t>
            </a:fld>
            <a:endParaRPr kumimoji="1" lang="ja-JP" altLang="en-US"/>
          </a:p>
        </p:txBody>
      </p:sp>
    </p:spTree>
    <p:extLst>
      <p:ext uri="{BB962C8B-B14F-4D97-AF65-F5344CB8AC3E}">
        <p14:creationId xmlns:p14="http://schemas.microsoft.com/office/powerpoint/2010/main" val="805881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94DF6A7D-A174-49EA-BD5F-D1FBEB645FC7}" type="slidenum">
              <a:rPr kumimoji="1" lang="ja-JP" altLang="en-US" smtClean="0"/>
              <a:t>11</a:t>
            </a:fld>
            <a:endParaRPr kumimoji="1" lang="ja-JP" altLang="en-US"/>
          </a:p>
        </p:txBody>
      </p:sp>
    </p:spTree>
    <p:extLst>
      <p:ext uri="{BB962C8B-B14F-4D97-AF65-F5344CB8AC3E}">
        <p14:creationId xmlns:p14="http://schemas.microsoft.com/office/powerpoint/2010/main" val="38445935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94DF6A7D-A174-49EA-BD5F-D1FBEB645FC7}" type="slidenum">
              <a:rPr kumimoji="1" lang="ja-JP" altLang="en-US" smtClean="0"/>
              <a:t>12</a:t>
            </a:fld>
            <a:endParaRPr kumimoji="1" lang="ja-JP" altLang="en-US"/>
          </a:p>
        </p:txBody>
      </p:sp>
    </p:spTree>
    <p:extLst>
      <p:ext uri="{BB962C8B-B14F-4D97-AF65-F5344CB8AC3E}">
        <p14:creationId xmlns:p14="http://schemas.microsoft.com/office/powerpoint/2010/main" val="2767601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道路標識？？</a:t>
            </a:r>
          </a:p>
        </p:txBody>
      </p:sp>
      <p:sp>
        <p:nvSpPr>
          <p:cNvPr id="4" name="スライド番号プレースホルダー 3"/>
          <p:cNvSpPr>
            <a:spLocks noGrp="1"/>
          </p:cNvSpPr>
          <p:nvPr>
            <p:ph type="sldNum" sz="quarter" idx="5"/>
          </p:nvPr>
        </p:nvSpPr>
        <p:spPr/>
        <p:txBody>
          <a:bodyPr/>
          <a:lstStyle/>
          <a:p>
            <a:fld id="{94DF6A7D-A174-49EA-BD5F-D1FBEB645FC7}" type="slidenum">
              <a:rPr kumimoji="1" lang="ja-JP" altLang="en-US" smtClean="0"/>
              <a:t>13</a:t>
            </a:fld>
            <a:endParaRPr kumimoji="1" lang="ja-JP" altLang="en-US"/>
          </a:p>
        </p:txBody>
      </p:sp>
    </p:spTree>
    <p:extLst>
      <p:ext uri="{BB962C8B-B14F-4D97-AF65-F5344CB8AC3E}">
        <p14:creationId xmlns:p14="http://schemas.microsoft.com/office/powerpoint/2010/main" val="10363558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94DF6A7D-A174-49EA-BD5F-D1FBEB645FC7}" type="slidenum">
              <a:rPr kumimoji="1" lang="ja-JP" altLang="en-US" smtClean="0"/>
              <a:t>14</a:t>
            </a:fld>
            <a:endParaRPr kumimoji="1" lang="ja-JP" altLang="en-US"/>
          </a:p>
        </p:txBody>
      </p:sp>
    </p:spTree>
    <p:extLst>
      <p:ext uri="{BB962C8B-B14F-4D97-AF65-F5344CB8AC3E}">
        <p14:creationId xmlns:p14="http://schemas.microsoft.com/office/powerpoint/2010/main" val="12207212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94DF6A7D-A174-49EA-BD5F-D1FBEB645FC7}" type="slidenum">
              <a:rPr kumimoji="1" lang="ja-JP" altLang="en-US" smtClean="0"/>
              <a:t>15</a:t>
            </a:fld>
            <a:endParaRPr kumimoji="1" lang="ja-JP" altLang="en-US"/>
          </a:p>
        </p:txBody>
      </p:sp>
    </p:spTree>
    <p:extLst>
      <p:ext uri="{BB962C8B-B14F-4D97-AF65-F5344CB8AC3E}">
        <p14:creationId xmlns:p14="http://schemas.microsoft.com/office/powerpoint/2010/main" val="3539237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543FBC-85B0-8B0B-B830-69DFEF0442E9}"/>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49853970-4E43-F3E7-86C4-E911F37DDC78}"/>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521F7696-271E-5CDA-CB32-6CC06DB351AB}"/>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BEE33C9D-81AB-994A-4303-E60903B882C7}"/>
              </a:ext>
            </a:extLst>
          </p:cNvPr>
          <p:cNvSpPr>
            <a:spLocks noGrp="1"/>
          </p:cNvSpPr>
          <p:nvPr>
            <p:ph type="sldNum" sz="quarter" idx="5"/>
          </p:nvPr>
        </p:nvSpPr>
        <p:spPr/>
        <p:txBody>
          <a:bodyPr/>
          <a:lstStyle/>
          <a:p>
            <a:fld id="{94DF6A7D-A174-49EA-BD5F-D1FBEB645FC7}" type="slidenum">
              <a:rPr kumimoji="1" lang="ja-JP" altLang="en-US" smtClean="0"/>
              <a:t>16</a:t>
            </a:fld>
            <a:endParaRPr kumimoji="1" lang="ja-JP" altLang="en-US"/>
          </a:p>
        </p:txBody>
      </p:sp>
    </p:spTree>
    <p:extLst>
      <p:ext uri="{BB962C8B-B14F-4D97-AF65-F5344CB8AC3E}">
        <p14:creationId xmlns:p14="http://schemas.microsoft.com/office/powerpoint/2010/main" val="7636156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94DF6A7D-A174-49EA-BD5F-D1FBEB645FC7}" type="slidenum">
              <a:rPr kumimoji="1" lang="ja-JP" altLang="en-US" smtClean="0"/>
              <a:t>17</a:t>
            </a:fld>
            <a:endParaRPr kumimoji="1" lang="ja-JP" altLang="en-US"/>
          </a:p>
        </p:txBody>
      </p:sp>
    </p:spTree>
    <p:extLst>
      <p:ext uri="{BB962C8B-B14F-4D97-AF65-F5344CB8AC3E}">
        <p14:creationId xmlns:p14="http://schemas.microsoft.com/office/powerpoint/2010/main" val="14130826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94DF6A7D-A174-49EA-BD5F-D1FBEB645FC7}" type="slidenum">
              <a:rPr kumimoji="1" lang="ja-JP" altLang="en-US" smtClean="0"/>
              <a:t>23</a:t>
            </a:fld>
            <a:endParaRPr kumimoji="1" lang="ja-JP" altLang="en-US"/>
          </a:p>
        </p:txBody>
      </p:sp>
    </p:spTree>
    <p:extLst>
      <p:ext uri="{BB962C8B-B14F-4D97-AF65-F5344CB8AC3E}">
        <p14:creationId xmlns:p14="http://schemas.microsoft.com/office/powerpoint/2010/main" val="16086325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742950" y="1122363"/>
            <a:ext cx="84201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238250" y="3602038"/>
            <a:ext cx="74295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987CC17C-A9BF-4480-944D-0BB1DE4E047D}" type="datetimeFigureOut">
              <a:rPr kumimoji="1" lang="ja-JP" altLang="en-US" smtClean="0"/>
              <a:t>2025/6/24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1C73B6F-2E44-4472-B741-EBF1B375C7F3}" type="slidenum">
              <a:rPr kumimoji="1" lang="ja-JP" altLang="en-US" smtClean="0"/>
              <a:t>‹#›</a:t>
            </a:fld>
            <a:endParaRPr kumimoji="1" lang="ja-JP" altLang="en-US"/>
          </a:p>
        </p:txBody>
      </p:sp>
    </p:spTree>
    <p:extLst>
      <p:ext uri="{BB962C8B-B14F-4D97-AF65-F5344CB8AC3E}">
        <p14:creationId xmlns:p14="http://schemas.microsoft.com/office/powerpoint/2010/main" val="42693136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987CC17C-A9BF-4480-944D-0BB1DE4E047D}" type="datetimeFigureOut">
              <a:rPr kumimoji="1" lang="ja-JP" altLang="en-US" smtClean="0"/>
              <a:t>2025/6/24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1C73B6F-2E44-4472-B741-EBF1B375C7F3}" type="slidenum">
              <a:rPr kumimoji="1" lang="ja-JP" altLang="en-US" smtClean="0"/>
              <a:t>‹#›</a:t>
            </a:fld>
            <a:endParaRPr kumimoji="1" lang="ja-JP" altLang="en-US"/>
          </a:p>
        </p:txBody>
      </p:sp>
    </p:spTree>
    <p:extLst>
      <p:ext uri="{BB962C8B-B14F-4D97-AF65-F5344CB8AC3E}">
        <p14:creationId xmlns:p14="http://schemas.microsoft.com/office/powerpoint/2010/main" val="34734413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8982" y="365125"/>
            <a:ext cx="2135981"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81038" y="365125"/>
            <a:ext cx="6284119"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987CC17C-A9BF-4480-944D-0BB1DE4E047D}" type="datetimeFigureOut">
              <a:rPr kumimoji="1" lang="ja-JP" altLang="en-US" smtClean="0"/>
              <a:t>2025/6/24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1C73B6F-2E44-4472-B741-EBF1B375C7F3}" type="slidenum">
              <a:rPr kumimoji="1" lang="ja-JP" altLang="en-US" smtClean="0"/>
              <a:t>‹#›</a:t>
            </a:fld>
            <a:endParaRPr kumimoji="1" lang="ja-JP" altLang="en-US"/>
          </a:p>
        </p:txBody>
      </p:sp>
    </p:spTree>
    <p:extLst>
      <p:ext uri="{BB962C8B-B14F-4D97-AF65-F5344CB8AC3E}">
        <p14:creationId xmlns:p14="http://schemas.microsoft.com/office/powerpoint/2010/main" val="30517052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987CC17C-A9BF-4480-944D-0BB1DE4E047D}" type="datetimeFigureOut">
              <a:rPr kumimoji="1" lang="ja-JP" altLang="en-US" smtClean="0"/>
              <a:t>2025/6/24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1C73B6F-2E44-4472-B741-EBF1B375C7F3}" type="slidenum">
              <a:rPr kumimoji="1" lang="ja-JP" altLang="en-US" smtClean="0"/>
              <a:t>‹#›</a:t>
            </a:fld>
            <a:endParaRPr kumimoji="1" lang="ja-JP" altLang="en-US"/>
          </a:p>
        </p:txBody>
      </p:sp>
    </p:spTree>
    <p:extLst>
      <p:ext uri="{BB962C8B-B14F-4D97-AF65-F5344CB8AC3E}">
        <p14:creationId xmlns:p14="http://schemas.microsoft.com/office/powerpoint/2010/main" val="20645516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75879" y="1709740"/>
            <a:ext cx="8543925"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75879" y="4589465"/>
            <a:ext cx="8543925"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987CC17C-A9BF-4480-944D-0BB1DE4E047D}" type="datetimeFigureOut">
              <a:rPr kumimoji="1" lang="ja-JP" altLang="en-US" smtClean="0"/>
              <a:t>2025/6/24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1C73B6F-2E44-4472-B741-EBF1B375C7F3}" type="slidenum">
              <a:rPr kumimoji="1" lang="ja-JP" altLang="en-US" smtClean="0"/>
              <a:t>‹#›</a:t>
            </a:fld>
            <a:endParaRPr kumimoji="1" lang="ja-JP" altLang="en-US"/>
          </a:p>
        </p:txBody>
      </p:sp>
    </p:spTree>
    <p:extLst>
      <p:ext uri="{BB962C8B-B14F-4D97-AF65-F5344CB8AC3E}">
        <p14:creationId xmlns:p14="http://schemas.microsoft.com/office/powerpoint/2010/main" val="3271471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81038" y="1825625"/>
            <a:ext cx="421005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5014913" y="1825625"/>
            <a:ext cx="421005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987CC17C-A9BF-4480-944D-0BB1DE4E047D}" type="datetimeFigureOut">
              <a:rPr kumimoji="1" lang="ja-JP" altLang="en-US" smtClean="0"/>
              <a:t>2025/6/24</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81C73B6F-2E44-4472-B741-EBF1B375C7F3}" type="slidenum">
              <a:rPr kumimoji="1" lang="ja-JP" altLang="en-US" smtClean="0"/>
              <a:t>‹#›</a:t>
            </a:fld>
            <a:endParaRPr kumimoji="1" lang="ja-JP" altLang="en-US"/>
          </a:p>
        </p:txBody>
      </p:sp>
    </p:spTree>
    <p:extLst>
      <p:ext uri="{BB962C8B-B14F-4D97-AF65-F5344CB8AC3E}">
        <p14:creationId xmlns:p14="http://schemas.microsoft.com/office/powerpoint/2010/main" val="7679911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82328" y="365127"/>
            <a:ext cx="8543925"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82329" y="1681163"/>
            <a:ext cx="419070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82329" y="2505075"/>
            <a:ext cx="4190702"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5014913" y="1681163"/>
            <a:ext cx="4211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5014913" y="2505075"/>
            <a:ext cx="4211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987CC17C-A9BF-4480-944D-0BB1DE4E047D}" type="datetimeFigureOut">
              <a:rPr kumimoji="1" lang="ja-JP" altLang="en-US" smtClean="0"/>
              <a:t>2025/6/24</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81C73B6F-2E44-4472-B741-EBF1B375C7F3}" type="slidenum">
              <a:rPr kumimoji="1" lang="ja-JP" altLang="en-US" smtClean="0"/>
              <a:t>‹#›</a:t>
            </a:fld>
            <a:endParaRPr kumimoji="1" lang="ja-JP" altLang="en-US"/>
          </a:p>
        </p:txBody>
      </p:sp>
    </p:spTree>
    <p:extLst>
      <p:ext uri="{BB962C8B-B14F-4D97-AF65-F5344CB8AC3E}">
        <p14:creationId xmlns:p14="http://schemas.microsoft.com/office/powerpoint/2010/main" val="30072843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987CC17C-A9BF-4480-944D-0BB1DE4E047D}" type="datetimeFigureOut">
              <a:rPr kumimoji="1" lang="ja-JP" altLang="en-US" smtClean="0"/>
              <a:t>2025/6/24</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81C73B6F-2E44-4472-B741-EBF1B375C7F3}" type="slidenum">
              <a:rPr kumimoji="1" lang="ja-JP" altLang="en-US" smtClean="0"/>
              <a:t>‹#›</a:t>
            </a:fld>
            <a:endParaRPr kumimoji="1" lang="ja-JP" altLang="en-US"/>
          </a:p>
        </p:txBody>
      </p:sp>
    </p:spTree>
    <p:extLst>
      <p:ext uri="{BB962C8B-B14F-4D97-AF65-F5344CB8AC3E}">
        <p14:creationId xmlns:p14="http://schemas.microsoft.com/office/powerpoint/2010/main" val="8539028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87CC17C-A9BF-4480-944D-0BB1DE4E047D}" type="datetimeFigureOut">
              <a:rPr kumimoji="1" lang="ja-JP" altLang="en-US" smtClean="0"/>
              <a:t>2025/6/24</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81C73B6F-2E44-4472-B741-EBF1B375C7F3}" type="slidenum">
              <a:rPr kumimoji="1" lang="ja-JP" altLang="en-US" smtClean="0"/>
              <a:t>‹#›</a:t>
            </a:fld>
            <a:endParaRPr kumimoji="1" lang="ja-JP" altLang="en-US"/>
          </a:p>
        </p:txBody>
      </p:sp>
    </p:spTree>
    <p:extLst>
      <p:ext uri="{BB962C8B-B14F-4D97-AF65-F5344CB8AC3E}">
        <p14:creationId xmlns:p14="http://schemas.microsoft.com/office/powerpoint/2010/main" val="15500540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4211340" y="987427"/>
            <a:ext cx="501491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987CC17C-A9BF-4480-944D-0BB1DE4E047D}" type="datetimeFigureOut">
              <a:rPr kumimoji="1" lang="ja-JP" altLang="en-US" smtClean="0"/>
              <a:t>2025/6/24</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81C73B6F-2E44-4472-B741-EBF1B375C7F3}" type="slidenum">
              <a:rPr kumimoji="1" lang="ja-JP" altLang="en-US" smtClean="0"/>
              <a:t>‹#›</a:t>
            </a:fld>
            <a:endParaRPr kumimoji="1" lang="ja-JP" altLang="en-US"/>
          </a:p>
        </p:txBody>
      </p:sp>
    </p:spTree>
    <p:extLst>
      <p:ext uri="{BB962C8B-B14F-4D97-AF65-F5344CB8AC3E}">
        <p14:creationId xmlns:p14="http://schemas.microsoft.com/office/powerpoint/2010/main" val="37585938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4211340" y="987427"/>
            <a:ext cx="5014913"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987CC17C-A9BF-4480-944D-0BB1DE4E047D}" type="datetimeFigureOut">
              <a:rPr kumimoji="1" lang="ja-JP" altLang="en-US" smtClean="0"/>
              <a:t>2025/6/24</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81C73B6F-2E44-4472-B741-EBF1B375C7F3}" type="slidenum">
              <a:rPr kumimoji="1" lang="ja-JP" altLang="en-US" smtClean="0"/>
              <a:t>‹#›</a:t>
            </a:fld>
            <a:endParaRPr kumimoji="1" lang="ja-JP" altLang="en-US"/>
          </a:p>
        </p:txBody>
      </p:sp>
    </p:spTree>
    <p:extLst>
      <p:ext uri="{BB962C8B-B14F-4D97-AF65-F5344CB8AC3E}">
        <p14:creationId xmlns:p14="http://schemas.microsoft.com/office/powerpoint/2010/main" val="39025508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2">
            <a:lumMod val="10000"/>
            <a:lumOff val="9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1038" y="365127"/>
            <a:ext cx="8543925"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81038" y="6356352"/>
            <a:ext cx="222885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87CC17C-A9BF-4480-944D-0BB1DE4E047D}" type="datetimeFigureOut">
              <a:rPr kumimoji="1" lang="ja-JP" altLang="en-US" smtClean="0"/>
              <a:t>2025/6/24</a:t>
            </a:fld>
            <a:endParaRPr kumimoji="1" lang="ja-JP" altLang="en-US"/>
          </a:p>
        </p:txBody>
      </p:sp>
      <p:sp>
        <p:nvSpPr>
          <p:cNvPr id="5" name="Footer Placeholder 4"/>
          <p:cNvSpPr>
            <a:spLocks noGrp="1"/>
          </p:cNvSpPr>
          <p:nvPr>
            <p:ph type="ftr" sz="quarter" idx="3"/>
          </p:nvPr>
        </p:nvSpPr>
        <p:spPr>
          <a:xfrm>
            <a:off x="3281363" y="6356352"/>
            <a:ext cx="3343275"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kumimoji="1" lang="ja-JP" altLang="en-US"/>
          </a:p>
        </p:txBody>
      </p:sp>
      <p:sp>
        <p:nvSpPr>
          <p:cNvPr id="6" name="Slide Number Placeholder 5"/>
          <p:cNvSpPr>
            <a:spLocks noGrp="1"/>
          </p:cNvSpPr>
          <p:nvPr>
            <p:ph type="sldNum" sz="quarter" idx="4"/>
          </p:nvPr>
        </p:nvSpPr>
        <p:spPr>
          <a:xfrm>
            <a:off x="6996113" y="6356352"/>
            <a:ext cx="222885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1C73B6F-2E44-4472-B741-EBF1B375C7F3}" type="slidenum">
              <a:rPr kumimoji="1" lang="ja-JP" altLang="en-US" smtClean="0"/>
              <a:t>‹#›</a:t>
            </a:fld>
            <a:endParaRPr kumimoji="1" lang="ja-JP" altLang="en-US"/>
          </a:p>
        </p:txBody>
      </p:sp>
    </p:spTree>
    <p:extLst>
      <p:ext uri="{BB962C8B-B14F-4D97-AF65-F5344CB8AC3E}">
        <p14:creationId xmlns:p14="http://schemas.microsoft.com/office/powerpoint/2010/main" val="375848297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6.svg"/></Relationships>
</file>

<file path=ppt/slides/_rels/slide12.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12.png"/><Relationship Id="rId7"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18.svg"/><Relationship Id="rId5" Type="http://schemas.openxmlformats.org/officeDocument/2006/relationships/image" Target="../media/image14.png"/><Relationship Id="rId10" Type="http://schemas.openxmlformats.org/officeDocument/2006/relationships/image" Target="../media/image17.png"/><Relationship Id="rId4" Type="http://schemas.openxmlformats.org/officeDocument/2006/relationships/image" Target="../media/image13.png"/><Relationship Id="rId9"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chart" Target="../charts/chart3.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6.svg"/><Relationship Id="rId4" Type="http://schemas.openxmlformats.org/officeDocument/2006/relationships/image" Target="../media/image5.png"/></Relationships>
</file>

<file path=ppt/slides/_rels/slide2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37.jpg"/><Relationship Id="rId4" Type="http://schemas.openxmlformats.org/officeDocument/2006/relationships/image" Target="../media/image36.jpg"/></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8.gif"/><Relationship Id="rId1" Type="http://schemas.openxmlformats.org/officeDocument/2006/relationships/slideLayout" Target="../slideLayouts/slideLayout7.xml"/><Relationship Id="rId4" Type="http://schemas.openxmlformats.org/officeDocument/2006/relationships/image" Target="../media/image6.svg"/></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9.png"/><Relationship Id="rId1" Type="http://schemas.openxmlformats.org/officeDocument/2006/relationships/slideLayout" Target="../slideLayouts/slideLayout7.xml"/><Relationship Id="rId4" Type="http://schemas.openxmlformats.org/officeDocument/2006/relationships/image" Target="../media/image6.svg"/></Relationships>
</file>

<file path=ppt/slides/_rels/slide27.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6.svg"/><Relationship Id="rId4" Type="http://schemas.openxmlformats.org/officeDocument/2006/relationships/image" Target="../media/image5.png"/></Relationships>
</file>

<file path=ppt/slides/_rels/slide2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3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chart" Target="../charts/chart1.xml"/><Relationship Id="rId1" Type="http://schemas.openxmlformats.org/officeDocument/2006/relationships/slideLayout" Target="../slideLayouts/slideLayout7.xml"/><Relationship Id="rId4" Type="http://schemas.openxmlformats.org/officeDocument/2006/relationships/image" Target="../media/image6.svg"/></Relationships>
</file>

<file path=ppt/slides/_rels/slide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hyperlink" Target="https://www2.wagmap.jp/jikomap/PositionSelect?mid=1&amp;nm=%E4%BA%8B%E6%95%85%E7%8A%B6%E6%B3%81%E5%88%A5%E3%83%9E%E3%83%83%E3%83%97%EF%BC%88%E4%B8%80%E8%88%AC%E9%81%93%E8%B7%AF%EF%BC%89&amp;ctnm=%E4%BA%8B%E6%95%85%E7%8A%B6%E6%B3%81%E5%88%A5%E3%83%9E%E3%83%83%E3%83%97%EF%BC%88%E4%B8%80%E8%88%AC%E9%81%93%E8%B7%AF%EF%BC%89" TargetMode="External"/><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6.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a:extLst>
              <a:ext uri="{FF2B5EF4-FFF2-40B4-BE49-F238E27FC236}">
                <a16:creationId xmlns:a16="http://schemas.microsoft.com/office/drawing/2014/main" id="{FCB3205F-80DA-8768-CCAC-5D240E695280}"/>
              </a:ext>
            </a:extLst>
          </p:cNvPr>
          <p:cNvSpPr/>
          <p:nvPr/>
        </p:nvSpPr>
        <p:spPr>
          <a:xfrm>
            <a:off x="0" y="0"/>
            <a:ext cx="9906000" cy="6858000"/>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1" name="正方形/長方形 10">
            <a:extLst>
              <a:ext uri="{FF2B5EF4-FFF2-40B4-BE49-F238E27FC236}">
                <a16:creationId xmlns:a16="http://schemas.microsoft.com/office/drawing/2014/main" id="{BA40C316-9289-EB5F-8FB8-361C475056D2}"/>
              </a:ext>
            </a:extLst>
          </p:cNvPr>
          <p:cNvSpPr/>
          <p:nvPr/>
        </p:nvSpPr>
        <p:spPr>
          <a:xfrm>
            <a:off x="0" y="0"/>
            <a:ext cx="6273800" cy="6858000"/>
          </a:xfrm>
          <a:prstGeom prst="rect">
            <a:avLst/>
          </a:prstGeom>
          <a:gradFill flip="none" rotWithShape="1">
            <a:gsLst>
              <a:gs pos="0">
                <a:schemeClr val="accent1">
                  <a:lumMod val="60000"/>
                  <a:lumOff val="40000"/>
                  <a:alpha val="70000"/>
                </a:schemeClr>
              </a:gs>
              <a:gs pos="21000">
                <a:schemeClr val="accent1">
                  <a:lumMod val="40000"/>
                  <a:lumOff val="60000"/>
                  <a:alpha val="60000"/>
                </a:schemeClr>
              </a:gs>
              <a:gs pos="67000">
                <a:schemeClr val="accent1">
                  <a:lumMod val="20000"/>
                  <a:lumOff val="80000"/>
                  <a:alpha val="30000"/>
                </a:schemeClr>
              </a:gs>
              <a:gs pos="100000">
                <a:srgbClr val="FFFFFF">
                  <a:alpha val="0"/>
                </a:srgb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DF3473E1-7490-A622-FA88-F8056A005EF9}"/>
              </a:ext>
            </a:extLst>
          </p:cNvPr>
          <p:cNvSpPr txBox="1"/>
          <p:nvPr/>
        </p:nvSpPr>
        <p:spPr>
          <a:xfrm>
            <a:off x="257174" y="1360893"/>
            <a:ext cx="4695826" cy="523220"/>
          </a:xfrm>
          <a:prstGeom prst="rect">
            <a:avLst/>
          </a:prstGeom>
          <a:noFill/>
        </p:spPr>
        <p:txBody>
          <a:bodyPr wrap="square" rtlCol="0">
            <a:spAutoFit/>
          </a:bodyPr>
          <a:lstStyle/>
          <a:p>
            <a:r>
              <a:rPr kumimoji="1" lang="ja-JP" altLang="en-US" sz="28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東京都自転車安全学習アプリ</a:t>
            </a:r>
          </a:p>
        </p:txBody>
      </p:sp>
      <p:sp>
        <p:nvSpPr>
          <p:cNvPr id="6" name="テキスト ボックス 5">
            <a:extLst>
              <a:ext uri="{FF2B5EF4-FFF2-40B4-BE49-F238E27FC236}">
                <a16:creationId xmlns:a16="http://schemas.microsoft.com/office/drawing/2014/main" id="{60471DC4-3E73-C2A3-67CC-B4E23C7FA8FB}"/>
              </a:ext>
            </a:extLst>
          </p:cNvPr>
          <p:cNvSpPr txBox="1"/>
          <p:nvPr/>
        </p:nvSpPr>
        <p:spPr>
          <a:xfrm>
            <a:off x="2174876" y="3896416"/>
            <a:ext cx="4210050" cy="954107"/>
          </a:xfrm>
          <a:prstGeom prst="rect">
            <a:avLst/>
          </a:prstGeom>
          <a:noFill/>
        </p:spPr>
        <p:txBody>
          <a:bodyPr wrap="square" rtlCol="0">
            <a:spAutoFit/>
          </a:bodyPr>
          <a:lstStyle/>
          <a:p>
            <a:r>
              <a:rPr kumimoji="1" lang="ja-JP" altLang="en-US" sz="28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を活用した</a:t>
            </a:r>
            <a:endParaRPr kumimoji="1" lang="en-US" altLang="ja-JP" sz="28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endParaRPr>
          </a:p>
          <a:p>
            <a:r>
              <a:rPr kumimoji="1" lang="ja-JP" altLang="en-US" sz="24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　　　　</a:t>
            </a:r>
            <a:r>
              <a:rPr kumimoji="1" lang="ja-JP" altLang="en-US" sz="28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自転車安全利用研修</a:t>
            </a:r>
            <a:endParaRPr kumimoji="1" lang="ja-JP" altLang="en-US" sz="24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endParaRPr>
          </a:p>
        </p:txBody>
      </p:sp>
      <p:pic>
        <p:nvPicPr>
          <p:cNvPr id="10" name="図 9" descr="テキスト, ロゴ&#10;&#10;自動的に生成された説明">
            <a:extLst>
              <a:ext uri="{FF2B5EF4-FFF2-40B4-BE49-F238E27FC236}">
                <a16:creationId xmlns:a16="http://schemas.microsoft.com/office/drawing/2014/main" id="{13875953-FC39-38EA-8934-7C562AAE616F}"/>
              </a:ext>
            </a:extLst>
          </p:cNvPr>
          <p:cNvPicPr>
            <a:picLocks noChangeAspect="1"/>
          </p:cNvPicPr>
          <p:nvPr/>
        </p:nvPicPr>
        <p:blipFill>
          <a:blip r:embed="rId3">
            <a:clrChange>
              <a:clrFrom>
                <a:srgbClr val="606060"/>
              </a:clrFrom>
              <a:clrTo>
                <a:srgbClr val="606060">
                  <a:alpha val="0"/>
                </a:srgbClr>
              </a:clrTo>
            </a:clrChange>
            <a:extLst>
              <a:ext uri="{28A0092B-C50C-407E-A947-70E740481C1C}">
                <a14:useLocalDpi xmlns:a14="http://schemas.microsoft.com/office/drawing/2010/main" val="0"/>
              </a:ext>
            </a:extLst>
          </a:blip>
          <a:stretch>
            <a:fillRect/>
          </a:stretch>
        </p:blipFill>
        <p:spPr>
          <a:xfrm>
            <a:off x="1235076" y="1884113"/>
            <a:ext cx="3552825" cy="1948234"/>
          </a:xfrm>
          <a:prstGeom prst="rect">
            <a:avLst/>
          </a:prstGeom>
        </p:spPr>
      </p:pic>
    </p:spTree>
    <p:extLst>
      <p:ext uri="{BB962C8B-B14F-4D97-AF65-F5344CB8AC3E}">
        <p14:creationId xmlns:p14="http://schemas.microsoft.com/office/powerpoint/2010/main" val="24680567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四角形: 角を丸くする 8">
            <a:extLst>
              <a:ext uri="{FF2B5EF4-FFF2-40B4-BE49-F238E27FC236}">
                <a16:creationId xmlns:a16="http://schemas.microsoft.com/office/drawing/2014/main" id="{B2EB41B4-5C40-D211-D6DA-B71E3E47B524}"/>
              </a:ext>
            </a:extLst>
          </p:cNvPr>
          <p:cNvSpPr/>
          <p:nvPr/>
        </p:nvSpPr>
        <p:spPr>
          <a:xfrm>
            <a:off x="771525" y="3315919"/>
            <a:ext cx="8923035" cy="1066049"/>
          </a:xfrm>
          <a:prstGeom prst="roundRect">
            <a:avLst>
              <a:gd name="adj" fmla="val 5104"/>
            </a:avLst>
          </a:prstGeom>
          <a:pattFill prst="pct30">
            <a:fgClr>
              <a:schemeClr val="accent1">
                <a:lumMod val="20000"/>
                <a:lumOff val="80000"/>
              </a:schemeClr>
            </a:fgClr>
            <a:bgClr>
              <a:schemeClr val="bg1"/>
            </a:bgClr>
          </a:patt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正方形/長方形 1">
            <a:extLst>
              <a:ext uri="{FF2B5EF4-FFF2-40B4-BE49-F238E27FC236}">
                <a16:creationId xmlns:a16="http://schemas.microsoft.com/office/drawing/2014/main" id="{AC3FC1A3-1131-97D3-75D1-1A377F911F5C}"/>
              </a:ext>
            </a:extLst>
          </p:cNvPr>
          <p:cNvSpPr/>
          <p:nvPr/>
        </p:nvSpPr>
        <p:spPr>
          <a:xfrm>
            <a:off x="0" y="0"/>
            <a:ext cx="9906000" cy="64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a:extLst>
              <a:ext uri="{FF2B5EF4-FFF2-40B4-BE49-F238E27FC236}">
                <a16:creationId xmlns:a16="http://schemas.microsoft.com/office/drawing/2014/main" id="{279501EF-0C68-847C-5948-90AB82E4F45B}"/>
              </a:ext>
            </a:extLst>
          </p:cNvPr>
          <p:cNvSpPr txBox="1"/>
          <p:nvPr/>
        </p:nvSpPr>
        <p:spPr>
          <a:xfrm>
            <a:off x="228598" y="63225"/>
            <a:ext cx="8953501" cy="553998"/>
          </a:xfrm>
          <a:prstGeom prst="rect">
            <a:avLst/>
          </a:prstGeom>
          <a:noFill/>
        </p:spPr>
        <p:txBody>
          <a:bodyPr wrap="square" rtlCol="0">
            <a:spAutoFit/>
          </a:bodyPr>
          <a:lstStyle/>
          <a:p>
            <a:r>
              <a:rPr kumimoji="1" lang="ja-JP" altLang="en-US" sz="3000" b="1" dirty="0">
                <a:solidFill>
                  <a:schemeClr val="bg1"/>
                </a:solidFill>
                <a:latin typeface="UD デジタル 教科書体 NK-B" panose="02020700000000000000" pitchFamily="18" charset="-128"/>
                <a:ea typeface="UD デジタル 教科書体 NK-B" panose="02020700000000000000" pitchFamily="18" charset="-128"/>
              </a:rPr>
              <a:t>第２章　　</a:t>
            </a:r>
            <a:r>
              <a:rPr kumimoji="1" lang="en-US" altLang="ja-JP" sz="3000" b="1" dirty="0">
                <a:solidFill>
                  <a:schemeClr val="bg1"/>
                </a:solidFill>
                <a:latin typeface="UD デジタル 教科書体 NK-B" panose="02020700000000000000" pitchFamily="18" charset="-128"/>
                <a:ea typeface="UD デジタル 教科書体 NK-B" panose="02020700000000000000" pitchFamily="18" charset="-128"/>
              </a:rPr>
              <a:t>case</a:t>
            </a:r>
            <a:r>
              <a:rPr kumimoji="1" lang="ja-JP" altLang="en-US" sz="3000" b="1" dirty="0">
                <a:solidFill>
                  <a:schemeClr val="bg1"/>
                </a:solidFill>
                <a:latin typeface="UD デジタル 教科書体 NK-B" panose="02020700000000000000" pitchFamily="18" charset="-128"/>
                <a:ea typeface="UD デジタル 教科書体 NK-B" panose="02020700000000000000" pitchFamily="18" charset="-128"/>
              </a:rPr>
              <a:t>１　自転車で歩道を通行するときは？</a:t>
            </a:r>
            <a:endParaRPr kumimoji="1" lang="en-US" altLang="ja-JP" sz="3000" b="1" dirty="0">
              <a:solidFill>
                <a:schemeClr val="bg1"/>
              </a:solidFill>
              <a:latin typeface="UD デジタル 教科書体 NK-B" panose="02020700000000000000" pitchFamily="18" charset="-128"/>
              <a:ea typeface="UD デジタル 教科書体 NK-B" panose="02020700000000000000" pitchFamily="18" charset="-128"/>
            </a:endParaRPr>
          </a:p>
        </p:txBody>
      </p:sp>
      <p:sp>
        <p:nvSpPr>
          <p:cNvPr id="5" name="平行四辺形 4">
            <a:extLst>
              <a:ext uri="{FF2B5EF4-FFF2-40B4-BE49-F238E27FC236}">
                <a16:creationId xmlns:a16="http://schemas.microsoft.com/office/drawing/2014/main" id="{06B8C5FC-3D40-AE1C-18E0-021208915518}"/>
              </a:ext>
            </a:extLst>
          </p:cNvPr>
          <p:cNvSpPr/>
          <p:nvPr/>
        </p:nvSpPr>
        <p:spPr>
          <a:xfrm>
            <a:off x="200023" y="1163863"/>
            <a:ext cx="6372000" cy="108000"/>
          </a:xfrm>
          <a:prstGeom prst="parallelogram">
            <a:avLst/>
          </a:prstGeom>
          <a:pattFill prst="pct30">
            <a:fgClr>
              <a:schemeClr val="accent2">
                <a:lumMod val="40000"/>
                <a:lumOff val="60000"/>
              </a:schemeClr>
            </a:fgClr>
            <a:bgClr>
              <a:schemeClr val="bg1"/>
            </a:bgClr>
          </a:patt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89EE8BA5-A1D3-954E-CFF5-6F3C4809C204}"/>
              </a:ext>
            </a:extLst>
          </p:cNvPr>
          <p:cNvSpPr txBox="1"/>
          <p:nvPr/>
        </p:nvSpPr>
        <p:spPr>
          <a:xfrm>
            <a:off x="104773" y="794933"/>
            <a:ext cx="6686551" cy="584775"/>
          </a:xfrm>
          <a:prstGeom prst="rect">
            <a:avLst/>
          </a:prstGeom>
          <a:noFill/>
        </p:spPr>
        <p:txBody>
          <a:bodyPr wrap="square" rtlCol="0">
            <a:spAutoFit/>
          </a:bodyPr>
          <a:lstStyle/>
          <a:p>
            <a:r>
              <a:rPr kumimoji="1" lang="ja-JP" altLang="en-US" sz="32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自転車が歩道を通行する時のルール</a:t>
            </a:r>
            <a:endParaRPr kumimoji="1" lang="en-US" altLang="ja-JP" sz="32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endParaRPr>
          </a:p>
        </p:txBody>
      </p:sp>
      <p:sp>
        <p:nvSpPr>
          <p:cNvPr id="6" name="テキスト ボックス 5">
            <a:extLst>
              <a:ext uri="{FF2B5EF4-FFF2-40B4-BE49-F238E27FC236}">
                <a16:creationId xmlns:a16="http://schemas.microsoft.com/office/drawing/2014/main" id="{607294C7-23D6-21D2-00A1-DB9B1A96D266}"/>
              </a:ext>
            </a:extLst>
          </p:cNvPr>
          <p:cNvSpPr txBox="1"/>
          <p:nvPr/>
        </p:nvSpPr>
        <p:spPr>
          <a:xfrm>
            <a:off x="228598" y="1375750"/>
            <a:ext cx="8719491" cy="430887"/>
          </a:xfrm>
          <a:prstGeom prst="rect">
            <a:avLst/>
          </a:prstGeom>
          <a:noFill/>
        </p:spPr>
        <p:txBody>
          <a:bodyPr wrap="square" rtlCol="0">
            <a:spAutoFit/>
          </a:bodyPr>
          <a:lstStyle/>
          <a:p>
            <a:r>
              <a:rPr kumimoji="1" lang="ja-JP" altLang="en-US" sz="22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車道を通行する場合は、以下の３点を遵守する必要があります。</a:t>
            </a:r>
            <a:endParaRPr kumimoji="1" lang="en-US" altLang="ja-JP" sz="22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endParaRPr>
          </a:p>
        </p:txBody>
      </p:sp>
      <p:sp>
        <p:nvSpPr>
          <p:cNvPr id="7" name="テキスト ボックス 6">
            <a:extLst>
              <a:ext uri="{FF2B5EF4-FFF2-40B4-BE49-F238E27FC236}">
                <a16:creationId xmlns:a16="http://schemas.microsoft.com/office/drawing/2014/main" id="{22B5A5A0-0F1E-6F70-72FC-A205BC16AF50}"/>
              </a:ext>
            </a:extLst>
          </p:cNvPr>
          <p:cNvSpPr txBox="1"/>
          <p:nvPr/>
        </p:nvSpPr>
        <p:spPr>
          <a:xfrm>
            <a:off x="428623" y="2953830"/>
            <a:ext cx="8719491" cy="400110"/>
          </a:xfrm>
          <a:prstGeom prst="rect">
            <a:avLst/>
          </a:prstGeom>
          <a:noFill/>
        </p:spPr>
        <p:txBody>
          <a:bodyPr wrap="square" rtlCol="0">
            <a:spAutoFit/>
          </a:bodyPr>
          <a:lstStyle/>
          <a:p>
            <a:r>
              <a:rPr kumimoji="1" lang="ja-JP" altLang="en-US" sz="20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②　</a:t>
            </a:r>
            <a:r>
              <a:rPr kumimoji="1" lang="ja-JP" altLang="en-US" sz="2000" b="1" u="sng" dirty="0">
                <a:solidFill>
                  <a:srgbClr val="FF0000"/>
                </a:solidFill>
                <a:latin typeface="UD デジタル 教科書体 NK-B" panose="02020700000000000000" pitchFamily="18" charset="-128"/>
                <a:ea typeface="UD デジタル 教科書体 NK-B" panose="02020700000000000000" pitchFamily="18" charset="-128"/>
              </a:rPr>
              <a:t>すぐに停止することができる速度（徐行）で通行</a:t>
            </a:r>
            <a:r>
              <a:rPr kumimoji="1" lang="ja-JP" altLang="en-US" sz="20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すること。</a:t>
            </a:r>
            <a:endParaRPr kumimoji="1" lang="en-US" altLang="ja-JP" sz="20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endParaRPr>
          </a:p>
        </p:txBody>
      </p:sp>
      <p:sp>
        <p:nvSpPr>
          <p:cNvPr id="8" name="テキスト ボックス 7">
            <a:extLst>
              <a:ext uri="{FF2B5EF4-FFF2-40B4-BE49-F238E27FC236}">
                <a16:creationId xmlns:a16="http://schemas.microsoft.com/office/drawing/2014/main" id="{1FB25707-1416-CB4D-8CF0-34104BC3362A}"/>
              </a:ext>
            </a:extLst>
          </p:cNvPr>
          <p:cNvSpPr txBox="1"/>
          <p:nvPr/>
        </p:nvSpPr>
        <p:spPr>
          <a:xfrm>
            <a:off x="428623" y="4485623"/>
            <a:ext cx="8719491" cy="400110"/>
          </a:xfrm>
          <a:prstGeom prst="rect">
            <a:avLst/>
          </a:prstGeom>
          <a:noFill/>
        </p:spPr>
        <p:txBody>
          <a:bodyPr wrap="square" rtlCol="0">
            <a:spAutoFit/>
          </a:bodyPr>
          <a:lstStyle/>
          <a:p>
            <a:r>
              <a:rPr kumimoji="1" lang="ja-JP" altLang="en-US" sz="20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③　</a:t>
            </a:r>
            <a:r>
              <a:rPr kumimoji="1" lang="ja-JP" altLang="en-US" sz="2000" b="1" u="sng" dirty="0">
                <a:solidFill>
                  <a:srgbClr val="FF0000"/>
                </a:solidFill>
                <a:latin typeface="UD デジタル 教科書体 NK-B" panose="02020700000000000000" pitchFamily="18" charset="-128"/>
                <a:ea typeface="UD デジタル 教科書体 NK-B" panose="02020700000000000000" pitchFamily="18" charset="-128"/>
              </a:rPr>
              <a:t>歩道の車道寄りの部分</a:t>
            </a:r>
            <a:r>
              <a:rPr kumimoji="1" lang="ja-JP" altLang="en-US" sz="20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　または　指定された部分　</a:t>
            </a:r>
            <a:r>
              <a:rPr kumimoji="1" lang="ja-JP" altLang="en-US" sz="2000" b="1" u="sng" dirty="0">
                <a:solidFill>
                  <a:srgbClr val="FF0000"/>
                </a:solidFill>
                <a:latin typeface="UD デジタル 教科書体 NK-B" panose="02020700000000000000" pitchFamily="18" charset="-128"/>
                <a:ea typeface="UD デジタル 教科書体 NK-B" panose="02020700000000000000" pitchFamily="18" charset="-128"/>
              </a:rPr>
              <a:t>を通行</a:t>
            </a:r>
            <a:r>
              <a:rPr kumimoji="1" lang="ja-JP" altLang="en-US" sz="20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すること。</a:t>
            </a:r>
            <a:endParaRPr kumimoji="1" lang="en-US" altLang="ja-JP" sz="20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endParaRPr>
          </a:p>
        </p:txBody>
      </p:sp>
      <p:sp>
        <p:nvSpPr>
          <p:cNvPr id="10" name="テキスト ボックス 9">
            <a:extLst>
              <a:ext uri="{FF2B5EF4-FFF2-40B4-BE49-F238E27FC236}">
                <a16:creationId xmlns:a16="http://schemas.microsoft.com/office/drawing/2014/main" id="{067F0E69-631A-8DC5-AA1B-3C4CF39E468B}"/>
              </a:ext>
            </a:extLst>
          </p:cNvPr>
          <p:cNvSpPr txBox="1"/>
          <p:nvPr/>
        </p:nvSpPr>
        <p:spPr>
          <a:xfrm>
            <a:off x="428623" y="1764030"/>
            <a:ext cx="8719491" cy="400110"/>
          </a:xfrm>
          <a:prstGeom prst="rect">
            <a:avLst/>
          </a:prstGeom>
          <a:noFill/>
        </p:spPr>
        <p:txBody>
          <a:bodyPr wrap="square" rtlCol="0">
            <a:spAutoFit/>
          </a:bodyPr>
          <a:lstStyle/>
          <a:p>
            <a:r>
              <a:rPr kumimoji="1" lang="ja-JP" altLang="en-US" sz="20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①　</a:t>
            </a:r>
            <a:r>
              <a:rPr kumimoji="1" lang="ja-JP" altLang="en-US" sz="2000" b="1" u="sng" dirty="0">
                <a:solidFill>
                  <a:srgbClr val="FF0000"/>
                </a:solidFill>
                <a:latin typeface="UD デジタル 教科書体 NK-B" panose="02020700000000000000" pitchFamily="18" charset="-128"/>
                <a:ea typeface="UD デジタル 教科書体 NK-B" panose="02020700000000000000" pitchFamily="18" charset="-128"/>
              </a:rPr>
              <a:t>歩行者が絶対優先！！</a:t>
            </a:r>
            <a:endParaRPr kumimoji="1" lang="en-US" altLang="ja-JP" sz="2000" b="1" u="sng" dirty="0">
              <a:solidFill>
                <a:srgbClr val="FF0000"/>
              </a:solidFill>
              <a:latin typeface="UD デジタル 教科書体 NK-B" panose="02020700000000000000" pitchFamily="18" charset="-128"/>
              <a:ea typeface="UD デジタル 教科書体 NK-B" panose="02020700000000000000" pitchFamily="18" charset="-128"/>
            </a:endParaRPr>
          </a:p>
        </p:txBody>
      </p:sp>
      <p:sp>
        <p:nvSpPr>
          <p:cNvPr id="11" name="四角形: 角を丸くする 10">
            <a:extLst>
              <a:ext uri="{FF2B5EF4-FFF2-40B4-BE49-F238E27FC236}">
                <a16:creationId xmlns:a16="http://schemas.microsoft.com/office/drawing/2014/main" id="{B1C66B9F-BC8F-0EE1-D3B2-3169467499ED}"/>
              </a:ext>
            </a:extLst>
          </p:cNvPr>
          <p:cNvSpPr/>
          <p:nvPr/>
        </p:nvSpPr>
        <p:spPr>
          <a:xfrm>
            <a:off x="771525" y="4865650"/>
            <a:ext cx="8923035" cy="1839949"/>
          </a:xfrm>
          <a:prstGeom prst="roundRect">
            <a:avLst>
              <a:gd name="adj" fmla="val 5104"/>
            </a:avLst>
          </a:prstGeom>
          <a:pattFill prst="pct30">
            <a:fgClr>
              <a:schemeClr val="accent1">
                <a:lumMod val="20000"/>
                <a:lumOff val="80000"/>
              </a:schemeClr>
            </a:fgClr>
            <a:bgClr>
              <a:schemeClr val="bg1"/>
            </a:bgClr>
          </a:patt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四角形: 角を丸くする 11">
            <a:extLst>
              <a:ext uri="{FF2B5EF4-FFF2-40B4-BE49-F238E27FC236}">
                <a16:creationId xmlns:a16="http://schemas.microsoft.com/office/drawing/2014/main" id="{76D5D9A1-AF56-D078-7980-FF21205CEA3F}"/>
              </a:ext>
            </a:extLst>
          </p:cNvPr>
          <p:cNvSpPr/>
          <p:nvPr/>
        </p:nvSpPr>
        <p:spPr>
          <a:xfrm>
            <a:off x="771525" y="2147882"/>
            <a:ext cx="8923035" cy="701434"/>
          </a:xfrm>
          <a:prstGeom prst="roundRect">
            <a:avLst>
              <a:gd name="adj" fmla="val 5104"/>
            </a:avLst>
          </a:prstGeom>
          <a:pattFill prst="pct30">
            <a:fgClr>
              <a:schemeClr val="accent1">
                <a:lumMod val="20000"/>
                <a:lumOff val="80000"/>
              </a:schemeClr>
            </a:fgClr>
            <a:bgClr>
              <a:schemeClr val="bg1"/>
            </a:bgClr>
          </a:patt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a:extLst>
              <a:ext uri="{FF2B5EF4-FFF2-40B4-BE49-F238E27FC236}">
                <a16:creationId xmlns:a16="http://schemas.microsoft.com/office/drawing/2014/main" id="{0F650460-BF25-0C20-9AB7-D1E84785F9D7}"/>
              </a:ext>
            </a:extLst>
          </p:cNvPr>
          <p:cNvSpPr txBox="1"/>
          <p:nvPr/>
        </p:nvSpPr>
        <p:spPr>
          <a:xfrm>
            <a:off x="771525" y="3410280"/>
            <a:ext cx="8664574" cy="646331"/>
          </a:xfrm>
          <a:prstGeom prst="rect">
            <a:avLst/>
          </a:prstGeom>
          <a:noFill/>
        </p:spPr>
        <p:txBody>
          <a:bodyPr wrap="square" rtlCol="0">
            <a:spAutoFit/>
          </a:bodyPr>
          <a:lstStyle/>
          <a:p>
            <a:r>
              <a:rPr kumimoji="1" lang="ja-JP" altLang="en-US"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スピードが出ていると、危ないと思ってもすぐには止まることができません。</a:t>
            </a:r>
            <a:endParaRPr kumimoji="1" lang="en-US" altLang="ja-JP"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endParaRPr>
          </a:p>
          <a:p>
            <a:r>
              <a:rPr kumimoji="1" lang="ja-JP" altLang="en-US"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そこで、歩道を通行する際は、歩行者に配慮して、徐行で通行する必要があります。</a:t>
            </a:r>
            <a:endParaRPr kumimoji="1" lang="en-US" altLang="ja-JP"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endParaRPr>
          </a:p>
        </p:txBody>
      </p:sp>
      <p:sp>
        <p:nvSpPr>
          <p:cNvPr id="14" name="テキスト ボックス 13">
            <a:extLst>
              <a:ext uri="{FF2B5EF4-FFF2-40B4-BE49-F238E27FC236}">
                <a16:creationId xmlns:a16="http://schemas.microsoft.com/office/drawing/2014/main" id="{A3FB7DE3-71A7-E09D-0AEE-814EA366414C}"/>
              </a:ext>
            </a:extLst>
          </p:cNvPr>
          <p:cNvSpPr txBox="1"/>
          <p:nvPr/>
        </p:nvSpPr>
        <p:spPr>
          <a:xfrm>
            <a:off x="771525" y="5001004"/>
            <a:ext cx="5095875" cy="923330"/>
          </a:xfrm>
          <a:prstGeom prst="rect">
            <a:avLst/>
          </a:prstGeom>
          <a:noFill/>
        </p:spPr>
        <p:txBody>
          <a:bodyPr wrap="square" rtlCol="0">
            <a:spAutoFit/>
          </a:bodyPr>
          <a:lstStyle/>
          <a:p>
            <a:r>
              <a:rPr kumimoji="1" lang="ja-JP" altLang="en-US"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自転車が建物の近くを通行していると、</a:t>
            </a:r>
            <a:endParaRPr kumimoji="1" lang="en-US" altLang="ja-JP"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endParaRPr>
          </a:p>
          <a:p>
            <a:r>
              <a:rPr kumimoji="1" lang="ja-JP" altLang="en-US" b="1" u="sng" dirty="0">
                <a:solidFill>
                  <a:srgbClr val="FF0000"/>
                </a:solidFill>
                <a:latin typeface="UD デジタル 教科書体 NK-B" panose="02020700000000000000" pitchFamily="18" charset="-128"/>
                <a:ea typeface="UD デジタル 教科書体 NK-B" panose="02020700000000000000" pitchFamily="18" charset="-128"/>
              </a:rPr>
              <a:t>店舗や住宅から出てくる歩行者と衝突する危険性</a:t>
            </a:r>
            <a:r>
              <a:rPr kumimoji="1" lang="ja-JP" altLang="en-US"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が高まります！</a:t>
            </a:r>
            <a:endParaRPr kumimoji="1" lang="en-US" altLang="ja-JP"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endParaRPr>
          </a:p>
        </p:txBody>
      </p:sp>
      <p:sp>
        <p:nvSpPr>
          <p:cNvPr id="15" name="テキスト ボックス 14">
            <a:extLst>
              <a:ext uri="{FF2B5EF4-FFF2-40B4-BE49-F238E27FC236}">
                <a16:creationId xmlns:a16="http://schemas.microsoft.com/office/drawing/2014/main" id="{ADB38D41-448E-5125-FDEC-07BAD3CE78BE}"/>
              </a:ext>
            </a:extLst>
          </p:cNvPr>
          <p:cNvSpPr txBox="1"/>
          <p:nvPr/>
        </p:nvSpPr>
        <p:spPr>
          <a:xfrm>
            <a:off x="771525" y="2194284"/>
            <a:ext cx="8664574" cy="646331"/>
          </a:xfrm>
          <a:prstGeom prst="rect">
            <a:avLst/>
          </a:prstGeom>
          <a:noFill/>
        </p:spPr>
        <p:txBody>
          <a:bodyPr wrap="square" rtlCol="0">
            <a:spAutoFit/>
          </a:bodyPr>
          <a:lstStyle/>
          <a:p>
            <a:r>
              <a:rPr kumimoji="1" lang="ja-JP" altLang="en-US"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歩道は、歩行者のための道路です。</a:t>
            </a:r>
            <a:endParaRPr kumimoji="1" lang="en-US" altLang="ja-JP"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endParaRPr>
          </a:p>
          <a:p>
            <a:r>
              <a:rPr kumimoji="1" lang="ja-JP" altLang="en-US"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歩行者の通行の妨げになる場合は、一時停止しなければなりません。</a:t>
            </a:r>
            <a:endParaRPr kumimoji="1" lang="en-US" altLang="ja-JP"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endParaRPr>
          </a:p>
        </p:txBody>
      </p:sp>
      <p:sp>
        <p:nvSpPr>
          <p:cNvPr id="16" name="テキスト ボックス 15">
            <a:extLst>
              <a:ext uri="{FF2B5EF4-FFF2-40B4-BE49-F238E27FC236}">
                <a16:creationId xmlns:a16="http://schemas.microsoft.com/office/drawing/2014/main" id="{05302B2E-BF11-3B20-D1B0-4BC476164FEE}"/>
              </a:ext>
            </a:extLst>
          </p:cNvPr>
          <p:cNvSpPr txBox="1"/>
          <p:nvPr/>
        </p:nvSpPr>
        <p:spPr>
          <a:xfrm>
            <a:off x="4791075" y="4043414"/>
            <a:ext cx="4903485" cy="338554"/>
          </a:xfrm>
          <a:prstGeom prst="rect">
            <a:avLst/>
          </a:prstGeom>
          <a:noFill/>
        </p:spPr>
        <p:txBody>
          <a:bodyPr wrap="square" rtlCol="0">
            <a:spAutoFit/>
          </a:bodyPr>
          <a:lstStyle/>
          <a:p>
            <a:r>
              <a:rPr kumimoji="1" lang="en-US" altLang="ja-JP" sz="16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a:t>
            </a:r>
            <a:r>
              <a:rPr kumimoji="1" lang="ja-JP" altLang="en-US" sz="16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　徐行は、およそ時速８ｋｍ以下を目安としてください。</a:t>
            </a:r>
            <a:endParaRPr kumimoji="1" lang="en-US" altLang="ja-JP" sz="16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endParaRPr>
          </a:p>
        </p:txBody>
      </p:sp>
      <p:pic>
        <p:nvPicPr>
          <p:cNvPr id="17" name="図 16">
            <a:extLst>
              <a:ext uri="{FF2B5EF4-FFF2-40B4-BE49-F238E27FC236}">
                <a16:creationId xmlns:a16="http://schemas.microsoft.com/office/drawing/2014/main" id="{DA32653B-58F7-9160-1CA2-C53A9AE5E456}"/>
              </a:ext>
            </a:extLst>
          </p:cNvPr>
          <p:cNvPicPr>
            <a:picLocks noChangeAspect="1"/>
          </p:cNvPicPr>
          <p:nvPr/>
        </p:nvPicPr>
        <p:blipFill>
          <a:blip r:embed="rId2"/>
          <a:stretch>
            <a:fillRect/>
          </a:stretch>
        </p:blipFill>
        <p:spPr>
          <a:xfrm>
            <a:off x="5985921" y="5028577"/>
            <a:ext cx="3628217" cy="1496048"/>
          </a:xfrm>
          <a:prstGeom prst="rect">
            <a:avLst/>
          </a:prstGeom>
        </p:spPr>
      </p:pic>
      <p:sp>
        <p:nvSpPr>
          <p:cNvPr id="52" name="矢印: 上下 51">
            <a:extLst>
              <a:ext uri="{FF2B5EF4-FFF2-40B4-BE49-F238E27FC236}">
                <a16:creationId xmlns:a16="http://schemas.microsoft.com/office/drawing/2014/main" id="{E4945335-1147-A602-C4EF-1412B0A104B2}"/>
              </a:ext>
            </a:extLst>
          </p:cNvPr>
          <p:cNvSpPr/>
          <p:nvPr/>
        </p:nvSpPr>
        <p:spPr>
          <a:xfrm>
            <a:off x="6810374" y="5100827"/>
            <a:ext cx="649460" cy="1409881"/>
          </a:xfrm>
          <a:prstGeom prst="upDownArrow">
            <a:avLst>
              <a:gd name="adj1" fmla="val 50001"/>
              <a:gd name="adj2" fmla="val 44739"/>
            </a:avLst>
          </a:prstGeom>
          <a:solidFill>
            <a:schemeClr val="accent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テキスト ボックス 52">
            <a:extLst>
              <a:ext uri="{FF2B5EF4-FFF2-40B4-BE49-F238E27FC236}">
                <a16:creationId xmlns:a16="http://schemas.microsoft.com/office/drawing/2014/main" id="{35326733-38AA-BD0C-4609-3AF1262478F5}"/>
              </a:ext>
            </a:extLst>
          </p:cNvPr>
          <p:cNvSpPr txBox="1"/>
          <p:nvPr/>
        </p:nvSpPr>
        <p:spPr>
          <a:xfrm>
            <a:off x="6955572" y="5218076"/>
            <a:ext cx="369332" cy="1144624"/>
          </a:xfrm>
          <a:prstGeom prst="rect">
            <a:avLst/>
          </a:prstGeom>
          <a:noFill/>
        </p:spPr>
        <p:txBody>
          <a:bodyPr vert="eaVert" wrap="square" rtlCol="0">
            <a:spAutoFit/>
          </a:bodyPr>
          <a:lstStyle/>
          <a:p>
            <a:r>
              <a:rPr kumimoji="1" lang="ja-JP" altLang="en-US" sz="1200" dirty="0">
                <a:solidFill>
                  <a:schemeClr val="bg1"/>
                </a:solidFill>
                <a:latin typeface="UD デジタル 教科書体 NK-B" panose="02020700000000000000" pitchFamily="18" charset="-128"/>
                <a:ea typeface="UD デジタル 教科書体 NK-B" panose="02020700000000000000" pitchFamily="18" charset="-128"/>
              </a:rPr>
              <a:t>歩道の車道寄り</a:t>
            </a:r>
          </a:p>
        </p:txBody>
      </p:sp>
      <p:grpSp>
        <p:nvGrpSpPr>
          <p:cNvPr id="54" name="グループ化 103">
            <a:extLst>
              <a:ext uri="{FF2B5EF4-FFF2-40B4-BE49-F238E27FC236}">
                <a16:creationId xmlns:a16="http://schemas.microsoft.com/office/drawing/2014/main" id="{167344DF-6052-BB8C-A2C7-E4966FB29EA0}"/>
              </a:ext>
            </a:extLst>
          </p:cNvPr>
          <p:cNvGrpSpPr/>
          <p:nvPr/>
        </p:nvGrpSpPr>
        <p:grpSpPr>
          <a:xfrm>
            <a:off x="5996613" y="6079260"/>
            <a:ext cx="324000" cy="432000"/>
            <a:chOff x="611560" y="1916113"/>
            <a:chExt cx="1368152" cy="1083542"/>
          </a:xfrm>
          <a:effectLst>
            <a:outerShdw blurRad="127000" dist="127000" algn="tl" rotWithShape="0">
              <a:prstClr val="black">
                <a:alpha val="40000"/>
              </a:prstClr>
            </a:outerShdw>
          </a:effectLst>
        </p:grpSpPr>
        <p:sp>
          <p:nvSpPr>
            <p:cNvPr id="55" name="フローチャート: 処理 54">
              <a:extLst>
                <a:ext uri="{FF2B5EF4-FFF2-40B4-BE49-F238E27FC236}">
                  <a16:creationId xmlns:a16="http://schemas.microsoft.com/office/drawing/2014/main" id="{BFC1DA14-B6F3-3282-50D1-233E7F4EBC8B}"/>
                </a:ext>
              </a:extLst>
            </p:cNvPr>
            <p:cNvSpPr/>
            <p:nvPr/>
          </p:nvSpPr>
          <p:spPr>
            <a:xfrm>
              <a:off x="612081" y="1916113"/>
              <a:ext cx="1367631" cy="1082823"/>
            </a:xfrm>
            <a:prstGeom prst="flowChartProcess">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56" name="フローチャート: 処理 55">
              <a:extLst>
                <a:ext uri="{FF2B5EF4-FFF2-40B4-BE49-F238E27FC236}">
                  <a16:creationId xmlns:a16="http://schemas.microsoft.com/office/drawing/2014/main" id="{599D763C-9918-F110-E5ED-58AD689B0468}"/>
                </a:ext>
              </a:extLst>
            </p:cNvPr>
            <p:cNvSpPr/>
            <p:nvPr/>
          </p:nvSpPr>
          <p:spPr>
            <a:xfrm>
              <a:off x="1259640" y="1918270"/>
              <a:ext cx="72000" cy="1080000"/>
            </a:xfrm>
            <a:prstGeom prst="flowChartProcess">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57" name="フローチャート: 処理 56">
              <a:extLst>
                <a:ext uri="{FF2B5EF4-FFF2-40B4-BE49-F238E27FC236}">
                  <a16:creationId xmlns:a16="http://schemas.microsoft.com/office/drawing/2014/main" id="{0F72D9CF-3D31-6190-8B2A-9EA383F4CD05}"/>
                </a:ext>
              </a:extLst>
            </p:cNvPr>
            <p:cNvSpPr/>
            <p:nvPr/>
          </p:nvSpPr>
          <p:spPr>
            <a:xfrm>
              <a:off x="971601" y="1916832"/>
              <a:ext cx="144016" cy="1082823"/>
            </a:xfrm>
            <a:prstGeom prst="flowChartProcess">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58" name="フローチャート: 処理 57">
              <a:extLst>
                <a:ext uri="{FF2B5EF4-FFF2-40B4-BE49-F238E27FC236}">
                  <a16:creationId xmlns:a16="http://schemas.microsoft.com/office/drawing/2014/main" id="{BC8BB75A-CDEC-CEA9-7B1F-5F6AE209F7A3}"/>
                </a:ext>
              </a:extLst>
            </p:cNvPr>
            <p:cNvSpPr/>
            <p:nvPr/>
          </p:nvSpPr>
          <p:spPr>
            <a:xfrm>
              <a:off x="1403648" y="1918270"/>
              <a:ext cx="72000" cy="1080000"/>
            </a:xfrm>
            <a:prstGeom prst="flowChartProcess">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59" name="フローチャート: 処理 58">
              <a:extLst>
                <a:ext uri="{FF2B5EF4-FFF2-40B4-BE49-F238E27FC236}">
                  <a16:creationId xmlns:a16="http://schemas.microsoft.com/office/drawing/2014/main" id="{52B29ADD-DCF4-3260-C825-C4484463AA86}"/>
                </a:ext>
              </a:extLst>
            </p:cNvPr>
            <p:cNvSpPr/>
            <p:nvPr/>
          </p:nvSpPr>
          <p:spPr>
            <a:xfrm>
              <a:off x="1547656" y="1918270"/>
              <a:ext cx="72000" cy="1080000"/>
            </a:xfrm>
            <a:prstGeom prst="flowChartProcess">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60" name="フローチャート: 処理 59">
              <a:extLst>
                <a:ext uri="{FF2B5EF4-FFF2-40B4-BE49-F238E27FC236}">
                  <a16:creationId xmlns:a16="http://schemas.microsoft.com/office/drawing/2014/main" id="{A2B7B0D7-432C-8A8E-95DF-5B29A724FB0E}"/>
                </a:ext>
              </a:extLst>
            </p:cNvPr>
            <p:cNvSpPr/>
            <p:nvPr/>
          </p:nvSpPr>
          <p:spPr>
            <a:xfrm>
              <a:off x="1691664" y="1918270"/>
              <a:ext cx="72000" cy="1080000"/>
            </a:xfrm>
            <a:prstGeom prst="flowChartProcess">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61" name="フローチャート: 処理 60">
              <a:extLst>
                <a:ext uri="{FF2B5EF4-FFF2-40B4-BE49-F238E27FC236}">
                  <a16:creationId xmlns:a16="http://schemas.microsoft.com/office/drawing/2014/main" id="{5834479F-A09A-AF56-FF56-B50D4669517A}"/>
                </a:ext>
              </a:extLst>
            </p:cNvPr>
            <p:cNvSpPr/>
            <p:nvPr/>
          </p:nvSpPr>
          <p:spPr>
            <a:xfrm>
              <a:off x="1835672" y="1918270"/>
              <a:ext cx="72000" cy="1080000"/>
            </a:xfrm>
            <a:prstGeom prst="flowChartProcess">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62" name="フローチャート: 処理 61">
              <a:extLst>
                <a:ext uri="{FF2B5EF4-FFF2-40B4-BE49-F238E27FC236}">
                  <a16:creationId xmlns:a16="http://schemas.microsoft.com/office/drawing/2014/main" id="{C5D3F545-6753-2BA6-55F6-CEEED87B548A}"/>
                </a:ext>
              </a:extLst>
            </p:cNvPr>
            <p:cNvSpPr/>
            <p:nvPr/>
          </p:nvSpPr>
          <p:spPr>
            <a:xfrm>
              <a:off x="755576" y="1918270"/>
              <a:ext cx="72000" cy="1080000"/>
            </a:xfrm>
            <a:prstGeom prst="flowChartProcess">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63" name="フローチャート: 処理 62">
              <a:extLst>
                <a:ext uri="{FF2B5EF4-FFF2-40B4-BE49-F238E27FC236}">
                  <a16:creationId xmlns:a16="http://schemas.microsoft.com/office/drawing/2014/main" id="{9FE75634-B791-F6C9-8585-C189C6084F14}"/>
                </a:ext>
              </a:extLst>
            </p:cNvPr>
            <p:cNvSpPr/>
            <p:nvPr/>
          </p:nvSpPr>
          <p:spPr>
            <a:xfrm>
              <a:off x="611560" y="1918270"/>
              <a:ext cx="72000" cy="1080000"/>
            </a:xfrm>
            <a:prstGeom prst="flowChartProcess">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grpSp>
      <p:grpSp>
        <p:nvGrpSpPr>
          <p:cNvPr id="65" name="グループ化 95">
            <a:extLst>
              <a:ext uri="{FF2B5EF4-FFF2-40B4-BE49-F238E27FC236}">
                <a16:creationId xmlns:a16="http://schemas.microsoft.com/office/drawing/2014/main" id="{D83B4992-5D7B-A187-D5A7-D98D1F5B62F0}"/>
              </a:ext>
            </a:extLst>
          </p:cNvPr>
          <p:cNvGrpSpPr/>
          <p:nvPr/>
        </p:nvGrpSpPr>
        <p:grpSpPr>
          <a:xfrm>
            <a:off x="5996614" y="5579803"/>
            <a:ext cx="324000" cy="468000"/>
            <a:chOff x="611453" y="1916113"/>
            <a:chExt cx="1368259" cy="1513606"/>
          </a:xfrm>
          <a:effectLst>
            <a:outerShdw blurRad="127000" dist="127000" algn="tl" rotWithShape="0">
              <a:prstClr val="black">
                <a:alpha val="40000"/>
              </a:prstClr>
            </a:outerShdw>
          </a:effectLst>
        </p:grpSpPr>
        <p:sp>
          <p:nvSpPr>
            <p:cNvPr id="66" name="フローチャート: 処理 65">
              <a:extLst>
                <a:ext uri="{FF2B5EF4-FFF2-40B4-BE49-F238E27FC236}">
                  <a16:creationId xmlns:a16="http://schemas.microsoft.com/office/drawing/2014/main" id="{EA34BAC5-8241-01AC-516B-3867BCC0E74D}"/>
                </a:ext>
              </a:extLst>
            </p:cNvPr>
            <p:cNvSpPr/>
            <p:nvPr/>
          </p:nvSpPr>
          <p:spPr>
            <a:xfrm>
              <a:off x="612081" y="1916113"/>
              <a:ext cx="1367631" cy="1512887"/>
            </a:xfrm>
            <a:prstGeom prst="flowChartProcess">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67" name="フローチャート: 処理 66">
              <a:extLst>
                <a:ext uri="{FF2B5EF4-FFF2-40B4-BE49-F238E27FC236}">
                  <a16:creationId xmlns:a16="http://schemas.microsoft.com/office/drawing/2014/main" id="{0F729364-FC6B-0E3E-043B-77EFDD902551}"/>
                </a:ext>
              </a:extLst>
            </p:cNvPr>
            <p:cNvSpPr/>
            <p:nvPr/>
          </p:nvSpPr>
          <p:spPr>
            <a:xfrm>
              <a:off x="611453" y="2131402"/>
              <a:ext cx="1368139" cy="72000"/>
            </a:xfrm>
            <a:prstGeom prst="flowChartProcess">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68" name="フローチャート: 処理 67">
              <a:extLst>
                <a:ext uri="{FF2B5EF4-FFF2-40B4-BE49-F238E27FC236}">
                  <a16:creationId xmlns:a16="http://schemas.microsoft.com/office/drawing/2014/main" id="{19519ECF-A5C2-F4A5-14F9-4E683A1CA337}"/>
                </a:ext>
              </a:extLst>
            </p:cNvPr>
            <p:cNvSpPr/>
            <p:nvPr/>
          </p:nvSpPr>
          <p:spPr>
            <a:xfrm>
              <a:off x="611453" y="2468164"/>
              <a:ext cx="1368139" cy="72000"/>
            </a:xfrm>
            <a:prstGeom prst="flowChartProcess">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69" name="フローチャート: 処理 68">
              <a:extLst>
                <a:ext uri="{FF2B5EF4-FFF2-40B4-BE49-F238E27FC236}">
                  <a16:creationId xmlns:a16="http://schemas.microsoft.com/office/drawing/2014/main" id="{F49B6C9A-31E7-89F7-8616-0903448BD1E7}"/>
                </a:ext>
              </a:extLst>
            </p:cNvPr>
            <p:cNvSpPr/>
            <p:nvPr/>
          </p:nvSpPr>
          <p:spPr>
            <a:xfrm>
              <a:off x="611453" y="2804926"/>
              <a:ext cx="1368139" cy="72000"/>
            </a:xfrm>
            <a:prstGeom prst="flowChartProcess">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70" name="フローチャート: 処理 69">
              <a:extLst>
                <a:ext uri="{FF2B5EF4-FFF2-40B4-BE49-F238E27FC236}">
                  <a16:creationId xmlns:a16="http://schemas.microsoft.com/office/drawing/2014/main" id="{ECC53F4A-7DCB-84D4-235C-5FA863F9BFB6}"/>
                </a:ext>
              </a:extLst>
            </p:cNvPr>
            <p:cNvSpPr/>
            <p:nvPr/>
          </p:nvSpPr>
          <p:spPr>
            <a:xfrm>
              <a:off x="611453" y="3141687"/>
              <a:ext cx="1368139" cy="72000"/>
            </a:xfrm>
            <a:prstGeom prst="flowChartProcess">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71" name="フローチャート: 処理 70">
              <a:extLst>
                <a:ext uri="{FF2B5EF4-FFF2-40B4-BE49-F238E27FC236}">
                  <a16:creationId xmlns:a16="http://schemas.microsoft.com/office/drawing/2014/main" id="{A9574EF4-873B-CB9B-8D9C-71AED37620EF}"/>
                </a:ext>
              </a:extLst>
            </p:cNvPr>
            <p:cNvSpPr/>
            <p:nvPr/>
          </p:nvSpPr>
          <p:spPr>
            <a:xfrm>
              <a:off x="971601" y="1916832"/>
              <a:ext cx="144016" cy="1512887"/>
            </a:xfrm>
            <a:prstGeom prst="flowChartProcess">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grpSp>
      <p:grpSp>
        <p:nvGrpSpPr>
          <p:cNvPr id="73" name="グループ化 93">
            <a:extLst>
              <a:ext uri="{FF2B5EF4-FFF2-40B4-BE49-F238E27FC236}">
                <a16:creationId xmlns:a16="http://schemas.microsoft.com/office/drawing/2014/main" id="{C6C3F5F8-2007-9F38-291C-6EAC6819533F}"/>
              </a:ext>
            </a:extLst>
          </p:cNvPr>
          <p:cNvGrpSpPr/>
          <p:nvPr/>
        </p:nvGrpSpPr>
        <p:grpSpPr>
          <a:xfrm>
            <a:off x="5998456" y="5063152"/>
            <a:ext cx="324000" cy="504000"/>
            <a:chOff x="612081" y="1916113"/>
            <a:chExt cx="1367631" cy="1513606"/>
          </a:xfrm>
          <a:effectLst>
            <a:outerShdw blurRad="127000" dist="127000" algn="tl" rotWithShape="0">
              <a:prstClr val="black">
                <a:alpha val="40000"/>
              </a:prstClr>
            </a:outerShdw>
          </a:effectLst>
        </p:grpSpPr>
        <p:sp>
          <p:nvSpPr>
            <p:cNvPr id="74" name="フローチャート: 処理 73">
              <a:extLst>
                <a:ext uri="{FF2B5EF4-FFF2-40B4-BE49-F238E27FC236}">
                  <a16:creationId xmlns:a16="http://schemas.microsoft.com/office/drawing/2014/main" id="{E2131764-D7F3-5804-7ED8-C016F9EB2677}"/>
                </a:ext>
              </a:extLst>
            </p:cNvPr>
            <p:cNvSpPr/>
            <p:nvPr/>
          </p:nvSpPr>
          <p:spPr>
            <a:xfrm>
              <a:off x="612081" y="1916113"/>
              <a:ext cx="1367631" cy="1512887"/>
            </a:xfrm>
            <a:prstGeom prst="flowChartProcess">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75" name="フローチャート: 処理 74">
              <a:extLst>
                <a:ext uri="{FF2B5EF4-FFF2-40B4-BE49-F238E27FC236}">
                  <a16:creationId xmlns:a16="http://schemas.microsoft.com/office/drawing/2014/main" id="{2BF4DDE8-2239-EE93-E374-666E62833EED}"/>
                </a:ext>
              </a:extLst>
            </p:cNvPr>
            <p:cNvSpPr/>
            <p:nvPr/>
          </p:nvSpPr>
          <p:spPr>
            <a:xfrm>
              <a:off x="1259640" y="1916832"/>
              <a:ext cx="72000" cy="1512000"/>
            </a:xfrm>
            <a:prstGeom prst="flowChartProcess">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76" name="フローチャート: 処理 75">
              <a:extLst>
                <a:ext uri="{FF2B5EF4-FFF2-40B4-BE49-F238E27FC236}">
                  <a16:creationId xmlns:a16="http://schemas.microsoft.com/office/drawing/2014/main" id="{8AC83F7D-0F01-BDBC-448A-5191556EE14A}"/>
                </a:ext>
              </a:extLst>
            </p:cNvPr>
            <p:cNvSpPr/>
            <p:nvPr/>
          </p:nvSpPr>
          <p:spPr>
            <a:xfrm>
              <a:off x="971601" y="1916832"/>
              <a:ext cx="144016" cy="1512887"/>
            </a:xfrm>
            <a:prstGeom prst="flowChartProcess">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77" name="フローチャート: 処理 76">
              <a:extLst>
                <a:ext uri="{FF2B5EF4-FFF2-40B4-BE49-F238E27FC236}">
                  <a16:creationId xmlns:a16="http://schemas.microsoft.com/office/drawing/2014/main" id="{97D1D10B-4EDA-3451-6F5E-FC7EF497EA02}"/>
                </a:ext>
              </a:extLst>
            </p:cNvPr>
            <p:cNvSpPr/>
            <p:nvPr/>
          </p:nvSpPr>
          <p:spPr>
            <a:xfrm>
              <a:off x="1475656" y="1916832"/>
              <a:ext cx="72000" cy="1512000"/>
            </a:xfrm>
            <a:prstGeom prst="flowChartProcess">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78" name="フローチャート: 処理 77">
              <a:extLst>
                <a:ext uri="{FF2B5EF4-FFF2-40B4-BE49-F238E27FC236}">
                  <a16:creationId xmlns:a16="http://schemas.microsoft.com/office/drawing/2014/main" id="{95C83A1A-557E-2CCD-94FF-75540DE27709}"/>
                </a:ext>
              </a:extLst>
            </p:cNvPr>
            <p:cNvSpPr/>
            <p:nvPr/>
          </p:nvSpPr>
          <p:spPr>
            <a:xfrm>
              <a:off x="1691672" y="1916832"/>
              <a:ext cx="72000" cy="1512000"/>
            </a:xfrm>
            <a:prstGeom prst="flowChartProcess">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79" name="フローチャート: 処理 78">
              <a:extLst>
                <a:ext uri="{FF2B5EF4-FFF2-40B4-BE49-F238E27FC236}">
                  <a16:creationId xmlns:a16="http://schemas.microsoft.com/office/drawing/2014/main" id="{D65801D0-85F8-E3AE-867D-BF76C97857D0}"/>
                </a:ext>
              </a:extLst>
            </p:cNvPr>
            <p:cNvSpPr/>
            <p:nvPr/>
          </p:nvSpPr>
          <p:spPr>
            <a:xfrm>
              <a:off x="1907688" y="1916832"/>
              <a:ext cx="72000" cy="1512000"/>
            </a:xfrm>
            <a:prstGeom prst="flowChartProcess">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80" name="フローチャート: 処理 79">
              <a:extLst>
                <a:ext uri="{FF2B5EF4-FFF2-40B4-BE49-F238E27FC236}">
                  <a16:creationId xmlns:a16="http://schemas.microsoft.com/office/drawing/2014/main" id="{162F9349-1E2C-1013-1AC8-F9D9CDC93085}"/>
                </a:ext>
              </a:extLst>
            </p:cNvPr>
            <p:cNvSpPr/>
            <p:nvPr/>
          </p:nvSpPr>
          <p:spPr>
            <a:xfrm>
              <a:off x="755576" y="1916832"/>
              <a:ext cx="72000" cy="1512000"/>
            </a:xfrm>
            <a:prstGeom prst="flowChartProcess">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grpSp>
      <p:sp>
        <p:nvSpPr>
          <p:cNvPr id="82" name="テキスト ボックス 81">
            <a:extLst>
              <a:ext uri="{FF2B5EF4-FFF2-40B4-BE49-F238E27FC236}">
                <a16:creationId xmlns:a16="http://schemas.microsoft.com/office/drawing/2014/main" id="{EC80EC3F-2D38-13F2-D316-3D0E9289E665}"/>
              </a:ext>
            </a:extLst>
          </p:cNvPr>
          <p:cNvSpPr txBox="1"/>
          <p:nvPr/>
        </p:nvSpPr>
        <p:spPr>
          <a:xfrm>
            <a:off x="787732" y="5958745"/>
            <a:ext cx="5095875" cy="646331"/>
          </a:xfrm>
          <a:prstGeom prst="rect">
            <a:avLst/>
          </a:prstGeom>
          <a:noFill/>
        </p:spPr>
        <p:txBody>
          <a:bodyPr wrap="square" rtlCol="0">
            <a:spAutoFit/>
          </a:bodyPr>
          <a:lstStyle/>
          <a:p>
            <a:r>
              <a:rPr kumimoji="1" lang="ja-JP" altLang="en-US"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また、自転車が通行するべき部分が道路標示で</a:t>
            </a:r>
            <a:endParaRPr kumimoji="1" lang="en-US" altLang="ja-JP"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endParaRPr>
          </a:p>
          <a:p>
            <a:r>
              <a:rPr kumimoji="1" lang="ja-JP" altLang="en-US"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示されている場合は、その部分を通行してください。</a:t>
            </a:r>
            <a:endParaRPr kumimoji="1" lang="en-US" altLang="ja-JP"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endParaRPr>
          </a:p>
        </p:txBody>
      </p:sp>
    </p:spTree>
    <p:extLst>
      <p:ext uri="{BB962C8B-B14F-4D97-AF65-F5344CB8AC3E}">
        <p14:creationId xmlns:p14="http://schemas.microsoft.com/office/powerpoint/2010/main" val="6847798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 name="四角形: 角を丸くする 33">
            <a:extLst>
              <a:ext uri="{FF2B5EF4-FFF2-40B4-BE49-F238E27FC236}">
                <a16:creationId xmlns:a16="http://schemas.microsoft.com/office/drawing/2014/main" id="{499BE765-A741-892A-F6C1-72C7EE6DBB17}"/>
              </a:ext>
            </a:extLst>
          </p:cNvPr>
          <p:cNvSpPr/>
          <p:nvPr/>
        </p:nvSpPr>
        <p:spPr>
          <a:xfrm>
            <a:off x="1023812" y="5730915"/>
            <a:ext cx="8558338" cy="1015663"/>
          </a:xfrm>
          <a:prstGeom prst="roundRect">
            <a:avLst>
              <a:gd name="adj" fmla="val 5104"/>
            </a:avLst>
          </a:prstGeom>
          <a:pattFill prst="pct30">
            <a:fgClr>
              <a:schemeClr val="accent1">
                <a:lumMod val="20000"/>
                <a:lumOff val="80000"/>
              </a:schemeClr>
            </a:fgClr>
            <a:bgClr>
              <a:schemeClr val="bg1"/>
            </a:bgClr>
          </a:patt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四角形: 角を丸くする 31">
            <a:extLst>
              <a:ext uri="{FF2B5EF4-FFF2-40B4-BE49-F238E27FC236}">
                <a16:creationId xmlns:a16="http://schemas.microsoft.com/office/drawing/2014/main" id="{8CBC51E1-02CD-6712-027F-73E0D12F648A}"/>
              </a:ext>
            </a:extLst>
          </p:cNvPr>
          <p:cNvSpPr/>
          <p:nvPr/>
        </p:nvSpPr>
        <p:spPr>
          <a:xfrm>
            <a:off x="1023812" y="4370767"/>
            <a:ext cx="8558338" cy="952714"/>
          </a:xfrm>
          <a:prstGeom prst="roundRect">
            <a:avLst>
              <a:gd name="adj" fmla="val 5104"/>
            </a:avLst>
          </a:prstGeom>
          <a:pattFill prst="pct30">
            <a:fgClr>
              <a:schemeClr val="accent1">
                <a:lumMod val="20000"/>
                <a:lumOff val="80000"/>
              </a:schemeClr>
            </a:fgClr>
            <a:bgClr>
              <a:schemeClr val="bg1"/>
            </a:bgClr>
          </a:patt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正方形/長方形 1">
            <a:extLst>
              <a:ext uri="{FF2B5EF4-FFF2-40B4-BE49-F238E27FC236}">
                <a16:creationId xmlns:a16="http://schemas.microsoft.com/office/drawing/2014/main" id="{882F199E-183E-9185-1916-B2F5D289D8C8}"/>
              </a:ext>
            </a:extLst>
          </p:cNvPr>
          <p:cNvSpPr/>
          <p:nvPr/>
        </p:nvSpPr>
        <p:spPr>
          <a:xfrm>
            <a:off x="0" y="0"/>
            <a:ext cx="9906000" cy="64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a:extLst>
              <a:ext uri="{FF2B5EF4-FFF2-40B4-BE49-F238E27FC236}">
                <a16:creationId xmlns:a16="http://schemas.microsoft.com/office/drawing/2014/main" id="{8EE8FE15-2AB3-B620-C8CB-A79607E92E0A}"/>
              </a:ext>
            </a:extLst>
          </p:cNvPr>
          <p:cNvSpPr txBox="1"/>
          <p:nvPr/>
        </p:nvSpPr>
        <p:spPr>
          <a:xfrm>
            <a:off x="228598" y="63225"/>
            <a:ext cx="8953501" cy="553998"/>
          </a:xfrm>
          <a:prstGeom prst="rect">
            <a:avLst/>
          </a:prstGeom>
          <a:noFill/>
        </p:spPr>
        <p:txBody>
          <a:bodyPr wrap="square" rtlCol="0">
            <a:spAutoFit/>
          </a:bodyPr>
          <a:lstStyle/>
          <a:p>
            <a:r>
              <a:rPr kumimoji="1" lang="ja-JP" altLang="en-US" sz="3000" b="1" dirty="0">
                <a:solidFill>
                  <a:schemeClr val="bg1"/>
                </a:solidFill>
                <a:latin typeface="UD デジタル 教科書体 NK-B" panose="02020700000000000000" pitchFamily="18" charset="-128"/>
                <a:ea typeface="UD デジタル 教科書体 NK-B" panose="02020700000000000000" pitchFamily="18" charset="-128"/>
              </a:rPr>
              <a:t>第２章　　</a:t>
            </a:r>
            <a:r>
              <a:rPr kumimoji="1" lang="en-US" altLang="ja-JP" sz="3000" b="1" dirty="0">
                <a:solidFill>
                  <a:schemeClr val="bg1"/>
                </a:solidFill>
                <a:latin typeface="UD デジタル 教科書体 NK-B" panose="02020700000000000000" pitchFamily="18" charset="-128"/>
                <a:ea typeface="UD デジタル 教科書体 NK-B" panose="02020700000000000000" pitchFamily="18" charset="-128"/>
              </a:rPr>
              <a:t>case</a:t>
            </a:r>
            <a:r>
              <a:rPr kumimoji="1" lang="ja-JP" altLang="en-US" sz="3000" b="1" dirty="0">
                <a:solidFill>
                  <a:schemeClr val="bg1"/>
                </a:solidFill>
                <a:latin typeface="UD デジタル 教科書体 NK-B" panose="02020700000000000000" pitchFamily="18" charset="-128"/>
                <a:ea typeface="UD デジタル 教科書体 NK-B" panose="02020700000000000000" pitchFamily="18" charset="-128"/>
              </a:rPr>
              <a:t>１　自転車で歩道を通行するときは？</a:t>
            </a:r>
            <a:endParaRPr kumimoji="1" lang="en-US" altLang="ja-JP" sz="3000" b="1" dirty="0">
              <a:solidFill>
                <a:schemeClr val="bg1"/>
              </a:solidFill>
              <a:latin typeface="UD デジタル 教科書体 NK-B" panose="02020700000000000000" pitchFamily="18" charset="-128"/>
              <a:ea typeface="UD デジタル 教科書体 NK-B" panose="02020700000000000000" pitchFamily="18" charset="-128"/>
            </a:endParaRPr>
          </a:p>
        </p:txBody>
      </p:sp>
      <p:sp>
        <p:nvSpPr>
          <p:cNvPr id="5" name="平行四辺形 4">
            <a:extLst>
              <a:ext uri="{FF2B5EF4-FFF2-40B4-BE49-F238E27FC236}">
                <a16:creationId xmlns:a16="http://schemas.microsoft.com/office/drawing/2014/main" id="{A76645F4-A3CE-23C3-368C-9908AA367E9A}"/>
              </a:ext>
            </a:extLst>
          </p:cNvPr>
          <p:cNvSpPr/>
          <p:nvPr/>
        </p:nvSpPr>
        <p:spPr>
          <a:xfrm>
            <a:off x="200023" y="1173388"/>
            <a:ext cx="5688000" cy="108000"/>
          </a:xfrm>
          <a:prstGeom prst="parallelogram">
            <a:avLst/>
          </a:prstGeom>
          <a:pattFill prst="pct30">
            <a:fgClr>
              <a:schemeClr val="accent2">
                <a:lumMod val="40000"/>
                <a:lumOff val="60000"/>
              </a:schemeClr>
            </a:fgClr>
            <a:bgClr>
              <a:schemeClr val="bg1"/>
            </a:bgClr>
          </a:patt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12EF7A49-3278-98C7-D604-1A05DE36E1E6}"/>
              </a:ext>
            </a:extLst>
          </p:cNvPr>
          <p:cNvSpPr txBox="1"/>
          <p:nvPr/>
        </p:nvSpPr>
        <p:spPr>
          <a:xfrm>
            <a:off x="104773" y="794933"/>
            <a:ext cx="6686551" cy="584775"/>
          </a:xfrm>
          <a:prstGeom prst="rect">
            <a:avLst/>
          </a:prstGeom>
          <a:noFill/>
        </p:spPr>
        <p:txBody>
          <a:bodyPr wrap="square" rtlCol="0">
            <a:spAutoFit/>
          </a:bodyPr>
          <a:lstStyle/>
          <a:p>
            <a:r>
              <a:rPr kumimoji="1" lang="ja-JP" altLang="en-US" sz="32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自転車損害賠償保険等への加入</a:t>
            </a:r>
            <a:endParaRPr kumimoji="1" lang="en-US" altLang="ja-JP" sz="32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endParaRPr>
          </a:p>
        </p:txBody>
      </p:sp>
      <p:sp>
        <p:nvSpPr>
          <p:cNvPr id="6" name="テキスト ボックス 5">
            <a:extLst>
              <a:ext uri="{FF2B5EF4-FFF2-40B4-BE49-F238E27FC236}">
                <a16:creationId xmlns:a16="http://schemas.microsoft.com/office/drawing/2014/main" id="{85E43477-DE2B-A19C-50B9-226F6D23EF19}"/>
              </a:ext>
            </a:extLst>
          </p:cNvPr>
          <p:cNvSpPr txBox="1"/>
          <p:nvPr/>
        </p:nvSpPr>
        <p:spPr>
          <a:xfrm>
            <a:off x="308055" y="2758658"/>
            <a:ext cx="9443392" cy="769441"/>
          </a:xfrm>
          <a:prstGeom prst="rect">
            <a:avLst/>
          </a:prstGeom>
          <a:noFill/>
        </p:spPr>
        <p:txBody>
          <a:bodyPr wrap="square" rtlCol="0">
            <a:spAutoFit/>
          </a:bodyPr>
          <a:lstStyle/>
          <a:p>
            <a:r>
              <a:rPr kumimoji="1" lang="ja-JP" altLang="en-US" sz="22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東京都では、自転車事故で相手を死亡させたり、怪我を負わせたりした場合にその損害を賠償するための</a:t>
            </a:r>
            <a:r>
              <a:rPr kumimoji="1" lang="ja-JP" altLang="en-US" sz="2200" b="1" u="sng" dirty="0">
                <a:solidFill>
                  <a:srgbClr val="FF0000"/>
                </a:solidFill>
                <a:latin typeface="UD デジタル 教科書体 NK-B" panose="02020700000000000000" pitchFamily="18" charset="-128"/>
                <a:ea typeface="UD デジタル 教科書体 NK-B" panose="02020700000000000000" pitchFamily="18" charset="-128"/>
              </a:rPr>
              <a:t>保険・共済への加入が義務</a:t>
            </a:r>
            <a:r>
              <a:rPr kumimoji="1" lang="ja-JP" altLang="en-US" sz="22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です。</a:t>
            </a:r>
            <a:endParaRPr kumimoji="1" lang="en-US" altLang="ja-JP" sz="22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endParaRPr>
          </a:p>
        </p:txBody>
      </p:sp>
      <p:sp>
        <p:nvSpPr>
          <p:cNvPr id="7" name="テキスト ボックス 6">
            <a:extLst>
              <a:ext uri="{FF2B5EF4-FFF2-40B4-BE49-F238E27FC236}">
                <a16:creationId xmlns:a16="http://schemas.microsoft.com/office/drawing/2014/main" id="{938B3CC7-8897-F448-5D08-B362DE4122F2}"/>
              </a:ext>
            </a:extLst>
          </p:cNvPr>
          <p:cNvSpPr txBox="1"/>
          <p:nvPr/>
        </p:nvSpPr>
        <p:spPr>
          <a:xfrm>
            <a:off x="262585" y="1390099"/>
            <a:ext cx="9443392" cy="430887"/>
          </a:xfrm>
          <a:prstGeom prst="rect">
            <a:avLst/>
          </a:prstGeom>
          <a:noFill/>
        </p:spPr>
        <p:txBody>
          <a:bodyPr wrap="square" rtlCol="0">
            <a:spAutoFit/>
          </a:bodyPr>
          <a:lstStyle/>
          <a:p>
            <a:r>
              <a:rPr kumimoji="1" lang="ja-JP" altLang="en-US" sz="22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事故の加害者となると、３つの責任を負うことになります。</a:t>
            </a:r>
            <a:endParaRPr kumimoji="1" lang="en-US" altLang="ja-JP" sz="22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endParaRPr>
          </a:p>
        </p:txBody>
      </p:sp>
      <p:grpSp>
        <p:nvGrpSpPr>
          <p:cNvPr id="13" name="グループ化 12">
            <a:extLst>
              <a:ext uri="{FF2B5EF4-FFF2-40B4-BE49-F238E27FC236}">
                <a16:creationId xmlns:a16="http://schemas.microsoft.com/office/drawing/2014/main" id="{9E1E4762-F3E0-1141-0ADC-DC1E93FC1BB3}"/>
              </a:ext>
            </a:extLst>
          </p:cNvPr>
          <p:cNvGrpSpPr/>
          <p:nvPr/>
        </p:nvGrpSpPr>
        <p:grpSpPr>
          <a:xfrm>
            <a:off x="274753" y="1866313"/>
            <a:ext cx="3060000" cy="468000"/>
            <a:chOff x="3479324" y="2240643"/>
            <a:chExt cx="3312000" cy="468000"/>
          </a:xfrm>
        </p:grpSpPr>
        <p:sp>
          <p:nvSpPr>
            <p:cNvPr id="12" name="フリーフォーム: 図形 11">
              <a:extLst>
                <a:ext uri="{FF2B5EF4-FFF2-40B4-BE49-F238E27FC236}">
                  <a16:creationId xmlns:a16="http://schemas.microsoft.com/office/drawing/2014/main" id="{544C2B06-1470-07BE-B42C-996D78F84404}"/>
                </a:ext>
              </a:extLst>
            </p:cNvPr>
            <p:cNvSpPr/>
            <p:nvPr/>
          </p:nvSpPr>
          <p:spPr>
            <a:xfrm>
              <a:off x="3479324" y="2240643"/>
              <a:ext cx="3312000" cy="468000"/>
            </a:xfrm>
            <a:custGeom>
              <a:avLst/>
              <a:gdLst>
                <a:gd name="connsiteX0" fmla="*/ 414000 w 8962350"/>
                <a:gd name="connsiteY0" fmla="*/ 0 h 828000"/>
                <a:gd name="connsiteX1" fmla="*/ 414000 w 8962350"/>
                <a:gd name="connsiteY1" fmla="*/ 0 h 828000"/>
                <a:gd name="connsiteX2" fmla="*/ 414000 w 8962350"/>
                <a:gd name="connsiteY2" fmla="*/ 0 h 828000"/>
                <a:gd name="connsiteX3" fmla="*/ 8548350 w 8962350"/>
                <a:gd name="connsiteY3" fmla="*/ 0 h 828000"/>
                <a:gd name="connsiteX4" fmla="*/ 8962350 w 8962350"/>
                <a:gd name="connsiteY4" fmla="*/ 414000 h 828000"/>
                <a:gd name="connsiteX5" fmla="*/ 8548350 w 8962350"/>
                <a:gd name="connsiteY5" fmla="*/ 828000 h 828000"/>
                <a:gd name="connsiteX6" fmla="*/ 414000 w 8962350"/>
                <a:gd name="connsiteY6" fmla="*/ 828000 h 828000"/>
                <a:gd name="connsiteX7" fmla="*/ 414000 w 8962350"/>
                <a:gd name="connsiteY7" fmla="*/ 828000 h 828000"/>
                <a:gd name="connsiteX8" fmla="*/ 414000 w 8962350"/>
                <a:gd name="connsiteY8" fmla="*/ 828000 h 828000"/>
                <a:gd name="connsiteX9" fmla="*/ 0 w 8962350"/>
                <a:gd name="connsiteY9" fmla="*/ 414000 h 828000"/>
                <a:gd name="connsiteX10" fmla="*/ 414000 w 8962350"/>
                <a:gd name="connsiteY10" fmla="*/ 0 h 82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962350" h="828000">
                  <a:moveTo>
                    <a:pt x="414000" y="0"/>
                  </a:moveTo>
                  <a:lnTo>
                    <a:pt x="414000" y="0"/>
                  </a:lnTo>
                  <a:lnTo>
                    <a:pt x="414000" y="0"/>
                  </a:lnTo>
                  <a:lnTo>
                    <a:pt x="8548350" y="0"/>
                  </a:lnTo>
                  <a:cubicBezTo>
                    <a:pt x="8776996" y="0"/>
                    <a:pt x="8962350" y="185354"/>
                    <a:pt x="8962350" y="414000"/>
                  </a:cubicBezTo>
                  <a:cubicBezTo>
                    <a:pt x="8962350" y="642646"/>
                    <a:pt x="8776996" y="828000"/>
                    <a:pt x="8548350" y="828000"/>
                  </a:cubicBezTo>
                  <a:lnTo>
                    <a:pt x="414000" y="828000"/>
                  </a:lnTo>
                  <a:lnTo>
                    <a:pt x="414000" y="828000"/>
                  </a:lnTo>
                  <a:lnTo>
                    <a:pt x="414000" y="828000"/>
                  </a:lnTo>
                  <a:cubicBezTo>
                    <a:pt x="185354" y="828000"/>
                    <a:pt x="0" y="642646"/>
                    <a:pt x="0" y="414000"/>
                  </a:cubicBezTo>
                  <a:cubicBezTo>
                    <a:pt x="0" y="185354"/>
                    <a:pt x="185354" y="0"/>
                    <a:pt x="414000" y="0"/>
                  </a:cubicBezTo>
                  <a:close/>
                </a:path>
              </a:pathLst>
            </a:custGeom>
            <a:solidFill>
              <a:schemeClr val="accent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10" name="フリーフォーム: 図形 9">
              <a:extLst>
                <a:ext uri="{FF2B5EF4-FFF2-40B4-BE49-F238E27FC236}">
                  <a16:creationId xmlns:a16="http://schemas.microsoft.com/office/drawing/2014/main" id="{6D845C62-6E3F-C876-CC58-2D99B85DB6C9}"/>
                </a:ext>
              </a:extLst>
            </p:cNvPr>
            <p:cNvSpPr/>
            <p:nvPr/>
          </p:nvSpPr>
          <p:spPr>
            <a:xfrm>
              <a:off x="3497324" y="2262243"/>
              <a:ext cx="3276000" cy="424800"/>
            </a:xfrm>
            <a:custGeom>
              <a:avLst/>
              <a:gdLst>
                <a:gd name="connsiteX0" fmla="*/ 414000 w 8962350"/>
                <a:gd name="connsiteY0" fmla="*/ 0 h 828000"/>
                <a:gd name="connsiteX1" fmla="*/ 414000 w 8962350"/>
                <a:gd name="connsiteY1" fmla="*/ 0 h 828000"/>
                <a:gd name="connsiteX2" fmla="*/ 414000 w 8962350"/>
                <a:gd name="connsiteY2" fmla="*/ 0 h 828000"/>
                <a:gd name="connsiteX3" fmla="*/ 8548350 w 8962350"/>
                <a:gd name="connsiteY3" fmla="*/ 0 h 828000"/>
                <a:gd name="connsiteX4" fmla="*/ 8962350 w 8962350"/>
                <a:gd name="connsiteY4" fmla="*/ 414000 h 828000"/>
                <a:gd name="connsiteX5" fmla="*/ 8548350 w 8962350"/>
                <a:gd name="connsiteY5" fmla="*/ 828000 h 828000"/>
                <a:gd name="connsiteX6" fmla="*/ 414000 w 8962350"/>
                <a:gd name="connsiteY6" fmla="*/ 828000 h 828000"/>
                <a:gd name="connsiteX7" fmla="*/ 414000 w 8962350"/>
                <a:gd name="connsiteY7" fmla="*/ 828000 h 828000"/>
                <a:gd name="connsiteX8" fmla="*/ 414000 w 8962350"/>
                <a:gd name="connsiteY8" fmla="*/ 828000 h 828000"/>
                <a:gd name="connsiteX9" fmla="*/ 0 w 8962350"/>
                <a:gd name="connsiteY9" fmla="*/ 414000 h 828000"/>
                <a:gd name="connsiteX10" fmla="*/ 414000 w 8962350"/>
                <a:gd name="connsiteY10" fmla="*/ 0 h 82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962350" h="828000">
                  <a:moveTo>
                    <a:pt x="414000" y="0"/>
                  </a:moveTo>
                  <a:lnTo>
                    <a:pt x="414000" y="0"/>
                  </a:lnTo>
                  <a:lnTo>
                    <a:pt x="414000" y="0"/>
                  </a:lnTo>
                  <a:lnTo>
                    <a:pt x="8548350" y="0"/>
                  </a:lnTo>
                  <a:cubicBezTo>
                    <a:pt x="8776996" y="0"/>
                    <a:pt x="8962350" y="185354"/>
                    <a:pt x="8962350" y="414000"/>
                  </a:cubicBezTo>
                  <a:cubicBezTo>
                    <a:pt x="8962350" y="642646"/>
                    <a:pt x="8776996" y="828000"/>
                    <a:pt x="8548350" y="828000"/>
                  </a:cubicBezTo>
                  <a:lnTo>
                    <a:pt x="414000" y="828000"/>
                  </a:lnTo>
                  <a:lnTo>
                    <a:pt x="414000" y="828000"/>
                  </a:lnTo>
                  <a:lnTo>
                    <a:pt x="414000" y="828000"/>
                  </a:lnTo>
                  <a:cubicBezTo>
                    <a:pt x="185354" y="828000"/>
                    <a:pt x="0" y="642646"/>
                    <a:pt x="0" y="414000"/>
                  </a:cubicBezTo>
                  <a:cubicBezTo>
                    <a:pt x="0" y="185354"/>
                    <a:pt x="185354" y="0"/>
                    <a:pt x="414000" y="0"/>
                  </a:cubicBezTo>
                  <a:close/>
                </a:path>
              </a:pathLst>
            </a:custGeom>
            <a:solidFill>
              <a:schemeClr val="bg1"/>
            </a:solidFill>
            <a:ln>
              <a:solidFill>
                <a:schemeClr val="accent1">
                  <a:shade val="15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grpSp>
      <p:sp>
        <p:nvSpPr>
          <p:cNvPr id="16" name="フリーフォーム: 図形 15">
            <a:extLst>
              <a:ext uri="{FF2B5EF4-FFF2-40B4-BE49-F238E27FC236}">
                <a16:creationId xmlns:a16="http://schemas.microsoft.com/office/drawing/2014/main" id="{C0D82225-7089-31FC-9449-57312271264F}"/>
              </a:ext>
            </a:extLst>
          </p:cNvPr>
          <p:cNvSpPr/>
          <p:nvPr/>
        </p:nvSpPr>
        <p:spPr>
          <a:xfrm>
            <a:off x="3499752" y="1844799"/>
            <a:ext cx="3060000" cy="468000"/>
          </a:xfrm>
          <a:custGeom>
            <a:avLst/>
            <a:gdLst>
              <a:gd name="connsiteX0" fmla="*/ 414000 w 8962350"/>
              <a:gd name="connsiteY0" fmla="*/ 0 h 828000"/>
              <a:gd name="connsiteX1" fmla="*/ 414000 w 8962350"/>
              <a:gd name="connsiteY1" fmla="*/ 0 h 828000"/>
              <a:gd name="connsiteX2" fmla="*/ 414000 w 8962350"/>
              <a:gd name="connsiteY2" fmla="*/ 0 h 828000"/>
              <a:gd name="connsiteX3" fmla="*/ 8548350 w 8962350"/>
              <a:gd name="connsiteY3" fmla="*/ 0 h 828000"/>
              <a:gd name="connsiteX4" fmla="*/ 8962350 w 8962350"/>
              <a:gd name="connsiteY4" fmla="*/ 414000 h 828000"/>
              <a:gd name="connsiteX5" fmla="*/ 8548350 w 8962350"/>
              <a:gd name="connsiteY5" fmla="*/ 828000 h 828000"/>
              <a:gd name="connsiteX6" fmla="*/ 414000 w 8962350"/>
              <a:gd name="connsiteY6" fmla="*/ 828000 h 828000"/>
              <a:gd name="connsiteX7" fmla="*/ 414000 w 8962350"/>
              <a:gd name="connsiteY7" fmla="*/ 828000 h 828000"/>
              <a:gd name="connsiteX8" fmla="*/ 414000 w 8962350"/>
              <a:gd name="connsiteY8" fmla="*/ 828000 h 828000"/>
              <a:gd name="connsiteX9" fmla="*/ 0 w 8962350"/>
              <a:gd name="connsiteY9" fmla="*/ 414000 h 828000"/>
              <a:gd name="connsiteX10" fmla="*/ 414000 w 8962350"/>
              <a:gd name="connsiteY10" fmla="*/ 0 h 82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962350" h="828000">
                <a:moveTo>
                  <a:pt x="414000" y="0"/>
                </a:moveTo>
                <a:lnTo>
                  <a:pt x="414000" y="0"/>
                </a:lnTo>
                <a:lnTo>
                  <a:pt x="414000" y="0"/>
                </a:lnTo>
                <a:lnTo>
                  <a:pt x="8548350" y="0"/>
                </a:lnTo>
                <a:cubicBezTo>
                  <a:pt x="8776996" y="0"/>
                  <a:pt x="8962350" y="185354"/>
                  <a:pt x="8962350" y="414000"/>
                </a:cubicBezTo>
                <a:cubicBezTo>
                  <a:pt x="8962350" y="642646"/>
                  <a:pt x="8776996" y="828000"/>
                  <a:pt x="8548350" y="828000"/>
                </a:cubicBezTo>
                <a:lnTo>
                  <a:pt x="414000" y="828000"/>
                </a:lnTo>
                <a:lnTo>
                  <a:pt x="414000" y="828000"/>
                </a:lnTo>
                <a:lnTo>
                  <a:pt x="414000" y="828000"/>
                </a:lnTo>
                <a:cubicBezTo>
                  <a:pt x="185354" y="828000"/>
                  <a:pt x="0" y="642646"/>
                  <a:pt x="0" y="414000"/>
                </a:cubicBezTo>
                <a:cubicBezTo>
                  <a:pt x="0" y="185354"/>
                  <a:pt x="185354" y="0"/>
                  <a:pt x="414000" y="0"/>
                </a:cubicBezTo>
                <a:close/>
              </a:path>
            </a:pathLst>
          </a:custGeom>
          <a:solidFill>
            <a:schemeClr val="accent1"/>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17" name="フリーフォーム: 図形 16">
            <a:extLst>
              <a:ext uri="{FF2B5EF4-FFF2-40B4-BE49-F238E27FC236}">
                <a16:creationId xmlns:a16="http://schemas.microsoft.com/office/drawing/2014/main" id="{8180488F-D2A7-13D2-2E28-98FE4D926E83}"/>
              </a:ext>
            </a:extLst>
          </p:cNvPr>
          <p:cNvSpPr/>
          <p:nvPr/>
        </p:nvSpPr>
        <p:spPr>
          <a:xfrm>
            <a:off x="3516382" y="1866399"/>
            <a:ext cx="3026739" cy="424800"/>
          </a:xfrm>
          <a:custGeom>
            <a:avLst/>
            <a:gdLst>
              <a:gd name="connsiteX0" fmla="*/ 414000 w 8962350"/>
              <a:gd name="connsiteY0" fmla="*/ 0 h 828000"/>
              <a:gd name="connsiteX1" fmla="*/ 414000 w 8962350"/>
              <a:gd name="connsiteY1" fmla="*/ 0 h 828000"/>
              <a:gd name="connsiteX2" fmla="*/ 414000 w 8962350"/>
              <a:gd name="connsiteY2" fmla="*/ 0 h 828000"/>
              <a:gd name="connsiteX3" fmla="*/ 8548350 w 8962350"/>
              <a:gd name="connsiteY3" fmla="*/ 0 h 828000"/>
              <a:gd name="connsiteX4" fmla="*/ 8962350 w 8962350"/>
              <a:gd name="connsiteY4" fmla="*/ 414000 h 828000"/>
              <a:gd name="connsiteX5" fmla="*/ 8548350 w 8962350"/>
              <a:gd name="connsiteY5" fmla="*/ 828000 h 828000"/>
              <a:gd name="connsiteX6" fmla="*/ 414000 w 8962350"/>
              <a:gd name="connsiteY6" fmla="*/ 828000 h 828000"/>
              <a:gd name="connsiteX7" fmla="*/ 414000 w 8962350"/>
              <a:gd name="connsiteY7" fmla="*/ 828000 h 828000"/>
              <a:gd name="connsiteX8" fmla="*/ 414000 w 8962350"/>
              <a:gd name="connsiteY8" fmla="*/ 828000 h 828000"/>
              <a:gd name="connsiteX9" fmla="*/ 0 w 8962350"/>
              <a:gd name="connsiteY9" fmla="*/ 414000 h 828000"/>
              <a:gd name="connsiteX10" fmla="*/ 414000 w 8962350"/>
              <a:gd name="connsiteY10" fmla="*/ 0 h 82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962350" h="828000">
                <a:moveTo>
                  <a:pt x="414000" y="0"/>
                </a:moveTo>
                <a:lnTo>
                  <a:pt x="414000" y="0"/>
                </a:lnTo>
                <a:lnTo>
                  <a:pt x="414000" y="0"/>
                </a:lnTo>
                <a:lnTo>
                  <a:pt x="8548350" y="0"/>
                </a:lnTo>
                <a:cubicBezTo>
                  <a:pt x="8776996" y="0"/>
                  <a:pt x="8962350" y="185354"/>
                  <a:pt x="8962350" y="414000"/>
                </a:cubicBezTo>
                <a:cubicBezTo>
                  <a:pt x="8962350" y="642646"/>
                  <a:pt x="8776996" y="828000"/>
                  <a:pt x="8548350" y="828000"/>
                </a:cubicBezTo>
                <a:lnTo>
                  <a:pt x="414000" y="828000"/>
                </a:lnTo>
                <a:lnTo>
                  <a:pt x="414000" y="828000"/>
                </a:lnTo>
                <a:lnTo>
                  <a:pt x="414000" y="828000"/>
                </a:lnTo>
                <a:cubicBezTo>
                  <a:pt x="185354" y="828000"/>
                  <a:pt x="0" y="642646"/>
                  <a:pt x="0" y="414000"/>
                </a:cubicBezTo>
                <a:cubicBezTo>
                  <a:pt x="0" y="185354"/>
                  <a:pt x="185354" y="0"/>
                  <a:pt x="414000" y="0"/>
                </a:cubicBezTo>
                <a:close/>
              </a:path>
            </a:pathLst>
          </a:custGeom>
          <a:solidFill>
            <a:schemeClr val="bg1"/>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grpSp>
        <p:nvGrpSpPr>
          <p:cNvPr id="18" name="グループ化 17">
            <a:extLst>
              <a:ext uri="{FF2B5EF4-FFF2-40B4-BE49-F238E27FC236}">
                <a16:creationId xmlns:a16="http://schemas.microsoft.com/office/drawing/2014/main" id="{A0EFFA44-2EC4-0FFF-73FA-EE9678010A63}"/>
              </a:ext>
            </a:extLst>
          </p:cNvPr>
          <p:cNvGrpSpPr/>
          <p:nvPr/>
        </p:nvGrpSpPr>
        <p:grpSpPr>
          <a:xfrm>
            <a:off x="6724751" y="1855674"/>
            <a:ext cx="3060000" cy="468000"/>
            <a:chOff x="3479324" y="2240643"/>
            <a:chExt cx="3312000" cy="468000"/>
          </a:xfrm>
        </p:grpSpPr>
        <p:sp>
          <p:nvSpPr>
            <p:cNvPr id="19" name="フリーフォーム: 図形 18">
              <a:extLst>
                <a:ext uri="{FF2B5EF4-FFF2-40B4-BE49-F238E27FC236}">
                  <a16:creationId xmlns:a16="http://schemas.microsoft.com/office/drawing/2014/main" id="{3ED80208-9873-0E11-E195-977E197B5F8A}"/>
                </a:ext>
              </a:extLst>
            </p:cNvPr>
            <p:cNvSpPr/>
            <p:nvPr/>
          </p:nvSpPr>
          <p:spPr>
            <a:xfrm>
              <a:off x="3479324" y="2240643"/>
              <a:ext cx="3312000" cy="468000"/>
            </a:xfrm>
            <a:custGeom>
              <a:avLst/>
              <a:gdLst>
                <a:gd name="connsiteX0" fmla="*/ 414000 w 8962350"/>
                <a:gd name="connsiteY0" fmla="*/ 0 h 828000"/>
                <a:gd name="connsiteX1" fmla="*/ 414000 w 8962350"/>
                <a:gd name="connsiteY1" fmla="*/ 0 h 828000"/>
                <a:gd name="connsiteX2" fmla="*/ 414000 w 8962350"/>
                <a:gd name="connsiteY2" fmla="*/ 0 h 828000"/>
                <a:gd name="connsiteX3" fmla="*/ 8548350 w 8962350"/>
                <a:gd name="connsiteY3" fmla="*/ 0 h 828000"/>
                <a:gd name="connsiteX4" fmla="*/ 8962350 w 8962350"/>
                <a:gd name="connsiteY4" fmla="*/ 414000 h 828000"/>
                <a:gd name="connsiteX5" fmla="*/ 8548350 w 8962350"/>
                <a:gd name="connsiteY5" fmla="*/ 828000 h 828000"/>
                <a:gd name="connsiteX6" fmla="*/ 414000 w 8962350"/>
                <a:gd name="connsiteY6" fmla="*/ 828000 h 828000"/>
                <a:gd name="connsiteX7" fmla="*/ 414000 w 8962350"/>
                <a:gd name="connsiteY7" fmla="*/ 828000 h 828000"/>
                <a:gd name="connsiteX8" fmla="*/ 414000 w 8962350"/>
                <a:gd name="connsiteY8" fmla="*/ 828000 h 828000"/>
                <a:gd name="connsiteX9" fmla="*/ 0 w 8962350"/>
                <a:gd name="connsiteY9" fmla="*/ 414000 h 828000"/>
                <a:gd name="connsiteX10" fmla="*/ 414000 w 8962350"/>
                <a:gd name="connsiteY10" fmla="*/ 0 h 82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962350" h="828000">
                  <a:moveTo>
                    <a:pt x="414000" y="0"/>
                  </a:moveTo>
                  <a:lnTo>
                    <a:pt x="414000" y="0"/>
                  </a:lnTo>
                  <a:lnTo>
                    <a:pt x="414000" y="0"/>
                  </a:lnTo>
                  <a:lnTo>
                    <a:pt x="8548350" y="0"/>
                  </a:lnTo>
                  <a:cubicBezTo>
                    <a:pt x="8776996" y="0"/>
                    <a:pt x="8962350" y="185354"/>
                    <a:pt x="8962350" y="414000"/>
                  </a:cubicBezTo>
                  <a:cubicBezTo>
                    <a:pt x="8962350" y="642646"/>
                    <a:pt x="8776996" y="828000"/>
                    <a:pt x="8548350" y="828000"/>
                  </a:cubicBezTo>
                  <a:lnTo>
                    <a:pt x="414000" y="828000"/>
                  </a:lnTo>
                  <a:lnTo>
                    <a:pt x="414000" y="828000"/>
                  </a:lnTo>
                  <a:lnTo>
                    <a:pt x="414000" y="828000"/>
                  </a:lnTo>
                  <a:cubicBezTo>
                    <a:pt x="185354" y="828000"/>
                    <a:pt x="0" y="642646"/>
                    <a:pt x="0" y="414000"/>
                  </a:cubicBezTo>
                  <a:cubicBezTo>
                    <a:pt x="0" y="185354"/>
                    <a:pt x="185354" y="0"/>
                    <a:pt x="414000" y="0"/>
                  </a:cubicBezTo>
                  <a:close/>
                </a:path>
              </a:pathLst>
            </a:custGeom>
            <a:solidFill>
              <a:schemeClr val="accent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20" name="フリーフォーム: 図形 19">
              <a:extLst>
                <a:ext uri="{FF2B5EF4-FFF2-40B4-BE49-F238E27FC236}">
                  <a16:creationId xmlns:a16="http://schemas.microsoft.com/office/drawing/2014/main" id="{6A2EC2BA-C659-1E69-C915-170A72688562}"/>
                </a:ext>
              </a:extLst>
            </p:cNvPr>
            <p:cNvSpPr/>
            <p:nvPr/>
          </p:nvSpPr>
          <p:spPr>
            <a:xfrm>
              <a:off x="3497324" y="2262243"/>
              <a:ext cx="3276000" cy="424800"/>
            </a:xfrm>
            <a:custGeom>
              <a:avLst/>
              <a:gdLst>
                <a:gd name="connsiteX0" fmla="*/ 414000 w 8962350"/>
                <a:gd name="connsiteY0" fmla="*/ 0 h 828000"/>
                <a:gd name="connsiteX1" fmla="*/ 414000 w 8962350"/>
                <a:gd name="connsiteY1" fmla="*/ 0 h 828000"/>
                <a:gd name="connsiteX2" fmla="*/ 414000 w 8962350"/>
                <a:gd name="connsiteY2" fmla="*/ 0 h 828000"/>
                <a:gd name="connsiteX3" fmla="*/ 8548350 w 8962350"/>
                <a:gd name="connsiteY3" fmla="*/ 0 h 828000"/>
                <a:gd name="connsiteX4" fmla="*/ 8962350 w 8962350"/>
                <a:gd name="connsiteY4" fmla="*/ 414000 h 828000"/>
                <a:gd name="connsiteX5" fmla="*/ 8548350 w 8962350"/>
                <a:gd name="connsiteY5" fmla="*/ 828000 h 828000"/>
                <a:gd name="connsiteX6" fmla="*/ 414000 w 8962350"/>
                <a:gd name="connsiteY6" fmla="*/ 828000 h 828000"/>
                <a:gd name="connsiteX7" fmla="*/ 414000 w 8962350"/>
                <a:gd name="connsiteY7" fmla="*/ 828000 h 828000"/>
                <a:gd name="connsiteX8" fmla="*/ 414000 w 8962350"/>
                <a:gd name="connsiteY8" fmla="*/ 828000 h 828000"/>
                <a:gd name="connsiteX9" fmla="*/ 0 w 8962350"/>
                <a:gd name="connsiteY9" fmla="*/ 414000 h 828000"/>
                <a:gd name="connsiteX10" fmla="*/ 414000 w 8962350"/>
                <a:gd name="connsiteY10" fmla="*/ 0 h 82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962350" h="828000">
                  <a:moveTo>
                    <a:pt x="414000" y="0"/>
                  </a:moveTo>
                  <a:lnTo>
                    <a:pt x="414000" y="0"/>
                  </a:lnTo>
                  <a:lnTo>
                    <a:pt x="414000" y="0"/>
                  </a:lnTo>
                  <a:lnTo>
                    <a:pt x="8548350" y="0"/>
                  </a:lnTo>
                  <a:cubicBezTo>
                    <a:pt x="8776996" y="0"/>
                    <a:pt x="8962350" y="185354"/>
                    <a:pt x="8962350" y="414000"/>
                  </a:cubicBezTo>
                  <a:cubicBezTo>
                    <a:pt x="8962350" y="642646"/>
                    <a:pt x="8776996" y="828000"/>
                    <a:pt x="8548350" y="828000"/>
                  </a:cubicBezTo>
                  <a:lnTo>
                    <a:pt x="414000" y="828000"/>
                  </a:lnTo>
                  <a:lnTo>
                    <a:pt x="414000" y="828000"/>
                  </a:lnTo>
                  <a:lnTo>
                    <a:pt x="414000" y="828000"/>
                  </a:lnTo>
                  <a:cubicBezTo>
                    <a:pt x="185354" y="828000"/>
                    <a:pt x="0" y="642646"/>
                    <a:pt x="0" y="414000"/>
                  </a:cubicBezTo>
                  <a:cubicBezTo>
                    <a:pt x="0" y="185354"/>
                    <a:pt x="185354" y="0"/>
                    <a:pt x="414000" y="0"/>
                  </a:cubicBezTo>
                  <a:close/>
                </a:path>
              </a:pathLst>
            </a:custGeom>
            <a:solidFill>
              <a:schemeClr val="bg1"/>
            </a:solidFill>
            <a:ln>
              <a:solidFill>
                <a:schemeClr val="accent1">
                  <a:shade val="15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grpSp>
      <p:sp>
        <p:nvSpPr>
          <p:cNvPr id="21" name="テキスト ボックス 20">
            <a:extLst>
              <a:ext uri="{FF2B5EF4-FFF2-40B4-BE49-F238E27FC236}">
                <a16:creationId xmlns:a16="http://schemas.microsoft.com/office/drawing/2014/main" id="{E3641851-0673-0A1E-7117-321EE4BB1E4B}"/>
              </a:ext>
            </a:extLst>
          </p:cNvPr>
          <p:cNvSpPr txBox="1"/>
          <p:nvPr/>
        </p:nvSpPr>
        <p:spPr>
          <a:xfrm>
            <a:off x="1023812" y="1891969"/>
            <a:ext cx="1584540" cy="430887"/>
          </a:xfrm>
          <a:prstGeom prst="rect">
            <a:avLst/>
          </a:prstGeom>
          <a:noFill/>
        </p:spPr>
        <p:txBody>
          <a:bodyPr wrap="square" rtlCol="0" anchor="ctr" anchorCtr="0">
            <a:noAutofit/>
          </a:bodyPr>
          <a:lstStyle/>
          <a:p>
            <a:r>
              <a:rPr kumimoji="1" lang="ja-JP" altLang="en-US" sz="22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道義的責任</a:t>
            </a:r>
            <a:endParaRPr kumimoji="1" lang="en-US" altLang="ja-JP" sz="22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endParaRPr>
          </a:p>
        </p:txBody>
      </p:sp>
      <p:sp>
        <p:nvSpPr>
          <p:cNvPr id="22" name="テキスト ボックス 21">
            <a:extLst>
              <a:ext uri="{FF2B5EF4-FFF2-40B4-BE49-F238E27FC236}">
                <a16:creationId xmlns:a16="http://schemas.microsoft.com/office/drawing/2014/main" id="{FD686F2D-1E21-DB76-9D25-E8EAF8F3AA32}"/>
              </a:ext>
            </a:extLst>
          </p:cNvPr>
          <p:cNvSpPr txBox="1"/>
          <p:nvPr/>
        </p:nvSpPr>
        <p:spPr>
          <a:xfrm>
            <a:off x="4414135" y="1892787"/>
            <a:ext cx="1415173" cy="430887"/>
          </a:xfrm>
          <a:prstGeom prst="rect">
            <a:avLst/>
          </a:prstGeom>
          <a:noFill/>
        </p:spPr>
        <p:txBody>
          <a:bodyPr wrap="square" rtlCol="0" anchor="ctr" anchorCtr="0">
            <a:noAutofit/>
          </a:bodyPr>
          <a:lstStyle/>
          <a:p>
            <a:r>
              <a:rPr kumimoji="1" lang="ja-JP" altLang="en-US" sz="2200" b="1" dirty="0">
                <a:solidFill>
                  <a:srgbClr val="FF0000"/>
                </a:solidFill>
                <a:latin typeface="UD デジタル 教科書体 NK-B" panose="02020700000000000000" pitchFamily="18" charset="-128"/>
                <a:ea typeface="UD デジタル 教科書体 NK-B" panose="02020700000000000000" pitchFamily="18" charset="-128"/>
              </a:rPr>
              <a:t>民事責任</a:t>
            </a:r>
            <a:endParaRPr kumimoji="1" lang="en-US" altLang="ja-JP" sz="2200" b="1" dirty="0">
              <a:solidFill>
                <a:srgbClr val="FF0000"/>
              </a:solidFill>
              <a:latin typeface="UD デジタル 教科書体 NK-B" panose="02020700000000000000" pitchFamily="18" charset="-128"/>
              <a:ea typeface="UD デジタル 教科書体 NK-B" panose="02020700000000000000" pitchFamily="18" charset="-128"/>
            </a:endParaRPr>
          </a:p>
        </p:txBody>
      </p:sp>
      <p:sp>
        <p:nvSpPr>
          <p:cNvPr id="23" name="テキスト ボックス 22">
            <a:extLst>
              <a:ext uri="{FF2B5EF4-FFF2-40B4-BE49-F238E27FC236}">
                <a16:creationId xmlns:a16="http://schemas.microsoft.com/office/drawing/2014/main" id="{79D8B185-462E-6077-B278-75ADD69DD4B5}"/>
              </a:ext>
            </a:extLst>
          </p:cNvPr>
          <p:cNvSpPr txBox="1"/>
          <p:nvPr/>
        </p:nvSpPr>
        <p:spPr>
          <a:xfrm>
            <a:off x="7659916" y="1892734"/>
            <a:ext cx="1415173" cy="430887"/>
          </a:xfrm>
          <a:prstGeom prst="rect">
            <a:avLst/>
          </a:prstGeom>
          <a:noFill/>
        </p:spPr>
        <p:txBody>
          <a:bodyPr wrap="square" rtlCol="0" anchor="ctr" anchorCtr="0">
            <a:noAutofit/>
          </a:bodyPr>
          <a:lstStyle/>
          <a:p>
            <a:r>
              <a:rPr kumimoji="1" lang="ja-JP" altLang="en-US" sz="22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刑事責任</a:t>
            </a:r>
            <a:endParaRPr kumimoji="1" lang="en-US" altLang="ja-JP" sz="22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endParaRPr>
          </a:p>
        </p:txBody>
      </p:sp>
      <p:sp>
        <p:nvSpPr>
          <p:cNvPr id="24" name="二等辺三角形 23">
            <a:extLst>
              <a:ext uri="{FF2B5EF4-FFF2-40B4-BE49-F238E27FC236}">
                <a16:creationId xmlns:a16="http://schemas.microsoft.com/office/drawing/2014/main" id="{17CE5AC2-BD00-9F13-A669-D5ED7A7E9FC6}"/>
              </a:ext>
            </a:extLst>
          </p:cNvPr>
          <p:cNvSpPr/>
          <p:nvPr/>
        </p:nvSpPr>
        <p:spPr>
          <a:xfrm rot="10800000">
            <a:off x="3591798" y="2398446"/>
            <a:ext cx="2880000" cy="303302"/>
          </a:xfrm>
          <a:prstGeom prst="triangle">
            <a:avLst>
              <a:gd name="adj" fmla="val 49639"/>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テキスト ボックス 24">
            <a:extLst>
              <a:ext uri="{FF2B5EF4-FFF2-40B4-BE49-F238E27FC236}">
                <a16:creationId xmlns:a16="http://schemas.microsoft.com/office/drawing/2014/main" id="{496EDBCC-660A-AD0E-87E3-6AA2AF0E9CDF}"/>
              </a:ext>
            </a:extLst>
          </p:cNvPr>
          <p:cNvSpPr txBox="1"/>
          <p:nvPr/>
        </p:nvSpPr>
        <p:spPr>
          <a:xfrm>
            <a:off x="786047" y="3604058"/>
            <a:ext cx="4243704" cy="430887"/>
          </a:xfrm>
          <a:prstGeom prst="rect">
            <a:avLst/>
          </a:prstGeom>
          <a:noFill/>
        </p:spPr>
        <p:txBody>
          <a:bodyPr wrap="square" rtlCol="0">
            <a:spAutoFit/>
          </a:bodyPr>
          <a:lstStyle/>
          <a:p>
            <a:r>
              <a:rPr kumimoji="1" lang="ja-JP" altLang="en-US" sz="22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自転車事故の損害賠償判例</a:t>
            </a:r>
            <a:endParaRPr kumimoji="1" lang="en-US" altLang="ja-JP" sz="22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endParaRPr>
          </a:p>
        </p:txBody>
      </p:sp>
      <p:pic>
        <p:nvPicPr>
          <p:cNvPr id="26" name="グラフィックス 25" descr="拡大鏡 単色塗りつぶし">
            <a:extLst>
              <a:ext uri="{FF2B5EF4-FFF2-40B4-BE49-F238E27FC236}">
                <a16:creationId xmlns:a16="http://schemas.microsoft.com/office/drawing/2014/main" id="{408AF833-315C-13E6-A63A-68EEE63BE6A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97768" y="3573679"/>
            <a:ext cx="468000" cy="468000"/>
          </a:xfrm>
          <a:prstGeom prst="rect">
            <a:avLst/>
          </a:prstGeom>
        </p:spPr>
      </p:pic>
      <p:sp>
        <p:nvSpPr>
          <p:cNvPr id="28" name="テキスト ボックス 27">
            <a:extLst>
              <a:ext uri="{FF2B5EF4-FFF2-40B4-BE49-F238E27FC236}">
                <a16:creationId xmlns:a16="http://schemas.microsoft.com/office/drawing/2014/main" id="{EFB2B93B-9A8D-DF28-0B05-94D07685D2F3}"/>
              </a:ext>
            </a:extLst>
          </p:cNvPr>
          <p:cNvSpPr txBox="1"/>
          <p:nvPr/>
        </p:nvSpPr>
        <p:spPr>
          <a:xfrm>
            <a:off x="765768" y="4005500"/>
            <a:ext cx="5938704" cy="430887"/>
          </a:xfrm>
          <a:prstGeom prst="rect">
            <a:avLst/>
          </a:prstGeom>
          <a:noFill/>
        </p:spPr>
        <p:txBody>
          <a:bodyPr wrap="square" rtlCol="0">
            <a:spAutoFit/>
          </a:bodyPr>
          <a:lstStyle/>
          <a:p>
            <a:r>
              <a:rPr kumimoji="1" lang="en-US" altLang="ja-JP" sz="22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a:t>
            </a:r>
            <a:r>
              <a:rPr kumimoji="1" lang="ja-JP" altLang="en-US" sz="22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令和２年</a:t>
            </a:r>
            <a:r>
              <a:rPr kumimoji="1" lang="en-US" altLang="ja-JP" sz="22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a:t>
            </a:r>
            <a:r>
              <a:rPr kumimoji="1" lang="ja-JP" altLang="en-US" sz="22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　　</a:t>
            </a:r>
            <a:r>
              <a:rPr kumimoji="1" lang="en-US" altLang="ja-JP" sz="22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	</a:t>
            </a:r>
            <a:r>
              <a:rPr kumimoji="1" lang="ja-JP" altLang="en-US" sz="22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判決認容額</a:t>
            </a:r>
            <a:r>
              <a:rPr kumimoji="1" lang="en-US" altLang="ja-JP" sz="22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		</a:t>
            </a:r>
            <a:r>
              <a:rPr kumimoji="1" lang="en-US" altLang="ja-JP" sz="2200" b="1" u="sng" dirty="0">
                <a:solidFill>
                  <a:srgbClr val="FF0000"/>
                </a:solidFill>
                <a:latin typeface="UD デジタル 教科書体 NK-B" panose="02020700000000000000" pitchFamily="18" charset="-128"/>
                <a:ea typeface="UD デジタル 教科書体 NK-B" panose="02020700000000000000" pitchFamily="18" charset="-128"/>
              </a:rPr>
              <a:t>9,330</a:t>
            </a:r>
            <a:r>
              <a:rPr kumimoji="1" lang="ja-JP" altLang="en-US" sz="2200" b="1" u="sng" dirty="0">
                <a:solidFill>
                  <a:srgbClr val="FF0000"/>
                </a:solidFill>
                <a:latin typeface="UD デジタル 教科書体 NK-B" panose="02020700000000000000" pitchFamily="18" charset="-128"/>
                <a:ea typeface="UD デジタル 教科書体 NK-B" panose="02020700000000000000" pitchFamily="18" charset="-128"/>
              </a:rPr>
              <a:t>万円</a:t>
            </a:r>
            <a:endParaRPr kumimoji="1" lang="en-US" altLang="ja-JP" sz="2200" b="1" u="sng" dirty="0">
              <a:solidFill>
                <a:srgbClr val="FF0000"/>
              </a:solidFill>
              <a:latin typeface="UD デジタル 教科書体 NK-B" panose="02020700000000000000" pitchFamily="18" charset="-128"/>
              <a:ea typeface="UD デジタル 教科書体 NK-B" panose="02020700000000000000" pitchFamily="18" charset="-128"/>
            </a:endParaRPr>
          </a:p>
        </p:txBody>
      </p:sp>
      <p:sp>
        <p:nvSpPr>
          <p:cNvPr id="29" name="テキスト ボックス 28">
            <a:extLst>
              <a:ext uri="{FF2B5EF4-FFF2-40B4-BE49-F238E27FC236}">
                <a16:creationId xmlns:a16="http://schemas.microsoft.com/office/drawing/2014/main" id="{CB98A03A-061A-735E-068F-A4C7D571E60D}"/>
              </a:ext>
            </a:extLst>
          </p:cNvPr>
          <p:cNvSpPr txBox="1"/>
          <p:nvPr/>
        </p:nvSpPr>
        <p:spPr>
          <a:xfrm>
            <a:off x="1023812" y="4388951"/>
            <a:ext cx="8415463" cy="954107"/>
          </a:xfrm>
          <a:prstGeom prst="rect">
            <a:avLst/>
          </a:prstGeom>
          <a:noFill/>
        </p:spPr>
        <p:txBody>
          <a:bodyPr wrap="square" rtlCol="0">
            <a:spAutoFit/>
          </a:bodyPr>
          <a:lstStyle/>
          <a:p>
            <a:r>
              <a:rPr kumimoji="1" lang="ja-JP" altLang="en-US"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男子高校生が、夜間、イヤホンで音楽を聴きながら無灯火で自転車を運転中、</a:t>
            </a:r>
            <a:endParaRPr kumimoji="1" lang="en-US" altLang="ja-JP"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endParaRPr>
          </a:p>
          <a:p>
            <a:r>
              <a:rPr kumimoji="1" lang="ja-JP" altLang="en-US"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職務質問中の警察官（</a:t>
            </a:r>
            <a:r>
              <a:rPr kumimoji="1" lang="en-US" altLang="ja-JP"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25</a:t>
            </a:r>
            <a:r>
              <a:rPr kumimoji="1" lang="ja-JP" altLang="en-US"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歳）と衝突。</a:t>
            </a:r>
            <a:endParaRPr kumimoji="1" lang="en-US" altLang="ja-JP"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endParaRPr>
          </a:p>
          <a:p>
            <a:r>
              <a:rPr kumimoji="1" lang="ja-JP" altLang="en-US"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警察官は、頭蓋骨骨折等で約２か月後に死亡した。</a:t>
            </a:r>
            <a:endParaRPr kumimoji="1" lang="en-US" altLang="ja-JP"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endParaRPr>
          </a:p>
        </p:txBody>
      </p:sp>
      <p:sp>
        <p:nvSpPr>
          <p:cNvPr id="30" name="テキスト ボックス 29">
            <a:extLst>
              <a:ext uri="{FF2B5EF4-FFF2-40B4-BE49-F238E27FC236}">
                <a16:creationId xmlns:a16="http://schemas.microsoft.com/office/drawing/2014/main" id="{FA3B6CB9-485F-6E74-CA7A-5CE62565D3DA}"/>
              </a:ext>
            </a:extLst>
          </p:cNvPr>
          <p:cNvSpPr txBox="1"/>
          <p:nvPr/>
        </p:nvSpPr>
        <p:spPr>
          <a:xfrm>
            <a:off x="802677" y="5372039"/>
            <a:ext cx="5938704" cy="430887"/>
          </a:xfrm>
          <a:prstGeom prst="rect">
            <a:avLst/>
          </a:prstGeom>
          <a:noFill/>
        </p:spPr>
        <p:txBody>
          <a:bodyPr wrap="square" rtlCol="0">
            <a:spAutoFit/>
          </a:bodyPr>
          <a:lstStyle/>
          <a:p>
            <a:r>
              <a:rPr kumimoji="1" lang="en-US" altLang="ja-JP" sz="22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a:t>
            </a:r>
            <a:r>
              <a:rPr kumimoji="1" lang="ja-JP" altLang="en-US" sz="22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平成</a:t>
            </a:r>
            <a:r>
              <a:rPr kumimoji="1" lang="en-US" altLang="ja-JP" sz="22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19</a:t>
            </a:r>
            <a:r>
              <a:rPr kumimoji="1" lang="ja-JP" altLang="en-US" sz="22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年</a:t>
            </a:r>
            <a:r>
              <a:rPr kumimoji="1" lang="en-US" altLang="ja-JP" sz="22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a:t>
            </a:r>
            <a:r>
              <a:rPr kumimoji="1" lang="ja-JP" altLang="en-US" sz="22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　</a:t>
            </a:r>
            <a:r>
              <a:rPr kumimoji="1" lang="en-US" altLang="ja-JP" sz="22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	</a:t>
            </a:r>
            <a:r>
              <a:rPr kumimoji="1" lang="ja-JP" altLang="en-US" sz="22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判決認容額</a:t>
            </a:r>
            <a:r>
              <a:rPr kumimoji="1" lang="en-US" altLang="ja-JP" sz="22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		</a:t>
            </a:r>
            <a:r>
              <a:rPr kumimoji="1" lang="en-US" altLang="ja-JP" sz="2200" b="1" u="sng" dirty="0">
                <a:solidFill>
                  <a:srgbClr val="FF0000"/>
                </a:solidFill>
                <a:latin typeface="UD デジタル 教科書体 NK-B" panose="02020700000000000000" pitchFamily="18" charset="-128"/>
                <a:ea typeface="UD デジタル 教科書体 NK-B" panose="02020700000000000000" pitchFamily="18" charset="-128"/>
              </a:rPr>
              <a:t>5</a:t>
            </a:r>
            <a:r>
              <a:rPr kumimoji="1" lang="ja-JP" altLang="en-US" sz="2200" b="1" u="sng" dirty="0">
                <a:solidFill>
                  <a:srgbClr val="FF0000"/>
                </a:solidFill>
                <a:latin typeface="UD デジタル 教科書体 NK-B" panose="02020700000000000000" pitchFamily="18" charset="-128"/>
                <a:ea typeface="UD デジタル 教科書体 NK-B" panose="02020700000000000000" pitchFamily="18" charset="-128"/>
              </a:rPr>
              <a:t>，</a:t>
            </a:r>
            <a:r>
              <a:rPr kumimoji="1" lang="en-US" altLang="ja-JP" sz="2200" b="1" u="sng" dirty="0">
                <a:solidFill>
                  <a:srgbClr val="FF0000"/>
                </a:solidFill>
                <a:latin typeface="UD デジタル 教科書体 NK-B" panose="02020700000000000000" pitchFamily="18" charset="-128"/>
                <a:ea typeface="UD デジタル 教科書体 NK-B" panose="02020700000000000000" pitchFamily="18" charset="-128"/>
              </a:rPr>
              <a:t>438</a:t>
            </a:r>
            <a:r>
              <a:rPr kumimoji="1" lang="ja-JP" altLang="en-US" sz="2200" b="1" u="sng" dirty="0">
                <a:solidFill>
                  <a:srgbClr val="FF0000"/>
                </a:solidFill>
                <a:latin typeface="UD デジタル 教科書体 NK-B" panose="02020700000000000000" pitchFamily="18" charset="-128"/>
                <a:ea typeface="UD デジタル 教科書体 NK-B" panose="02020700000000000000" pitchFamily="18" charset="-128"/>
              </a:rPr>
              <a:t>万円</a:t>
            </a:r>
            <a:endParaRPr kumimoji="1" lang="en-US" altLang="ja-JP" sz="2200" b="1" u="sng" dirty="0">
              <a:solidFill>
                <a:srgbClr val="FF0000"/>
              </a:solidFill>
              <a:latin typeface="UD デジタル 教科書体 NK-B" panose="02020700000000000000" pitchFamily="18" charset="-128"/>
              <a:ea typeface="UD デジタル 教科書体 NK-B" panose="02020700000000000000" pitchFamily="18" charset="-128"/>
            </a:endParaRPr>
          </a:p>
        </p:txBody>
      </p:sp>
      <p:sp>
        <p:nvSpPr>
          <p:cNvPr id="31" name="テキスト ボックス 30">
            <a:extLst>
              <a:ext uri="{FF2B5EF4-FFF2-40B4-BE49-F238E27FC236}">
                <a16:creationId xmlns:a16="http://schemas.microsoft.com/office/drawing/2014/main" id="{507C068F-02EF-982E-00D2-B3E1FD60ADFE}"/>
              </a:ext>
            </a:extLst>
          </p:cNvPr>
          <p:cNvSpPr txBox="1"/>
          <p:nvPr/>
        </p:nvSpPr>
        <p:spPr>
          <a:xfrm>
            <a:off x="1023812" y="5803859"/>
            <a:ext cx="8415463" cy="923330"/>
          </a:xfrm>
          <a:prstGeom prst="rect">
            <a:avLst/>
          </a:prstGeom>
          <a:noFill/>
        </p:spPr>
        <p:txBody>
          <a:bodyPr wrap="square" rtlCol="0">
            <a:spAutoFit/>
          </a:bodyPr>
          <a:lstStyle/>
          <a:p>
            <a:r>
              <a:rPr kumimoji="1" lang="ja-JP" altLang="en-US"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信号を無視して、自転車で高速度で交差点に進入し、青信号で横断歩道を横断中の</a:t>
            </a:r>
            <a:endParaRPr kumimoji="1" lang="en-US" altLang="ja-JP"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endParaRPr>
          </a:p>
          <a:p>
            <a:r>
              <a:rPr kumimoji="1" lang="ja-JP" altLang="en-US"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歩行者に衝突。</a:t>
            </a:r>
            <a:endParaRPr kumimoji="1" lang="en-US" altLang="ja-JP"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endParaRPr>
          </a:p>
          <a:p>
            <a:r>
              <a:rPr kumimoji="1" lang="ja-JP" altLang="en-US"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被害者は頭蓋内損傷等で死亡した。</a:t>
            </a:r>
            <a:endParaRPr kumimoji="1" lang="en-US" altLang="ja-JP"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endParaRPr>
          </a:p>
        </p:txBody>
      </p:sp>
    </p:spTree>
    <p:extLst>
      <p:ext uri="{BB962C8B-B14F-4D97-AF65-F5344CB8AC3E}">
        <p14:creationId xmlns:p14="http://schemas.microsoft.com/office/powerpoint/2010/main" val="7852492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379150D2-2C34-4076-5200-4014B0F9C1A6}"/>
              </a:ext>
            </a:extLst>
          </p:cNvPr>
          <p:cNvSpPr/>
          <p:nvPr/>
        </p:nvSpPr>
        <p:spPr>
          <a:xfrm>
            <a:off x="0" y="0"/>
            <a:ext cx="9906000" cy="64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a:extLst>
              <a:ext uri="{FF2B5EF4-FFF2-40B4-BE49-F238E27FC236}">
                <a16:creationId xmlns:a16="http://schemas.microsoft.com/office/drawing/2014/main" id="{6397342E-4DB9-6327-0DA3-8B542AE85B0C}"/>
              </a:ext>
            </a:extLst>
          </p:cNvPr>
          <p:cNvSpPr txBox="1"/>
          <p:nvPr/>
        </p:nvSpPr>
        <p:spPr>
          <a:xfrm>
            <a:off x="228598" y="63225"/>
            <a:ext cx="8953501" cy="553998"/>
          </a:xfrm>
          <a:prstGeom prst="rect">
            <a:avLst/>
          </a:prstGeom>
          <a:noFill/>
        </p:spPr>
        <p:txBody>
          <a:bodyPr wrap="square" rtlCol="0">
            <a:spAutoFit/>
          </a:bodyPr>
          <a:lstStyle/>
          <a:p>
            <a:r>
              <a:rPr kumimoji="1" lang="ja-JP" altLang="en-US" sz="3000" b="1" dirty="0">
                <a:solidFill>
                  <a:schemeClr val="bg1"/>
                </a:solidFill>
                <a:latin typeface="UD デジタル 教科書体 NK-B" panose="02020700000000000000" pitchFamily="18" charset="-128"/>
                <a:ea typeface="UD デジタル 教科書体 NK-B" panose="02020700000000000000" pitchFamily="18" charset="-128"/>
              </a:rPr>
              <a:t>第２章　　</a:t>
            </a:r>
            <a:r>
              <a:rPr kumimoji="1" lang="en-US" altLang="ja-JP" sz="3000" b="1" dirty="0">
                <a:solidFill>
                  <a:schemeClr val="bg1"/>
                </a:solidFill>
                <a:latin typeface="UD デジタル 教科書体 NK-B" panose="02020700000000000000" pitchFamily="18" charset="-128"/>
                <a:ea typeface="UD デジタル 教科書体 NK-B" panose="02020700000000000000" pitchFamily="18" charset="-128"/>
              </a:rPr>
              <a:t>case</a:t>
            </a:r>
            <a:r>
              <a:rPr kumimoji="1" lang="ja-JP" altLang="en-US" sz="3000" b="1" dirty="0">
                <a:solidFill>
                  <a:schemeClr val="bg1"/>
                </a:solidFill>
                <a:latin typeface="UD デジタル 教科書体 NK-B" panose="02020700000000000000" pitchFamily="18" charset="-128"/>
                <a:ea typeface="UD デジタル 教科書体 NK-B" panose="02020700000000000000" pitchFamily="18" charset="-128"/>
              </a:rPr>
              <a:t>２　自転車で車道を通行するときは？</a:t>
            </a:r>
            <a:endParaRPr kumimoji="1" lang="en-US" altLang="ja-JP" sz="3000" b="1" dirty="0">
              <a:solidFill>
                <a:schemeClr val="bg1"/>
              </a:solidFill>
              <a:latin typeface="UD デジタル 教科書体 NK-B" panose="02020700000000000000" pitchFamily="18" charset="-128"/>
              <a:ea typeface="UD デジタル 教科書体 NK-B" panose="02020700000000000000" pitchFamily="18" charset="-128"/>
            </a:endParaRPr>
          </a:p>
        </p:txBody>
      </p:sp>
      <p:sp>
        <p:nvSpPr>
          <p:cNvPr id="5" name="平行四辺形 4">
            <a:extLst>
              <a:ext uri="{FF2B5EF4-FFF2-40B4-BE49-F238E27FC236}">
                <a16:creationId xmlns:a16="http://schemas.microsoft.com/office/drawing/2014/main" id="{7C56AB2E-57E5-1E76-D3CA-41AC8776B015}"/>
              </a:ext>
            </a:extLst>
          </p:cNvPr>
          <p:cNvSpPr/>
          <p:nvPr/>
        </p:nvSpPr>
        <p:spPr>
          <a:xfrm>
            <a:off x="180973" y="1173388"/>
            <a:ext cx="4896000" cy="108000"/>
          </a:xfrm>
          <a:prstGeom prst="parallelogram">
            <a:avLst/>
          </a:prstGeom>
          <a:pattFill prst="pct30">
            <a:fgClr>
              <a:schemeClr val="accent2">
                <a:lumMod val="40000"/>
                <a:lumOff val="60000"/>
              </a:schemeClr>
            </a:fgClr>
            <a:bgClr>
              <a:schemeClr val="bg1"/>
            </a:bgClr>
          </a:patt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C7BB5E9B-6D1A-D994-F389-17E25A41EB77}"/>
              </a:ext>
            </a:extLst>
          </p:cNvPr>
          <p:cNvSpPr txBox="1"/>
          <p:nvPr/>
        </p:nvSpPr>
        <p:spPr>
          <a:xfrm>
            <a:off x="104774" y="794933"/>
            <a:ext cx="5295902" cy="584775"/>
          </a:xfrm>
          <a:prstGeom prst="rect">
            <a:avLst/>
          </a:prstGeom>
          <a:noFill/>
        </p:spPr>
        <p:txBody>
          <a:bodyPr wrap="square" rtlCol="0">
            <a:spAutoFit/>
          </a:bodyPr>
          <a:lstStyle/>
          <a:p>
            <a:r>
              <a:rPr kumimoji="1" lang="ja-JP" altLang="en-US" sz="32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自転車は車道の左側を通行</a:t>
            </a:r>
            <a:endParaRPr kumimoji="1" lang="en-US" altLang="ja-JP" sz="32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endParaRPr>
          </a:p>
        </p:txBody>
      </p:sp>
      <p:grpSp>
        <p:nvGrpSpPr>
          <p:cNvPr id="6" name="グループ化 62">
            <a:extLst>
              <a:ext uri="{FF2B5EF4-FFF2-40B4-BE49-F238E27FC236}">
                <a16:creationId xmlns:a16="http://schemas.microsoft.com/office/drawing/2014/main" id="{6830CB82-A9BC-17E0-21DE-43B0EED087C4}"/>
              </a:ext>
            </a:extLst>
          </p:cNvPr>
          <p:cNvGrpSpPr>
            <a:grpSpLocks/>
          </p:cNvGrpSpPr>
          <p:nvPr/>
        </p:nvGrpSpPr>
        <p:grpSpPr bwMode="auto">
          <a:xfrm>
            <a:off x="4743449" y="1471984"/>
            <a:ext cx="5076824" cy="2359559"/>
            <a:chOff x="900113" y="2528899"/>
            <a:chExt cx="7343775" cy="3651239"/>
          </a:xfrm>
        </p:grpSpPr>
        <p:grpSp>
          <p:nvGrpSpPr>
            <p:cNvPr id="7" name="グループ化 13">
              <a:extLst>
                <a:ext uri="{FF2B5EF4-FFF2-40B4-BE49-F238E27FC236}">
                  <a16:creationId xmlns:a16="http://schemas.microsoft.com/office/drawing/2014/main" id="{23E33E31-D70E-DBD6-41ED-BE83C3AA8EC0}"/>
                </a:ext>
              </a:extLst>
            </p:cNvPr>
            <p:cNvGrpSpPr>
              <a:grpSpLocks/>
            </p:cNvGrpSpPr>
            <p:nvPr/>
          </p:nvGrpSpPr>
          <p:grpSpPr bwMode="auto">
            <a:xfrm>
              <a:off x="900113" y="2528899"/>
              <a:ext cx="7343775" cy="3636951"/>
              <a:chOff x="900113" y="2528899"/>
              <a:chExt cx="7343775" cy="3636951"/>
            </a:xfrm>
          </p:grpSpPr>
          <p:sp>
            <p:nvSpPr>
              <p:cNvPr id="11" name="正方形/長方形 10">
                <a:extLst>
                  <a:ext uri="{FF2B5EF4-FFF2-40B4-BE49-F238E27FC236}">
                    <a16:creationId xmlns:a16="http://schemas.microsoft.com/office/drawing/2014/main" id="{126F73AD-A547-E5C9-E0C9-1765E4ACD7D1}"/>
                  </a:ext>
                </a:extLst>
              </p:cNvPr>
              <p:cNvSpPr/>
              <p:nvPr/>
            </p:nvSpPr>
            <p:spPr>
              <a:xfrm>
                <a:off x="2447925" y="2528900"/>
                <a:ext cx="684213" cy="3636950"/>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2" name="正方形/長方形 11">
                <a:extLst>
                  <a:ext uri="{FF2B5EF4-FFF2-40B4-BE49-F238E27FC236}">
                    <a16:creationId xmlns:a16="http://schemas.microsoft.com/office/drawing/2014/main" id="{FACE3FB2-6573-5198-D786-B349DBF11DD6}"/>
                  </a:ext>
                </a:extLst>
              </p:cNvPr>
              <p:cNvSpPr/>
              <p:nvPr/>
            </p:nvSpPr>
            <p:spPr>
              <a:xfrm>
                <a:off x="3132138" y="2528899"/>
                <a:ext cx="5111750" cy="3636950"/>
              </a:xfrm>
              <a:prstGeom prst="rect">
                <a:avLst/>
              </a:prstGeom>
              <a:solidFill>
                <a:srgbClr val="C0C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3" name="正方形/長方形 12">
                <a:extLst>
                  <a:ext uri="{FF2B5EF4-FFF2-40B4-BE49-F238E27FC236}">
                    <a16:creationId xmlns:a16="http://schemas.microsoft.com/office/drawing/2014/main" id="{487466F9-438B-F398-CB19-16659CAA5C21}"/>
                  </a:ext>
                </a:extLst>
              </p:cNvPr>
              <p:cNvSpPr/>
              <p:nvPr/>
            </p:nvSpPr>
            <p:spPr>
              <a:xfrm>
                <a:off x="900113" y="2528900"/>
                <a:ext cx="1547812" cy="3636950"/>
              </a:xfrm>
              <a:prstGeom prst="rect">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pic>
            <p:nvPicPr>
              <p:cNvPr id="14" name="Picture 11" descr="C:\Users\ppwork\Documents\Opportunity\14013101スズキオーディオ\イラスト\11.png">
                <a:extLst>
                  <a:ext uri="{FF2B5EF4-FFF2-40B4-BE49-F238E27FC236}">
                    <a16:creationId xmlns:a16="http://schemas.microsoft.com/office/drawing/2014/main" id="{72EFFEC7-6745-1F6B-340F-7B9513DD44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3720" y="3969064"/>
                <a:ext cx="648000" cy="485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正方形/長方形 14">
                <a:extLst>
                  <a:ext uri="{FF2B5EF4-FFF2-40B4-BE49-F238E27FC236}">
                    <a16:creationId xmlns:a16="http://schemas.microsoft.com/office/drawing/2014/main" id="{3057718A-3A22-75F9-EE70-904C32DC2FA0}"/>
                  </a:ext>
                </a:extLst>
              </p:cNvPr>
              <p:cNvSpPr/>
              <p:nvPr/>
            </p:nvSpPr>
            <p:spPr>
              <a:xfrm>
                <a:off x="5256213" y="2636850"/>
                <a:ext cx="252412" cy="12969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6" name="正方形/長方形 15">
                <a:extLst>
                  <a:ext uri="{FF2B5EF4-FFF2-40B4-BE49-F238E27FC236}">
                    <a16:creationId xmlns:a16="http://schemas.microsoft.com/office/drawing/2014/main" id="{E3B4826E-9162-1AF5-4A5E-F50E59446DAB}"/>
                  </a:ext>
                </a:extLst>
              </p:cNvPr>
              <p:cNvSpPr/>
              <p:nvPr/>
            </p:nvSpPr>
            <p:spPr>
              <a:xfrm>
                <a:off x="5256213" y="4275144"/>
                <a:ext cx="252412" cy="12953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7" name="正方形/長方形 16">
                <a:extLst>
                  <a:ext uri="{FF2B5EF4-FFF2-40B4-BE49-F238E27FC236}">
                    <a16:creationId xmlns:a16="http://schemas.microsoft.com/office/drawing/2014/main" id="{17AE90F5-8A73-C173-2E1D-DC985CA62C20}"/>
                  </a:ext>
                </a:extLst>
              </p:cNvPr>
              <p:cNvSpPr/>
              <p:nvPr/>
            </p:nvSpPr>
            <p:spPr>
              <a:xfrm>
                <a:off x="5256213" y="5913439"/>
                <a:ext cx="252412" cy="2524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8" name="正方形/長方形 17">
                <a:extLst>
                  <a:ext uri="{FF2B5EF4-FFF2-40B4-BE49-F238E27FC236}">
                    <a16:creationId xmlns:a16="http://schemas.microsoft.com/office/drawing/2014/main" id="{7A89193B-721E-9FB9-5E98-AE585FD2BAB9}"/>
                  </a:ext>
                </a:extLst>
              </p:cNvPr>
              <p:cNvSpPr/>
              <p:nvPr/>
            </p:nvSpPr>
            <p:spPr>
              <a:xfrm>
                <a:off x="7740650" y="2528900"/>
                <a:ext cx="252413" cy="3636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grpSp>
            <p:nvGrpSpPr>
              <p:cNvPr id="19" name="グループ化 23">
                <a:extLst>
                  <a:ext uri="{FF2B5EF4-FFF2-40B4-BE49-F238E27FC236}">
                    <a16:creationId xmlns:a16="http://schemas.microsoft.com/office/drawing/2014/main" id="{C0D76C53-3129-5BF5-A09E-95D968BE2210}"/>
                  </a:ext>
                </a:extLst>
              </p:cNvPr>
              <p:cNvGrpSpPr>
                <a:grpSpLocks/>
              </p:cNvGrpSpPr>
              <p:nvPr/>
            </p:nvGrpSpPr>
            <p:grpSpPr bwMode="auto">
              <a:xfrm>
                <a:off x="2519772" y="2564904"/>
                <a:ext cx="504056" cy="504056"/>
                <a:chOff x="2519772" y="2564904"/>
                <a:chExt cx="504056" cy="504056"/>
              </a:xfrm>
            </p:grpSpPr>
            <p:sp>
              <p:nvSpPr>
                <p:cNvPr id="46" name="円/楕円 18">
                  <a:extLst>
                    <a:ext uri="{FF2B5EF4-FFF2-40B4-BE49-F238E27FC236}">
                      <a16:creationId xmlns:a16="http://schemas.microsoft.com/office/drawing/2014/main" id="{9386E074-F7C9-B8C7-30ED-6E08867A0861}"/>
                    </a:ext>
                  </a:extLst>
                </p:cNvPr>
                <p:cNvSpPr/>
                <p:nvPr/>
              </p:nvSpPr>
              <p:spPr>
                <a:xfrm>
                  <a:off x="2519363" y="2636850"/>
                  <a:ext cx="288925" cy="287336"/>
                </a:xfrm>
                <a:prstGeom prst="ellipse">
                  <a:avLst/>
                </a:prstGeom>
                <a:solidFill>
                  <a:srgbClr val="66FF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dirty="0"/>
                </a:p>
              </p:txBody>
            </p:sp>
            <p:sp>
              <p:nvSpPr>
                <p:cNvPr id="47" name="円/楕円 19">
                  <a:extLst>
                    <a:ext uri="{FF2B5EF4-FFF2-40B4-BE49-F238E27FC236}">
                      <a16:creationId xmlns:a16="http://schemas.microsoft.com/office/drawing/2014/main" id="{F16658AC-C5BC-430F-A304-571AB1E105CD}"/>
                    </a:ext>
                  </a:extLst>
                </p:cNvPr>
                <p:cNvSpPr/>
                <p:nvPr/>
              </p:nvSpPr>
              <p:spPr>
                <a:xfrm>
                  <a:off x="2627313" y="2565412"/>
                  <a:ext cx="288925" cy="287337"/>
                </a:xfrm>
                <a:prstGeom prst="ellipse">
                  <a:avLst/>
                </a:prstGeom>
                <a:solidFill>
                  <a:srgbClr val="66FF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dirty="0"/>
                </a:p>
              </p:txBody>
            </p:sp>
            <p:sp>
              <p:nvSpPr>
                <p:cNvPr id="48" name="円/楕円 20">
                  <a:extLst>
                    <a:ext uri="{FF2B5EF4-FFF2-40B4-BE49-F238E27FC236}">
                      <a16:creationId xmlns:a16="http://schemas.microsoft.com/office/drawing/2014/main" id="{6745869C-BD83-57C1-954D-14862A9C9B9F}"/>
                    </a:ext>
                  </a:extLst>
                </p:cNvPr>
                <p:cNvSpPr/>
                <p:nvPr/>
              </p:nvSpPr>
              <p:spPr>
                <a:xfrm>
                  <a:off x="2735263" y="2636850"/>
                  <a:ext cx="288925" cy="287336"/>
                </a:xfrm>
                <a:prstGeom prst="ellipse">
                  <a:avLst/>
                </a:prstGeom>
                <a:solidFill>
                  <a:srgbClr val="66FF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dirty="0"/>
                </a:p>
              </p:txBody>
            </p:sp>
            <p:sp>
              <p:nvSpPr>
                <p:cNvPr id="49" name="円/楕円 21">
                  <a:extLst>
                    <a:ext uri="{FF2B5EF4-FFF2-40B4-BE49-F238E27FC236}">
                      <a16:creationId xmlns:a16="http://schemas.microsoft.com/office/drawing/2014/main" id="{79FE6688-CB8F-D7D2-1480-B028B96A3C40}"/>
                    </a:ext>
                  </a:extLst>
                </p:cNvPr>
                <p:cNvSpPr/>
                <p:nvPr/>
              </p:nvSpPr>
              <p:spPr>
                <a:xfrm>
                  <a:off x="2700338" y="2781311"/>
                  <a:ext cx="287337" cy="287337"/>
                </a:xfrm>
                <a:prstGeom prst="ellipse">
                  <a:avLst/>
                </a:prstGeom>
                <a:solidFill>
                  <a:srgbClr val="66FF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dirty="0"/>
                </a:p>
              </p:txBody>
            </p:sp>
            <p:sp>
              <p:nvSpPr>
                <p:cNvPr id="50" name="円/楕円 136">
                  <a:extLst>
                    <a:ext uri="{FF2B5EF4-FFF2-40B4-BE49-F238E27FC236}">
                      <a16:creationId xmlns:a16="http://schemas.microsoft.com/office/drawing/2014/main" id="{2DC66790-8EED-440B-38D3-97092251BF52}"/>
                    </a:ext>
                  </a:extLst>
                </p:cNvPr>
                <p:cNvSpPr/>
                <p:nvPr/>
              </p:nvSpPr>
              <p:spPr>
                <a:xfrm>
                  <a:off x="2555875" y="2781311"/>
                  <a:ext cx="287338" cy="287337"/>
                </a:xfrm>
                <a:prstGeom prst="ellipse">
                  <a:avLst/>
                </a:prstGeom>
                <a:solidFill>
                  <a:srgbClr val="66FF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dirty="0"/>
                </a:p>
              </p:txBody>
            </p:sp>
          </p:grpSp>
          <p:grpSp>
            <p:nvGrpSpPr>
              <p:cNvPr id="20" name="グループ化 24">
                <a:extLst>
                  <a:ext uri="{FF2B5EF4-FFF2-40B4-BE49-F238E27FC236}">
                    <a16:creationId xmlns:a16="http://schemas.microsoft.com/office/drawing/2014/main" id="{1613BD91-587F-8467-74A3-B0853EF91ACD}"/>
                  </a:ext>
                </a:extLst>
              </p:cNvPr>
              <p:cNvGrpSpPr>
                <a:grpSpLocks/>
              </p:cNvGrpSpPr>
              <p:nvPr/>
            </p:nvGrpSpPr>
            <p:grpSpPr bwMode="auto">
              <a:xfrm>
                <a:off x="2519772" y="3320988"/>
                <a:ext cx="504056" cy="504056"/>
                <a:chOff x="2519772" y="2564904"/>
                <a:chExt cx="504056" cy="504056"/>
              </a:xfrm>
            </p:grpSpPr>
            <p:sp>
              <p:nvSpPr>
                <p:cNvPr id="41" name="円/楕円 127">
                  <a:extLst>
                    <a:ext uri="{FF2B5EF4-FFF2-40B4-BE49-F238E27FC236}">
                      <a16:creationId xmlns:a16="http://schemas.microsoft.com/office/drawing/2014/main" id="{8D09235A-1CEB-3C18-D6C7-10BCA6C16B36}"/>
                    </a:ext>
                  </a:extLst>
                </p:cNvPr>
                <p:cNvSpPr/>
                <p:nvPr/>
              </p:nvSpPr>
              <p:spPr>
                <a:xfrm>
                  <a:off x="2519363" y="2636413"/>
                  <a:ext cx="288925" cy="287336"/>
                </a:xfrm>
                <a:prstGeom prst="ellipse">
                  <a:avLst/>
                </a:prstGeom>
                <a:solidFill>
                  <a:srgbClr val="66FF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dirty="0"/>
                </a:p>
              </p:txBody>
            </p:sp>
            <p:sp>
              <p:nvSpPr>
                <p:cNvPr id="42" name="円/楕円 128">
                  <a:extLst>
                    <a:ext uri="{FF2B5EF4-FFF2-40B4-BE49-F238E27FC236}">
                      <a16:creationId xmlns:a16="http://schemas.microsoft.com/office/drawing/2014/main" id="{93EE4FCC-3286-478E-94B6-718419119BB2}"/>
                    </a:ext>
                  </a:extLst>
                </p:cNvPr>
                <p:cNvSpPr/>
                <p:nvPr/>
              </p:nvSpPr>
              <p:spPr>
                <a:xfrm>
                  <a:off x="2627313" y="2564975"/>
                  <a:ext cx="288925" cy="287337"/>
                </a:xfrm>
                <a:prstGeom prst="ellipse">
                  <a:avLst/>
                </a:prstGeom>
                <a:solidFill>
                  <a:srgbClr val="66FF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dirty="0"/>
                </a:p>
              </p:txBody>
            </p:sp>
            <p:sp>
              <p:nvSpPr>
                <p:cNvPr id="43" name="円/楕円 129">
                  <a:extLst>
                    <a:ext uri="{FF2B5EF4-FFF2-40B4-BE49-F238E27FC236}">
                      <a16:creationId xmlns:a16="http://schemas.microsoft.com/office/drawing/2014/main" id="{EB97FCC1-B775-75F4-1F54-7572C04EEE67}"/>
                    </a:ext>
                  </a:extLst>
                </p:cNvPr>
                <p:cNvSpPr/>
                <p:nvPr/>
              </p:nvSpPr>
              <p:spPr>
                <a:xfrm>
                  <a:off x="2735263" y="2636413"/>
                  <a:ext cx="288925" cy="287336"/>
                </a:xfrm>
                <a:prstGeom prst="ellipse">
                  <a:avLst/>
                </a:prstGeom>
                <a:solidFill>
                  <a:srgbClr val="66FF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dirty="0"/>
                </a:p>
              </p:txBody>
            </p:sp>
            <p:sp>
              <p:nvSpPr>
                <p:cNvPr id="44" name="円/楕円 130">
                  <a:extLst>
                    <a:ext uri="{FF2B5EF4-FFF2-40B4-BE49-F238E27FC236}">
                      <a16:creationId xmlns:a16="http://schemas.microsoft.com/office/drawing/2014/main" id="{BCA5685E-BC40-E5F8-25BF-8904BB0B38E9}"/>
                    </a:ext>
                  </a:extLst>
                </p:cNvPr>
                <p:cNvSpPr/>
                <p:nvPr/>
              </p:nvSpPr>
              <p:spPr>
                <a:xfrm>
                  <a:off x="2700338" y="2780874"/>
                  <a:ext cx="287337" cy="287337"/>
                </a:xfrm>
                <a:prstGeom prst="ellipse">
                  <a:avLst/>
                </a:prstGeom>
                <a:solidFill>
                  <a:srgbClr val="66FF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dirty="0"/>
                </a:p>
              </p:txBody>
            </p:sp>
            <p:sp>
              <p:nvSpPr>
                <p:cNvPr id="45" name="円/楕円 131">
                  <a:extLst>
                    <a:ext uri="{FF2B5EF4-FFF2-40B4-BE49-F238E27FC236}">
                      <a16:creationId xmlns:a16="http://schemas.microsoft.com/office/drawing/2014/main" id="{C89C9E68-7D9B-B275-9AD1-36A3FFCC0869}"/>
                    </a:ext>
                  </a:extLst>
                </p:cNvPr>
                <p:cNvSpPr/>
                <p:nvPr/>
              </p:nvSpPr>
              <p:spPr>
                <a:xfrm>
                  <a:off x="2555875" y="2780874"/>
                  <a:ext cx="287338" cy="287337"/>
                </a:xfrm>
                <a:prstGeom prst="ellipse">
                  <a:avLst/>
                </a:prstGeom>
                <a:solidFill>
                  <a:srgbClr val="66FF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dirty="0"/>
                </a:p>
              </p:txBody>
            </p:sp>
          </p:grpSp>
          <p:grpSp>
            <p:nvGrpSpPr>
              <p:cNvPr id="21" name="グループ化 30">
                <a:extLst>
                  <a:ext uri="{FF2B5EF4-FFF2-40B4-BE49-F238E27FC236}">
                    <a16:creationId xmlns:a16="http://schemas.microsoft.com/office/drawing/2014/main" id="{F73995DA-BE22-FDD4-B4F6-BEFEDDE8DC3B}"/>
                  </a:ext>
                </a:extLst>
              </p:cNvPr>
              <p:cNvGrpSpPr>
                <a:grpSpLocks/>
              </p:cNvGrpSpPr>
              <p:nvPr/>
            </p:nvGrpSpPr>
            <p:grpSpPr bwMode="auto">
              <a:xfrm>
                <a:off x="2519772" y="4113076"/>
                <a:ext cx="504056" cy="504056"/>
                <a:chOff x="2519772" y="2564904"/>
                <a:chExt cx="504056" cy="504056"/>
              </a:xfrm>
            </p:grpSpPr>
            <p:sp>
              <p:nvSpPr>
                <p:cNvPr id="36" name="円/楕円 122">
                  <a:extLst>
                    <a:ext uri="{FF2B5EF4-FFF2-40B4-BE49-F238E27FC236}">
                      <a16:creationId xmlns:a16="http://schemas.microsoft.com/office/drawing/2014/main" id="{A3F2E72A-A85C-396B-44EE-2E3986644302}"/>
                    </a:ext>
                  </a:extLst>
                </p:cNvPr>
                <p:cNvSpPr/>
                <p:nvPr/>
              </p:nvSpPr>
              <p:spPr>
                <a:xfrm>
                  <a:off x="2519363" y="2636485"/>
                  <a:ext cx="288925" cy="287337"/>
                </a:xfrm>
                <a:prstGeom prst="ellipse">
                  <a:avLst/>
                </a:prstGeom>
                <a:solidFill>
                  <a:srgbClr val="66FF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dirty="0"/>
                </a:p>
              </p:txBody>
            </p:sp>
            <p:sp>
              <p:nvSpPr>
                <p:cNvPr id="37" name="円/楕円 123">
                  <a:extLst>
                    <a:ext uri="{FF2B5EF4-FFF2-40B4-BE49-F238E27FC236}">
                      <a16:creationId xmlns:a16="http://schemas.microsoft.com/office/drawing/2014/main" id="{8D1352CB-7453-F238-1EA6-E5552AA9710F}"/>
                    </a:ext>
                  </a:extLst>
                </p:cNvPr>
                <p:cNvSpPr/>
                <p:nvPr/>
              </p:nvSpPr>
              <p:spPr>
                <a:xfrm>
                  <a:off x="2627313" y="2565048"/>
                  <a:ext cx="288925" cy="287336"/>
                </a:xfrm>
                <a:prstGeom prst="ellipse">
                  <a:avLst/>
                </a:prstGeom>
                <a:solidFill>
                  <a:srgbClr val="66FF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dirty="0"/>
                </a:p>
              </p:txBody>
            </p:sp>
            <p:sp>
              <p:nvSpPr>
                <p:cNvPr id="38" name="円/楕円 124">
                  <a:extLst>
                    <a:ext uri="{FF2B5EF4-FFF2-40B4-BE49-F238E27FC236}">
                      <a16:creationId xmlns:a16="http://schemas.microsoft.com/office/drawing/2014/main" id="{55FF8A73-DD7C-FDE3-3E21-0637FB6BD73A}"/>
                    </a:ext>
                  </a:extLst>
                </p:cNvPr>
                <p:cNvSpPr/>
                <p:nvPr/>
              </p:nvSpPr>
              <p:spPr>
                <a:xfrm>
                  <a:off x="2735263" y="2636485"/>
                  <a:ext cx="288925" cy="287337"/>
                </a:xfrm>
                <a:prstGeom prst="ellipse">
                  <a:avLst/>
                </a:prstGeom>
                <a:solidFill>
                  <a:srgbClr val="66FF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dirty="0"/>
                </a:p>
              </p:txBody>
            </p:sp>
            <p:sp>
              <p:nvSpPr>
                <p:cNvPr id="39" name="円/楕円 125">
                  <a:extLst>
                    <a:ext uri="{FF2B5EF4-FFF2-40B4-BE49-F238E27FC236}">
                      <a16:creationId xmlns:a16="http://schemas.microsoft.com/office/drawing/2014/main" id="{836C3590-CF0D-B1D3-C0C0-B052F1F2826A}"/>
                    </a:ext>
                  </a:extLst>
                </p:cNvPr>
                <p:cNvSpPr/>
                <p:nvPr/>
              </p:nvSpPr>
              <p:spPr>
                <a:xfrm>
                  <a:off x="2700338" y="2780947"/>
                  <a:ext cx="287337" cy="287336"/>
                </a:xfrm>
                <a:prstGeom prst="ellipse">
                  <a:avLst/>
                </a:prstGeom>
                <a:solidFill>
                  <a:srgbClr val="66FF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dirty="0"/>
                </a:p>
              </p:txBody>
            </p:sp>
            <p:sp>
              <p:nvSpPr>
                <p:cNvPr id="40" name="円/楕円 126">
                  <a:extLst>
                    <a:ext uri="{FF2B5EF4-FFF2-40B4-BE49-F238E27FC236}">
                      <a16:creationId xmlns:a16="http://schemas.microsoft.com/office/drawing/2014/main" id="{86C23AF7-E498-2927-BC96-7D84492FDEE3}"/>
                    </a:ext>
                  </a:extLst>
                </p:cNvPr>
                <p:cNvSpPr/>
                <p:nvPr/>
              </p:nvSpPr>
              <p:spPr>
                <a:xfrm>
                  <a:off x="2555875" y="2780947"/>
                  <a:ext cx="287338" cy="287336"/>
                </a:xfrm>
                <a:prstGeom prst="ellipse">
                  <a:avLst/>
                </a:prstGeom>
                <a:solidFill>
                  <a:srgbClr val="66FF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dirty="0"/>
                </a:p>
              </p:txBody>
            </p:sp>
          </p:grpSp>
          <p:grpSp>
            <p:nvGrpSpPr>
              <p:cNvPr id="22" name="グループ化 36">
                <a:extLst>
                  <a:ext uri="{FF2B5EF4-FFF2-40B4-BE49-F238E27FC236}">
                    <a16:creationId xmlns:a16="http://schemas.microsoft.com/office/drawing/2014/main" id="{287383E1-5FD9-9EC7-9913-9CB8D2FDCACC}"/>
                  </a:ext>
                </a:extLst>
              </p:cNvPr>
              <p:cNvGrpSpPr>
                <a:grpSpLocks/>
              </p:cNvGrpSpPr>
              <p:nvPr/>
            </p:nvGrpSpPr>
            <p:grpSpPr bwMode="auto">
              <a:xfrm>
                <a:off x="2519772" y="4905164"/>
                <a:ext cx="504056" cy="504056"/>
                <a:chOff x="2519772" y="2564904"/>
                <a:chExt cx="504056" cy="504056"/>
              </a:xfrm>
            </p:grpSpPr>
            <p:sp>
              <p:nvSpPr>
                <p:cNvPr id="31" name="円/楕円 114">
                  <a:extLst>
                    <a:ext uri="{FF2B5EF4-FFF2-40B4-BE49-F238E27FC236}">
                      <a16:creationId xmlns:a16="http://schemas.microsoft.com/office/drawing/2014/main" id="{B6F74D67-02E8-16E1-04A9-7F0FB1549C4D}"/>
                    </a:ext>
                  </a:extLst>
                </p:cNvPr>
                <p:cNvSpPr/>
                <p:nvPr/>
              </p:nvSpPr>
              <p:spPr>
                <a:xfrm>
                  <a:off x="2519363" y="2636557"/>
                  <a:ext cx="288925" cy="287336"/>
                </a:xfrm>
                <a:prstGeom prst="ellipse">
                  <a:avLst/>
                </a:prstGeom>
                <a:solidFill>
                  <a:srgbClr val="66FF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dirty="0"/>
                </a:p>
              </p:txBody>
            </p:sp>
            <p:sp>
              <p:nvSpPr>
                <p:cNvPr id="32" name="円/楕円 118">
                  <a:extLst>
                    <a:ext uri="{FF2B5EF4-FFF2-40B4-BE49-F238E27FC236}">
                      <a16:creationId xmlns:a16="http://schemas.microsoft.com/office/drawing/2014/main" id="{3AAB2D30-555D-9C9F-7AB3-8AD84498EDCC}"/>
                    </a:ext>
                  </a:extLst>
                </p:cNvPr>
                <p:cNvSpPr/>
                <p:nvPr/>
              </p:nvSpPr>
              <p:spPr>
                <a:xfrm>
                  <a:off x="2627313" y="2565119"/>
                  <a:ext cx="288925" cy="287337"/>
                </a:xfrm>
                <a:prstGeom prst="ellipse">
                  <a:avLst/>
                </a:prstGeom>
                <a:solidFill>
                  <a:srgbClr val="66FF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dirty="0"/>
                </a:p>
              </p:txBody>
            </p:sp>
            <p:sp>
              <p:nvSpPr>
                <p:cNvPr id="33" name="円/楕円 119">
                  <a:extLst>
                    <a:ext uri="{FF2B5EF4-FFF2-40B4-BE49-F238E27FC236}">
                      <a16:creationId xmlns:a16="http://schemas.microsoft.com/office/drawing/2014/main" id="{EA58A1D0-3743-506E-0D8C-CDF256F7E454}"/>
                    </a:ext>
                  </a:extLst>
                </p:cNvPr>
                <p:cNvSpPr/>
                <p:nvPr/>
              </p:nvSpPr>
              <p:spPr>
                <a:xfrm>
                  <a:off x="2735263" y="2636557"/>
                  <a:ext cx="288925" cy="287336"/>
                </a:xfrm>
                <a:prstGeom prst="ellipse">
                  <a:avLst/>
                </a:prstGeom>
                <a:solidFill>
                  <a:srgbClr val="66FF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dirty="0"/>
                </a:p>
              </p:txBody>
            </p:sp>
            <p:sp>
              <p:nvSpPr>
                <p:cNvPr id="34" name="円/楕円 120">
                  <a:extLst>
                    <a:ext uri="{FF2B5EF4-FFF2-40B4-BE49-F238E27FC236}">
                      <a16:creationId xmlns:a16="http://schemas.microsoft.com/office/drawing/2014/main" id="{CB761842-A2C0-AC05-4857-EDDDD4B7AF69}"/>
                    </a:ext>
                  </a:extLst>
                </p:cNvPr>
                <p:cNvSpPr/>
                <p:nvPr/>
              </p:nvSpPr>
              <p:spPr>
                <a:xfrm>
                  <a:off x="2700338" y="2781018"/>
                  <a:ext cx="287337" cy="287337"/>
                </a:xfrm>
                <a:prstGeom prst="ellipse">
                  <a:avLst/>
                </a:prstGeom>
                <a:solidFill>
                  <a:srgbClr val="66FF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dirty="0"/>
                </a:p>
              </p:txBody>
            </p:sp>
            <p:sp>
              <p:nvSpPr>
                <p:cNvPr id="35" name="円/楕円 121">
                  <a:extLst>
                    <a:ext uri="{FF2B5EF4-FFF2-40B4-BE49-F238E27FC236}">
                      <a16:creationId xmlns:a16="http://schemas.microsoft.com/office/drawing/2014/main" id="{D17572AE-F20D-1118-5131-2F838AF8916F}"/>
                    </a:ext>
                  </a:extLst>
                </p:cNvPr>
                <p:cNvSpPr/>
                <p:nvPr/>
              </p:nvSpPr>
              <p:spPr>
                <a:xfrm>
                  <a:off x="2555875" y="2781018"/>
                  <a:ext cx="287338" cy="287337"/>
                </a:xfrm>
                <a:prstGeom prst="ellipse">
                  <a:avLst/>
                </a:prstGeom>
                <a:solidFill>
                  <a:srgbClr val="66FF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dirty="0"/>
                </a:p>
              </p:txBody>
            </p:sp>
          </p:grpSp>
          <p:grpSp>
            <p:nvGrpSpPr>
              <p:cNvPr id="23" name="グループ化 42">
                <a:extLst>
                  <a:ext uri="{FF2B5EF4-FFF2-40B4-BE49-F238E27FC236}">
                    <a16:creationId xmlns:a16="http://schemas.microsoft.com/office/drawing/2014/main" id="{38A084F1-00AB-6D95-3532-C3BDCFA02A85}"/>
                  </a:ext>
                </a:extLst>
              </p:cNvPr>
              <p:cNvGrpSpPr>
                <a:grpSpLocks/>
              </p:cNvGrpSpPr>
              <p:nvPr/>
            </p:nvGrpSpPr>
            <p:grpSpPr bwMode="auto">
              <a:xfrm>
                <a:off x="2519772" y="5589240"/>
                <a:ext cx="504056" cy="504056"/>
                <a:chOff x="2519772" y="2564904"/>
                <a:chExt cx="504056" cy="504056"/>
              </a:xfrm>
            </p:grpSpPr>
            <p:sp>
              <p:nvSpPr>
                <p:cNvPr id="26" name="円/楕円 82">
                  <a:extLst>
                    <a:ext uri="{FF2B5EF4-FFF2-40B4-BE49-F238E27FC236}">
                      <a16:creationId xmlns:a16="http://schemas.microsoft.com/office/drawing/2014/main" id="{4D3686FA-1517-5FCA-C4E7-782CD2B955A9}"/>
                    </a:ext>
                  </a:extLst>
                </p:cNvPr>
                <p:cNvSpPr/>
                <p:nvPr/>
              </p:nvSpPr>
              <p:spPr>
                <a:xfrm>
                  <a:off x="2519363" y="2636691"/>
                  <a:ext cx="288925" cy="287337"/>
                </a:xfrm>
                <a:prstGeom prst="ellipse">
                  <a:avLst/>
                </a:prstGeom>
                <a:solidFill>
                  <a:srgbClr val="66FF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dirty="0"/>
                </a:p>
              </p:txBody>
            </p:sp>
            <p:sp>
              <p:nvSpPr>
                <p:cNvPr id="27" name="円/楕円 83">
                  <a:extLst>
                    <a:ext uri="{FF2B5EF4-FFF2-40B4-BE49-F238E27FC236}">
                      <a16:creationId xmlns:a16="http://schemas.microsoft.com/office/drawing/2014/main" id="{08E10796-EA45-C854-C9EA-DA19F1F1F12E}"/>
                    </a:ext>
                  </a:extLst>
                </p:cNvPr>
                <p:cNvSpPr/>
                <p:nvPr/>
              </p:nvSpPr>
              <p:spPr>
                <a:xfrm>
                  <a:off x="2627313" y="2565254"/>
                  <a:ext cx="288925" cy="287336"/>
                </a:xfrm>
                <a:prstGeom prst="ellipse">
                  <a:avLst/>
                </a:prstGeom>
                <a:solidFill>
                  <a:srgbClr val="66FF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dirty="0"/>
                </a:p>
              </p:txBody>
            </p:sp>
            <p:sp>
              <p:nvSpPr>
                <p:cNvPr id="28" name="円/楕円 84">
                  <a:extLst>
                    <a:ext uri="{FF2B5EF4-FFF2-40B4-BE49-F238E27FC236}">
                      <a16:creationId xmlns:a16="http://schemas.microsoft.com/office/drawing/2014/main" id="{8B5A32B4-16F0-E51A-3525-36087585D602}"/>
                    </a:ext>
                  </a:extLst>
                </p:cNvPr>
                <p:cNvSpPr/>
                <p:nvPr/>
              </p:nvSpPr>
              <p:spPr>
                <a:xfrm>
                  <a:off x="2735263" y="2636691"/>
                  <a:ext cx="288925" cy="287337"/>
                </a:xfrm>
                <a:prstGeom prst="ellipse">
                  <a:avLst/>
                </a:prstGeom>
                <a:solidFill>
                  <a:srgbClr val="66FF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dirty="0"/>
                </a:p>
              </p:txBody>
            </p:sp>
            <p:sp>
              <p:nvSpPr>
                <p:cNvPr id="29" name="円/楕円 85">
                  <a:extLst>
                    <a:ext uri="{FF2B5EF4-FFF2-40B4-BE49-F238E27FC236}">
                      <a16:creationId xmlns:a16="http://schemas.microsoft.com/office/drawing/2014/main" id="{1B24034A-F78B-D7C1-C349-419492E67328}"/>
                    </a:ext>
                  </a:extLst>
                </p:cNvPr>
                <p:cNvSpPr/>
                <p:nvPr/>
              </p:nvSpPr>
              <p:spPr>
                <a:xfrm>
                  <a:off x="2700338" y="2781153"/>
                  <a:ext cx="287337" cy="287336"/>
                </a:xfrm>
                <a:prstGeom prst="ellipse">
                  <a:avLst/>
                </a:prstGeom>
                <a:solidFill>
                  <a:srgbClr val="66FF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dirty="0"/>
                </a:p>
              </p:txBody>
            </p:sp>
            <p:sp>
              <p:nvSpPr>
                <p:cNvPr id="30" name="円/楕円 113">
                  <a:extLst>
                    <a:ext uri="{FF2B5EF4-FFF2-40B4-BE49-F238E27FC236}">
                      <a16:creationId xmlns:a16="http://schemas.microsoft.com/office/drawing/2014/main" id="{7C4D264F-87F7-4C9D-265E-9D97A479C40D}"/>
                    </a:ext>
                  </a:extLst>
                </p:cNvPr>
                <p:cNvSpPr/>
                <p:nvPr/>
              </p:nvSpPr>
              <p:spPr>
                <a:xfrm>
                  <a:off x="2555875" y="2781153"/>
                  <a:ext cx="287338" cy="287336"/>
                </a:xfrm>
                <a:prstGeom prst="ellipse">
                  <a:avLst/>
                </a:prstGeom>
                <a:solidFill>
                  <a:srgbClr val="66FF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dirty="0"/>
                </a:p>
              </p:txBody>
            </p:sp>
          </p:grpSp>
          <p:pic>
            <p:nvPicPr>
              <p:cNvPr id="24" name="Picture 12" descr="C:\Users\ppwork\Documents\Opportunity\14013101スズキオーディオ\イラスト\13-1.png">
                <a:extLst>
                  <a:ext uri="{FF2B5EF4-FFF2-40B4-BE49-F238E27FC236}">
                    <a16:creationId xmlns:a16="http://schemas.microsoft.com/office/drawing/2014/main" id="{26595B0F-E273-A05A-D246-BDDDA7C7BE8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79918" y="2924944"/>
                <a:ext cx="1188126" cy="180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13" descr="C:\Users\ppwork\Documents\Opportunity\14013101スズキオーディオ\イラスト\13-2.png">
                <a:extLst>
                  <a:ext uri="{FF2B5EF4-FFF2-40B4-BE49-F238E27FC236}">
                    <a16:creationId xmlns:a16="http://schemas.microsoft.com/office/drawing/2014/main" id="{F50985BE-AF12-1DCF-FAAE-FAD40559C62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20172" y="3501208"/>
                <a:ext cx="1188119" cy="180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8" name="Picture 14" descr="C:\Users\ppwork\Documents\Opportunity\14013101スズキオーディオ\イラスト\12.png">
              <a:extLst>
                <a:ext uri="{FF2B5EF4-FFF2-40B4-BE49-F238E27FC236}">
                  <a16:creationId xmlns:a16="http://schemas.microsoft.com/office/drawing/2014/main" id="{4ACE5910-7520-DD87-3157-32961B30E57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2943940" y="4880297"/>
              <a:ext cx="1239840" cy="50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左右矢印 56">
              <a:extLst>
                <a:ext uri="{FF2B5EF4-FFF2-40B4-BE49-F238E27FC236}">
                  <a16:creationId xmlns:a16="http://schemas.microsoft.com/office/drawing/2014/main" id="{CEA2C01E-E118-E9CB-5ED1-194B088DC002}"/>
                </a:ext>
              </a:extLst>
            </p:cNvPr>
            <p:cNvSpPr/>
            <p:nvPr/>
          </p:nvSpPr>
          <p:spPr bwMode="auto">
            <a:xfrm>
              <a:off x="900113" y="5675315"/>
              <a:ext cx="1511300" cy="504823"/>
            </a:xfrm>
            <a:prstGeom prst="leftRightArrow">
              <a:avLst/>
            </a:prstGeom>
            <a:solidFill>
              <a:srgbClr val="33CC3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ja-JP" altLang="en-US" sz="1600" dirty="0">
                  <a:solidFill>
                    <a:schemeClr val="bg1"/>
                  </a:solidFill>
                  <a:latin typeface="HGP創英角ｺﾞｼｯｸUB" pitchFamily="50" charset="-128"/>
                  <a:ea typeface="HGP創英角ｺﾞｼｯｸUB" pitchFamily="50" charset="-128"/>
                </a:rPr>
                <a:t>歩道</a:t>
              </a:r>
            </a:p>
          </p:txBody>
        </p:sp>
        <p:sp>
          <p:nvSpPr>
            <p:cNvPr id="10" name="左矢印 57">
              <a:extLst>
                <a:ext uri="{FF2B5EF4-FFF2-40B4-BE49-F238E27FC236}">
                  <a16:creationId xmlns:a16="http://schemas.microsoft.com/office/drawing/2014/main" id="{23B2C9CE-0EEE-D048-EF15-3D3B7FCE9C40}"/>
                </a:ext>
              </a:extLst>
            </p:cNvPr>
            <p:cNvSpPr/>
            <p:nvPr/>
          </p:nvSpPr>
          <p:spPr bwMode="auto">
            <a:xfrm>
              <a:off x="3132138" y="5675315"/>
              <a:ext cx="5111750" cy="504823"/>
            </a:xfrm>
            <a:prstGeom prst="leftArrow">
              <a:avLst/>
            </a:prstGeom>
            <a:solidFill>
              <a:srgbClr val="FF505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ja-JP" altLang="en-US" sz="1600" dirty="0">
                  <a:solidFill>
                    <a:schemeClr val="bg1"/>
                  </a:solidFill>
                  <a:latin typeface="HGP創英角ｺﾞｼｯｸUB" pitchFamily="50" charset="-128"/>
                  <a:ea typeface="HGP創英角ｺﾞｼｯｸUB" pitchFamily="50" charset="-128"/>
                </a:rPr>
                <a:t>車道</a:t>
              </a:r>
            </a:p>
          </p:txBody>
        </p:sp>
      </p:grpSp>
      <p:sp>
        <p:nvSpPr>
          <p:cNvPr id="51" name="テキスト ボックス 50">
            <a:extLst>
              <a:ext uri="{FF2B5EF4-FFF2-40B4-BE49-F238E27FC236}">
                <a16:creationId xmlns:a16="http://schemas.microsoft.com/office/drawing/2014/main" id="{7ED4ABAB-9D79-E376-5C63-F30ED892FE6C}"/>
              </a:ext>
            </a:extLst>
          </p:cNvPr>
          <p:cNvSpPr txBox="1"/>
          <p:nvPr/>
        </p:nvSpPr>
        <p:spPr>
          <a:xfrm>
            <a:off x="180973" y="1483620"/>
            <a:ext cx="4576115" cy="769441"/>
          </a:xfrm>
          <a:prstGeom prst="rect">
            <a:avLst/>
          </a:prstGeom>
          <a:noFill/>
        </p:spPr>
        <p:txBody>
          <a:bodyPr wrap="square" rtlCol="0">
            <a:spAutoFit/>
          </a:bodyPr>
          <a:lstStyle/>
          <a:p>
            <a:r>
              <a:rPr kumimoji="1" lang="ja-JP" altLang="en-US" sz="22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自転車は、車道の左側端を通行する</a:t>
            </a:r>
            <a:endParaRPr kumimoji="1" lang="en-US" altLang="ja-JP" sz="22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endParaRPr>
          </a:p>
          <a:p>
            <a:r>
              <a:rPr kumimoji="1" lang="ja-JP" altLang="en-US" sz="22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ことが法令で義務付けられています。　　　</a:t>
            </a:r>
            <a:endParaRPr kumimoji="1" lang="en-US" altLang="ja-JP" sz="22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endParaRPr>
          </a:p>
        </p:txBody>
      </p:sp>
      <p:sp>
        <p:nvSpPr>
          <p:cNvPr id="52" name="テキスト ボックス 51">
            <a:extLst>
              <a:ext uri="{FF2B5EF4-FFF2-40B4-BE49-F238E27FC236}">
                <a16:creationId xmlns:a16="http://schemas.microsoft.com/office/drawing/2014/main" id="{15376791-5485-FB24-2F6C-5B0CB7A43915}"/>
              </a:ext>
            </a:extLst>
          </p:cNvPr>
          <p:cNvSpPr txBox="1"/>
          <p:nvPr/>
        </p:nvSpPr>
        <p:spPr>
          <a:xfrm>
            <a:off x="207589" y="2597484"/>
            <a:ext cx="4576115" cy="769441"/>
          </a:xfrm>
          <a:prstGeom prst="rect">
            <a:avLst/>
          </a:prstGeom>
          <a:noFill/>
        </p:spPr>
        <p:txBody>
          <a:bodyPr wrap="square" rtlCol="0">
            <a:spAutoFit/>
          </a:bodyPr>
          <a:lstStyle/>
          <a:p>
            <a:r>
              <a:rPr kumimoji="1" lang="ja-JP" altLang="en-US" sz="22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右側を通行することは、“逆走”となり通行区分違反となります。</a:t>
            </a:r>
            <a:endParaRPr kumimoji="1" lang="en-US" altLang="ja-JP" sz="22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endParaRPr>
          </a:p>
        </p:txBody>
      </p:sp>
      <p:sp>
        <p:nvSpPr>
          <p:cNvPr id="53" name="テキスト ボックス 52">
            <a:extLst>
              <a:ext uri="{FF2B5EF4-FFF2-40B4-BE49-F238E27FC236}">
                <a16:creationId xmlns:a16="http://schemas.microsoft.com/office/drawing/2014/main" id="{73A2C223-CC1E-38BD-292C-2CEF1B0D5963}"/>
              </a:ext>
            </a:extLst>
          </p:cNvPr>
          <p:cNvSpPr txBox="1"/>
          <p:nvPr/>
        </p:nvSpPr>
        <p:spPr>
          <a:xfrm>
            <a:off x="1145513" y="2188504"/>
            <a:ext cx="3569524" cy="338554"/>
          </a:xfrm>
          <a:prstGeom prst="rect">
            <a:avLst/>
          </a:prstGeom>
          <a:noFill/>
        </p:spPr>
        <p:txBody>
          <a:bodyPr wrap="square" rtlCol="0">
            <a:spAutoFit/>
          </a:bodyPr>
          <a:lstStyle/>
          <a:p>
            <a:r>
              <a:rPr kumimoji="1" lang="en-US" altLang="ja-JP" sz="16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a:t>
            </a:r>
            <a:r>
              <a:rPr kumimoji="1" lang="ja-JP" altLang="en-US" sz="16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道路交通法第</a:t>
            </a:r>
            <a:r>
              <a:rPr kumimoji="1" lang="en-US" altLang="ja-JP" sz="16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17</a:t>
            </a:r>
            <a:r>
              <a:rPr kumimoji="1" lang="ja-JP" altLang="en-US" sz="16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条４項及び第</a:t>
            </a:r>
            <a:r>
              <a:rPr kumimoji="1" lang="en-US" altLang="ja-JP" sz="16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18</a:t>
            </a:r>
            <a:r>
              <a:rPr kumimoji="1" lang="ja-JP" altLang="en-US" sz="16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条</a:t>
            </a:r>
            <a:endParaRPr kumimoji="1" lang="en-US" altLang="ja-JP" sz="16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endParaRPr>
          </a:p>
        </p:txBody>
      </p:sp>
      <p:sp>
        <p:nvSpPr>
          <p:cNvPr id="54" name="テキスト ボックス 53">
            <a:extLst>
              <a:ext uri="{FF2B5EF4-FFF2-40B4-BE49-F238E27FC236}">
                <a16:creationId xmlns:a16="http://schemas.microsoft.com/office/drawing/2014/main" id="{A1B091AD-D911-4C84-2516-B124478CD99A}"/>
              </a:ext>
            </a:extLst>
          </p:cNvPr>
          <p:cNvSpPr txBox="1"/>
          <p:nvPr/>
        </p:nvSpPr>
        <p:spPr>
          <a:xfrm>
            <a:off x="857250" y="3303688"/>
            <a:ext cx="3866473" cy="338554"/>
          </a:xfrm>
          <a:prstGeom prst="rect">
            <a:avLst/>
          </a:prstGeom>
          <a:noFill/>
        </p:spPr>
        <p:txBody>
          <a:bodyPr wrap="square" rtlCol="0">
            <a:spAutoFit/>
          </a:bodyPr>
          <a:lstStyle/>
          <a:p>
            <a:r>
              <a:rPr kumimoji="1" lang="en-US" altLang="ja-JP" sz="16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a:t>
            </a:r>
            <a:r>
              <a:rPr kumimoji="1" lang="ja-JP" altLang="en-US" sz="16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３月以下の懲役または５万円以下の罰金</a:t>
            </a:r>
            <a:endParaRPr kumimoji="1" lang="en-US" altLang="ja-JP" sz="16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endParaRPr>
          </a:p>
        </p:txBody>
      </p:sp>
      <p:pic>
        <p:nvPicPr>
          <p:cNvPr id="55" name="グラフィックス 54" descr="拡大鏡 単色塗りつぶし">
            <a:extLst>
              <a:ext uri="{FF2B5EF4-FFF2-40B4-BE49-F238E27FC236}">
                <a16:creationId xmlns:a16="http://schemas.microsoft.com/office/drawing/2014/main" id="{F9EBB088-9B75-F1A8-0EEC-8B1B371C890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74950" y="3849904"/>
            <a:ext cx="468000" cy="468000"/>
          </a:xfrm>
          <a:prstGeom prst="rect">
            <a:avLst/>
          </a:prstGeom>
        </p:spPr>
      </p:pic>
      <p:sp>
        <p:nvSpPr>
          <p:cNvPr id="56" name="矢印: 上 55">
            <a:extLst>
              <a:ext uri="{FF2B5EF4-FFF2-40B4-BE49-F238E27FC236}">
                <a16:creationId xmlns:a16="http://schemas.microsoft.com/office/drawing/2014/main" id="{F1DD46F7-EDBD-E567-ECDD-7EFD3BCBC8EB}"/>
              </a:ext>
            </a:extLst>
          </p:cNvPr>
          <p:cNvSpPr/>
          <p:nvPr/>
        </p:nvSpPr>
        <p:spPr>
          <a:xfrm>
            <a:off x="6330752" y="1528979"/>
            <a:ext cx="447178" cy="1159510"/>
          </a:xfrm>
          <a:prstGeom prst="upArrow">
            <a:avLst>
              <a:gd name="adj1" fmla="val 50000"/>
              <a:gd name="adj2" fmla="val 106063"/>
            </a:avLst>
          </a:prstGeom>
          <a:solidFill>
            <a:schemeClr val="accent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7" name="テキスト ボックス 56">
            <a:extLst>
              <a:ext uri="{FF2B5EF4-FFF2-40B4-BE49-F238E27FC236}">
                <a16:creationId xmlns:a16="http://schemas.microsoft.com/office/drawing/2014/main" id="{09A8DB91-E527-8F8C-40E0-C69EAB537D93}"/>
              </a:ext>
            </a:extLst>
          </p:cNvPr>
          <p:cNvSpPr txBox="1"/>
          <p:nvPr/>
        </p:nvSpPr>
        <p:spPr>
          <a:xfrm>
            <a:off x="6370300" y="1807270"/>
            <a:ext cx="369332" cy="767605"/>
          </a:xfrm>
          <a:prstGeom prst="rect">
            <a:avLst/>
          </a:prstGeom>
          <a:noFill/>
        </p:spPr>
        <p:txBody>
          <a:bodyPr vert="eaVert" wrap="square" rtlCol="0">
            <a:spAutoFit/>
          </a:bodyPr>
          <a:lstStyle/>
          <a:p>
            <a:r>
              <a:rPr kumimoji="1" lang="ja-JP" altLang="en-US" sz="1200" dirty="0">
                <a:solidFill>
                  <a:schemeClr val="bg1"/>
                </a:solidFill>
                <a:latin typeface="UD デジタル 教科書体 NK-B" panose="02020700000000000000" pitchFamily="18" charset="-128"/>
                <a:ea typeface="UD デジタル 教科書体 NK-B" panose="02020700000000000000" pitchFamily="18" charset="-128"/>
              </a:rPr>
              <a:t>進行方向</a:t>
            </a:r>
          </a:p>
        </p:txBody>
      </p:sp>
      <p:sp>
        <p:nvSpPr>
          <p:cNvPr id="58" name="テキスト ボックス 57">
            <a:extLst>
              <a:ext uri="{FF2B5EF4-FFF2-40B4-BE49-F238E27FC236}">
                <a16:creationId xmlns:a16="http://schemas.microsoft.com/office/drawing/2014/main" id="{7857734F-A16F-F6CC-8E35-D38E45F05918}"/>
              </a:ext>
            </a:extLst>
          </p:cNvPr>
          <p:cNvSpPr txBox="1"/>
          <p:nvPr/>
        </p:nvSpPr>
        <p:spPr>
          <a:xfrm>
            <a:off x="791560" y="3887017"/>
            <a:ext cx="2552700" cy="430887"/>
          </a:xfrm>
          <a:prstGeom prst="rect">
            <a:avLst/>
          </a:prstGeom>
          <a:noFill/>
        </p:spPr>
        <p:txBody>
          <a:bodyPr wrap="square" rtlCol="0">
            <a:spAutoFit/>
          </a:bodyPr>
          <a:lstStyle/>
          <a:p>
            <a:r>
              <a:rPr kumimoji="1" lang="ja-JP" altLang="en-US" sz="22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逆走が危険な理由</a:t>
            </a:r>
            <a:endParaRPr kumimoji="1" lang="en-US" altLang="ja-JP" sz="22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endParaRPr>
          </a:p>
        </p:txBody>
      </p:sp>
      <p:sp>
        <p:nvSpPr>
          <p:cNvPr id="59" name="四角形: 角を丸くする 58">
            <a:extLst>
              <a:ext uri="{FF2B5EF4-FFF2-40B4-BE49-F238E27FC236}">
                <a16:creationId xmlns:a16="http://schemas.microsoft.com/office/drawing/2014/main" id="{B21BB9F6-F9F9-89FE-3C06-54F380D0C87C}"/>
              </a:ext>
            </a:extLst>
          </p:cNvPr>
          <p:cNvSpPr/>
          <p:nvPr/>
        </p:nvSpPr>
        <p:spPr>
          <a:xfrm>
            <a:off x="276223" y="4394219"/>
            <a:ext cx="4572000" cy="396000"/>
          </a:xfrm>
          <a:prstGeom prst="roundRect">
            <a:avLst/>
          </a:prstGeom>
          <a:solidFill>
            <a:schemeClr val="accent1"/>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四角形: 角を丸くする 59">
            <a:extLst>
              <a:ext uri="{FF2B5EF4-FFF2-40B4-BE49-F238E27FC236}">
                <a16:creationId xmlns:a16="http://schemas.microsoft.com/office/drawing/2014/main" id="{BFD38804-FA9F-CA53-AA18-70D18F5550A8}"/>
              </a:ext>
            </a:extLst>
          </p:cNvPr>
          <p:cNvSpPr/>
          <p:nvPr/>
        </p:nvSpPr>
        <p:spPr>
          <a:xfrm>
            <a:off x="5217750" y="4394176"/>
            <a:ext cx="4572000" cy="396000"/>
          </a:xfrm>
          <a:prstGeom prst="roundRect">
            <a:avLst/>
          </a:prstGeom>
          <a:solidFill>
            <a:schemeClr val="accent1"/>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1" name="テキスト ボックス 60">
            <a:extLst>
              <a:ext uri="{FF2B5EF4-FFF2-40B4-BE49-F238E27FC236}">
                <a16:creationId xmlns:a16="http://schemas.microsoft.com/office/drawing/2014/main" id="{E9501CDF-7C42-5DA5-7BA5-3E06208BE0B0}"/>
              </a:ext>
            </a:extLst>
          </p:cNvPr>
          <p:cNvSpPr txBox="1"/>
          <p:nvPr/>
        </p:nvSpPr>
        <p:spPr>
          <a:xfrm>
            <a:off x="451372" y="4412977"/>
            <a:ext cx="4259802" cy="369332"/>
          </a:xfrm>
          <a:prstGeom prst="rect">
            <a:avLst/>
          </a:prstGeom>
          <a:noFill/>
        </p:spPr>
        <p:txBody>
          <a:bodyPr wrap="square" rtlCol="0">
            <a:spAutoFit/>
          </a:bodyPr>
          <a:lstStyle/>
          <a:p>
            <a:r>
              <a:rPr kumimoji="1" lang="ja-JP" altLang="en-US" b="1" dirty="0">
                <a:solidFill>
                  <a:schemeClr val="bg1"/>
                </a:solidFill>
                <a:latin typeface="UD デジタル 教科書体 NK-B" panose="02020700000000000000" pitchFamily="18" charset="-128"/>
                <a:ea typeface="UD デジタル 教科書体 NK-B" panose="02020700000000000000" pitchFamily="18" charset="-128"/>
              </a:rPr>
              <a:t>交差点などで不意の衝突が発生してしまう</a:t>
            </a:r>
            <a:endParaRPr kumimoji="1" lang="en-US" altLang="ja-JP" sz="2000" b="1" dirty="0">
              <a:solidFill>
                <a:schemeClr val="bg1"/>
              </a:solidFill>
              <a:latin typeface="UD デジタル 教科書体 NK-B" panose="02020700000000000000" pitchFamily="18" charset="-128"/>
              <a:ea typeface="UD デジタル 教科書体 NK-B" panose="02020700000000000000" pitchFamily="18" charset="-128"/>
            </a:endParaRPr>
          </a:p>
        </p:txBody>
      </p:sp>
      <p:sp>
        <p:nvSpPr>
          <p:cNvPr id="62" name="テキスト ボックス 61">
            <a:extLst>
              <a:ext uri="{FF2B5EF4-FFF2-40B4-BE49-F238E27FC236}">
                <a16:creationId xmlns:a16="http://schemas.microsoft.com/office/drawing/2014/main" id="{725F5A42-2603-C571-6721-E5FA7E388B09}"/>
              </a:ext>
            </a:extLst>
          </p:cNvPr>
          <p:cNvSpPr txBox="1"/>
          <p:nvPr/>
        </p:nvSpPr>
        <p:spPr>
          <a:xfrm>
            <a:off x="5962720" y="4412977"/>
            <a:ext cx="3227226" cy="400110"/>
          </a:xfrm>
          <a:prstGeom prst="rect">
            <a:avLst/>
          </a:prstGeom>
          <a:noFill/>
        </p:spPr>
        <p:txBody>
          <a:bodyPr wrap="square" rtlCol="0">
            <a:spAutoFit/>
          </a:bodyPr>
          <a:lstStyle/>
          <a:p>
            <a:r>
              <a:rPr kumimoji="1" lang="ja-JP" altLang="en-US" sz="2000" b="1" dirty="0">
                <a:solidFill>
                  <a:schemeClr val="bg1"/>
                </a:solidFill>
                <a:latin typeface="UD デジタル 教科書体 NK-B" panose="02020700000000000000" pitchFamily="18" charset="-128"/>
                <a:ea typeface="UD デジタル 教科書体 NK-B" panose="02020700000000000000" pitchFamily="18" charset="-128"/>
              </a:rPr>
              <a:t>正面衝突の可能性が高まる</a:t>
            </a:r>
            <a:endParaRPr kumimoji="1" lang="en-US" altLang="ja-JP" sz="2000" b="1" dirty="0">
              <a:solidFill>
                <a:schemeClr val="bg1"/>
              </a:solidFill>
              <a:latin typeface="UD デジタル 教科書体 NK-B" panose="02020700000000000000" pitchFamily="18" charset="-128"/>
              <a:ea typeface="UD デジタル 教科書体 NK-B" panose="02020700000000000000" pitchFamily="18" charset="-128"/>
            </a:endParaRPr>
          </a:p>
        </p:txBody>
      </p:sp>
      <p:sp>
        <p:nvSpPr>
          <p:cNvPr id="63" name="正方形/長方形 62">
            <a:extLst>
              <a:ext uri="{FF2B5EF4-FFF2-40B4-BE49-F238E27FC236}">
                <a16:creationId xmlns:a16="http://schemas.microsoft.com/office/drawing/2014/main" id="{FE720F9A-5299-0557-78D2-C2B7AB621664}"/>
              </a:ext>
            </a:extLst>
          </p:cNvPr>
          <p:cNvSpPr/>
          <p:nvPr/>
        </p:nvSpPr>
        <p:spPr>
          <a:xfrm>
            <a:off x="2981325" y="5391043"/>
            <a:ext cx="2152648" cy="677052"/>
          </a:xfrm>
          <a:prstGeom prst="rect">
            <a:avLst/>
          </a:prstGeom>
          <a:solidFill>
            <a:schemeClr val="bg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4" name="正方形/長方形 63">
            <a:extLst>
              <a:ext uri="{FF2B5EF4-FFF2-40B4-BE49-F238E27FC236}">
                <a16:creationId xmlns:a16="http://schemas.microsoft.com/office/drawing/2014/main" id="{D8B12959-62DB-E701-5E83-4463E72FB776}"/>
              </a:ext>
            </a:extLst>
          </p:cNvPr>
          <p:cNvSpPr/>
          <p:nvPr/>
        </p:nvSpPr>
        <p:spPr>
          <a:xfrm rot="5400000">
            <a:off x="3475286" y="5478987"/>
            <a:ext cx="1841777" cy="677052"/>
          </a:xfrm>
          <a:prstGeom prst="rect">
            <a:avLst/>
          </a:prstGeom>
          <a:solidFill>
            <a:schemeClr val="bg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66" name="直線コネクタ 65">
            <a:extLst>
              <a:ext uri="{FF2B5EF4-FFF2-40B4-BE49-F238E27FC236}">
                <a16:creationId xmlns:a16="http://schemas.microsoft.com/office/drawing/2014/main" id="{7B97EB85-A7F9-3432-1AC4-FC08EE8FFDC2}"/>
              </a:ext>
            </a:extLst>
          </p:cNvPr>
          <p:cNvCxnSpPr/>
          <p:nvPr/>
        </p:nvCxnSpPr>
        <p:spPr>
          <a:xfrm>
            <a:off x="4401151" y="4906149"/>
            <a:ext cx="0" cy="504000"/>
          </a:xfrm>
          <a:prstGeom prst="line">
            <a:avLst/>
          </a:prstGeom>
          <a:ln w="28575">
            <a:solidFill>
              <a:schemeClr val="bg1"/>
            </a:solidFill>
            <a:prstDash val="dash"/>
          </a:ln>
        </p:spPr>
        <p:style>
          <a:lnRef idx="2">
            <a:schemeClr val="accent1"/>
          </a:lnRef>
          <a:fillRef idx="0">
            <a:schemeClr val="accent1"/>
          </a:fillRef>
          <a:effectRef idx="1">
            <a:schemeClr val="accent1"/>
          </a:effectRef>
          <a:fontRef idx="minor">
            <a:schemeClr val="tx1"/>
          </a:fontRef>
        </p:style>
      </p:cxnSp>
      <p:cxnSp>
        <p:nvCxnSpPr>
          <p:cNvPr id="67" name="直線コネクタ 66">
            <a:extLst>
              <a:ext uri="{FF2B5EF4-FFF2-40B4-BE49-F238E27FC236}">
                <a16:creationId xmlns:a16="http://schemas.microsoft.com/office/drawing/2014/main" id="{17CF80E8-3581-9A04-DF7D-5F2C0245418C}"/>
              </a:ext>
            </a:extLst>
          </p:cNvPr>
          <p:cNvCxnSpPr/>
          <p:nvPr/>
        </p:nvCxnSpPr>
        <p:spPr>
          <a:xfrm>
            <a:off x="4396174" y="6077724"/>
            <a:ext cx="0" cy="648000"/>
          </a:xfrm>
          <a:prstGeom prst="line">
            <a:avLst/>
          </a:prstGeom>
          <a:ln w="28575">
            <a:solidFill>
              <a:schemeClr val="bg1"/>
            </a:solidFill>
            <a:prstDash val="dash"/>
          </a:ln>
        </p:spPr>
        <p:style>
          <a:lnRef idx="2">
            <a:schemeClr val="accent1"/>
          </a:lnRef>
          <a:fillRef idx="0">
            <a:schemeClr val="accent1"/>
          </a:fillRef>
          <a:effectRef idx="1">
            <a:schemeClr val="accent1"/>
          </a:effectRef>
          <a:fontRef idx="minor">
            <a:schemeClr val="tx1"/>
          </a:fontRef>
        </p:style>
      </p:cxnSp>
      <p:cxnSp>
        <p:nvCxnSpPr>
          <p:cNvPr id="68" name="直線コネクタ 67">
            <a:extLst>
              <a:ext uri="{FF2B5EF4-FFF2-40B4-BE49-F238E27FC236}">
                <a16:creationId xmlns:a16="http://schemas.microsoft.com/office/drawing/2014/main" id="{FBB8F9DB-7B6B-026D-1A15-053BE86ECD54}"/>
              </a:ext>
            </a:extLst>
          </p:cNvPr>
          <p:cNvCxnSpPr>
            <a:cxnSpLocks/>
          </p:cNvCxnSpPr>
          <p:nvPr/>
        </p:nvCxnSpPr>
        <p:spPr>
          <a:xfrm flipH="1">
            <a:off x="3029159" y="5729569"/>
            <a:ext cx="914191" cy="0"/>
          </a:xfrm>
          <a:prstGeom prst="line">
            <a:avLst/>
          </a:prstGeom>
          <a:ln w="28575">
            <a:solidFill>
              <a:schemeClr val="bg1"/>
            </a:solidFill>
            <a:prstDash val="dash"/>
          </a:ln>
        </p:spPr>
        <p:style>
          <a:lnRef idx="2">
            <a:schemeClr val="accent1"/>
          </a:lnRef>
          <a:fillRef idx="0">
            <a:schemeClr val="accent1"/>
          </a:fillRef>
          <a:effectRef idx="1">
            <a:schemeClr val="accent1"/>
          </a:effectRef>
          <a:fontRef idx="minor">
            <a:schemeClr val="tx1"/>
          </a:fontRef>
        </p:style>
      </p:cxnSp>
      <p:cxnSp>
        <p:nvCxnSpPr>
          <p:cNvPr id="74" name="直線コネクタ 73">
            <a:extLst>
              <a:ext uri="{FF2B5EF4-FFF2-40B4-BE49-F238E27FC236}">
                <a16:creationId xmlns:a16="http://schemas.microsoft.com/office/drawing/2014/main" id="{BB54ECBB-A4EC-0975-1F29-44F64CF3A8EE}"/>
              </a:ext>
            </a:extLst>
          </p:cNvPr>
          <p:cNvCxnSpPr>
            <a:cxnSpLocks/>
          </p:cNvCxnSpPr>
          <p:nvPr/>
        </p:nvCxnSpPr>
        <p:spPr>
          <a:xfrm flipH="1">
            <a:off x="4734701" y="5729569"/>
            <a:ext cx="360000" cy="0"/>
          </a:xfrm>
          <a:prstGeom prst="line">
            <a:avLst/>
          </a:prstGeom>
          <a:ln w="28575">
            <a:solidFill>
              <a:schemeClr val="bg1"/>
            </a:solidFill>
            <a:prstDash val="dash"/>
          </a:ln>
        </p:spPr>
        <p:style>
          <a:lnRef idx="2">
            <a:schemeClr val="accent1"/>
          </a:lnRef>
          <a:fillRef idx="0">
            <a:schemeClr val="accent1"/>
          </a:fillRef>
          <a:effectRef idx="1">
            <a:schemeClr val="accent1"/>
          </a:effectRef>
          <a:fontRef idx="minor">
            <a:schemeClr val="tx1"/>
          </a:fontRef>
        </p:style>
      </p:cxnSp>
      <p:pic>
        <p:nvPicPr>
          <p:cNvPr id="75" name="Picture 13" descr="C:\Users\ppwork\Documents\Opportunity\14013101スズキオーディオ\イラスト\13-2.png">
            <a:extLst>
              <a:ext uri="{FF2B5EF4-FFF2-40B4-BE49-F238E27FC236}">
                <a16:creationId xmlns:a16="http://schemas.microsoft.com/office/drawing/2014/main" id="{9FF0E11A-8F61-0230-2FF7-DFF92050D67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37785" y="6077724"/>
            <a:ext cx="358389" cy="507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 name="Picture 14" descr="C:\Users\ppwork\Documents\Opportunity\14013101スズキオーディオ\イラスト\12.png">
            <a:extLst>
              <a:ext uri="{FF2B5EF4-FFF2-40B4-BE49-F238E27FC236}">
                <a16:creationId xmlns:a16="http://schemas.microsoft.com/office/drawing/2014/main" id="{1D298A2C-69BE-68AE-4615-2B52AD30B33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390549" y="5391043"/>
            <a:ext cx="504809" cy="205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 name="Picture 14" descr="C:\Users\ppwork\Documents\Opportunity\14013101スズキオーディオ\イラスト\12.png">
            <a:extLst>
              <a:ext uri="{FF2B5EF4-FFF2-40B4-BE49-F238E27FC236}">
                <a16:creationId xmlns:a16="http://schemas.microsoft.com/office/drawing/2014/main" id="{C4642162-3B12-5F57-4092-92B21E6E2F4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405971" y="5867693"/>
            <a:ext cx="504809" cy="205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 name="直角三角形 93">
            <a:extLst>
              <a:ext uri="{FF2B5EF4-FFF2-40B4-BE49-F238E27FC236}">
                <a16:creationId xmlns:a16="http://schemas.microsoft.com/office/drawing/2014/main" id="{D61943F6-0C8C-9BA3-CED6-E37018D006CD}"/>
              </a:ext>
            </a:extLst>
          </p:cNvPr>
          <p:cNvSpPr/>
          <p:nvPr/>
        </p:nvSpPr>
        <p:spPr>
          <a:xfrm rot="10800000">
            <a:off x="2981323" y="5394570"/>
            <a:ext cx="1285871" cy="779930"/>
          </a:xfrm>
          <a:prstGeom prst="rtTriangle">
            <a:avLst/>
          </a:prstGeom>
          <a:solidFill>
            <a:srgbClr val="FFFF00">
              <a:alpha val="3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5" name="直角三角形 94">
            <a:extLst>
              <a:ext uri="{FF2B5EF4-FFF2-40B4-BE49-F238E27FC236}">
                <a16:creationId xmlns:a16="http://schemas.microsoft.com/office/drawing/2014/main" id="{869C440B-1039-3F59-A48D-FCD3A858FF5F}"/>
              </a:ext>
            </a:extLst>
          </p:cNvPr>
          <p:cNvSpPr/>
          <p:nvPr/>
        </p:nvSpPr>
        <p:spPr>
          <a:xfrm rot="10800000" flipH="1">
            <a:off x="4267515" y="5394217"/>
            <a:ext cx="856934" cy="783457"/>
          </a:xfrm>
          <a:prstGeom prst="rtTriangle">
            <a:avLst/>
          </a:prstGeom>
          <a:solidFill>
            <a:srgbClr val="FFFF00">
              <a:alpha val="3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7" name="正方形/長方形 96">
            <a:extLst>
              <a:ext uri="{FF2B5EF4-FFF2-40B4-BE49-F238E27FC236}">
                <a16:creationId xmlns:a16="http://schemas.microsoft.com/office/drawing/2014/main" id="{F6809BD4-6552-E31B-CD1E-4E0EC665D53D}"/>
              </a:ext>
            </a:extLst>
          </p:cNvPr>
          <p:cNvSpPr/>
          <p:nvPr/>
        </p:nvSpPr>
        <p:spPr>
          <a:xfrm>
            <a:off x="4059922" y="4895810"/>
            <a:ext cx="674780" cy="498407"/>
          </a:xfrm>
          <a:prstGeom prst="rect">
            <a:avLst/>
          </a:prstGeom>
          <a:solidFill>
            <a:srgbClr val="FFFF00">
              <a:alpha val="3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8" name="二等辺三角形 97">
            <a:extLst>
              <a:ext uri="{FF2B5EF4-FFF2-40B4-BE49-F238E27FC236}">
                <a16:creationId xmlns:a16="http://schemas.microsoft.com/office/drawing/2014/main" id="{AB978E00-8797-3110-6790-4DA5F0919617}"/>
              </a:ext>
            </a:extLst>
          </p:cNvPr>
          <p:cNvSpPr/>
          <p:nvPr/>
        </p:nvSpPr>
        <p:spPr>
          <a:xfrm>
            <a:off x="4282956" y="5377290"/>
            <a:ext cx="863266" cy="784616"/>
          </a:xfrm>
          <a:custGeom>
            <a:avLst/>
            <a:gdLst>
              <a:gd name="connsiteX0" fmla="*/ 0 w 896104"/>
              <a:gd name="connsiteY0" fmla="*/ 596294 h 596294"/>
              <a:gd name="connsiteX1" fmla="*/ 688253 w 896104"/>
              <a:gd name="connsiteY1" fmla="*/ 0 h 596294"/>
              <a:gd name="connsiteX2" fmla="*/ 896104 w 896104"/>
              <a:gd name="connsiteY2" fmla="*/ 596294 h 596294"/>
              <a:gd name="connsiteX3" fmla="*/ 0 w 896104"/>
              <a:gd name="connsiteY3" fmla="*/ 596294 h 596294"/>
              <a:gd name="connsiteX0" fmla="*/ 0 w 810379"/>
              <a:gd name="connsiteY0" fmla="*/ 596294 h 596294"/>
              <a:gd name="connsiteX1" fmla="*/ 688253 w 810379"/>
              <a:gd name="connsiteY1" fmla="*/ 0 h 596294"/>
              <a:gd name="connsiteX2" fmla="*/ 810379 w 810379"/>
              <a:gd name="connsiteY2" fmla="*/ 529619 h 596294"/>
              <a:gd name="connsiteX3" fmla="*/ 0 w 810379"/>
              <a:gd name="connsiteY3" fmla="*/ 596294 h 596294"/>
              <a:gd name="connsiteX0" fmla="*/ 0 w 705604"/>
              <a:gd name="connsiteY0" fmla="*/ 596294 h 596294"/>
              <a:gd name="connsiteX1" fmla="*/ 688253 w 705604"/>
              <a:gd name="connsiteY1" fmla="*/ 0 h 596294"/>
              <a:gd name="connsiteX2" fmla="*/ 705604 w 705604"/>
              <a:gd name="connsiteY2" fmla="*/ 529619 h 596294"/>
              <a:gd name="connsiteX3" fmla="*/ 0 w 705604"/>
              <a:gd name="connsiteY3" fmla="*/ 596294 h 596294"/>
              <a:gd name="connsiteX0" fmla="*/ 0 w 705604"/>
              <a:gd name="connsiteY0" fmla="*/ 611576 h 611576"/>
              <a:gd name="connsiteX1" fmla="*/ 696217 w 705604"/>
              <a:gd name="connsiteY1" fmla="*/ 0 h 611576"/>
              <a:gd name="connsiteX2" fmla="*/ 705604 w 705604"/>
              <a:gd name="connsiteY2" fmla="*/ 544901 h 611576"/>
              <a:gd name="connsiteX3" fmla="*/ 0 w 705604"/>
              <a:gd name="connsiteY3" fmla="*/ 611576 h 611576"/>
              <a:gd name="connsiteX0" fmla="*/ 0 w 696217"/>
              <a:gd name="connsiteY0" fmla="*/ 611576 h 611576"/>
              <a:gd name="connsiteX1" fmla="*/ 696217 w 696217"/>
              <a:gd name="connsiteY1" fmla="*/ 0 h 611576"/>
              <a:gd name="connsiteX2" fmla="*/ 681711 w 696217"/>
              <a:gd name="connsiteY2" fmla="*/ 521979 h 611576"/>
              <a:gd name="connsiteX3" fmla="*/ 0 w 696217"/>
              <a:gd name="connsiteY3" fmla="*/ 611576 h 611576"/>
              <a:gd name="connsiteX0" fmla="*/ 0 w 698872"/>
              <a:gd name="connsiteY0" fmla="*/ 611576 h 611576"/>
              <a:gd name="connsiteX1" fmla="*/ 698872 w 698872"/>
              <a:gd name="connsiteY1" fmla="*/ 0 h 611576"/>
              <a:gd name="connsiteX2" fmla="*/ 681711 w 698872"/>
              <a:gd name="connsiteY2" fmla="*/ 521979 h 611576"/>
              <a:gd name="connsiteX3" fmla="*/ 0 w 698872"/>
              <a:gd name="connsiteY3" fmla="*/ 611576 h 611576"/>
              <a:gd name="connsiteX0" fmla="*/ 0 w 698872"/>
              <a:gd name="connsiteY0" fmla="*/ 611576 h 611576"/>
              <a:gd name="connsiteX1" fmla="*/ 698872 w 698872"/>
              <a:gd name="connsiteY1" fmla="*/ 0 h 611576"/>
              <a:gd name="connsiteX2" fmla="*/ 692330 w 698872"/>
              <a:gd name="connsiteY2" fmla="*/ 481228 h 611576"/>
              <a:gd name="connsiteX3" fmla="*/ 0 w 698872"/>
              <a:gd name="connsiteY3" fmla="*/ 611576 h 611576"/>
              <a:gd name="connsiteX0" fmla="*/ 0 w 700794"/>
              <a:gd name="connsiteY0" fmla="*/ 611576 h 611576"/>
              <a:gd name="connsiteX1" fmla="*/ 698872 w 700794"/>
              <a:gd name="connsiteY1" fmla="*/ 0 h 611576"/>
              <a:gd name="connsiteX2" fmla="*/ 700294 w 700794"/>
              <a:gd name="connsiteY2" fmla="*/ 455759 h 611576"/>
              <a:gd name="connsiteX3" fmla="*/ 0 w 700794"/>
              <a:gd name="connsiteY3" fmla="*/ 611576 h 611576"/>
              <a:gd name="connsiteX0" fmla="*/ 0 w 705889"/>
              <a:gd name="connsiteY0" fmla="*/ 611576 h 611576"/>
              <a:gd name="connsiteX1" fmla="*/ 698872 w 705889"/>
              <a:gd name="connsiteY1" fmla="*/ 0 h 611576"/>
              <a:gd name="connsiteX2" fmla="*/ 705604 w 705889"/>
              <a:gd name="connsiteY2" fmla="*/ 440477 h 611576"/>
              <a:gd name="connsiteX3" fmla="*/ 0 w 705889"/>
              <a:gd name="connsiteY3" fmla="*/ 611576 h 611576"/>
              <a:gd name="connsiteX0" fmla="*/ 0 w 720110"/>
              <a:gd name="connsiteY0" fmla="*/ 624311 h 624311"/>
              <a:gd name="connsiteX1" fmla="*/ 720110 w 720110"/>
              <a:gd name="connsiteY1" fmla="*/ 0 h 624311"/>
              <a:gd name="connsiteX2" fmla="*/ 705604 w 720110"/>
              <a:gd name="connsiteY2" fmla="*/ 453212 h 624311"/>
              <a:gd name="connsiteX3" fmla="*/ 0 w 720110"/>
              <a:gd name="connsiteY3" fmla="*/ 624311 h 624311"/>
              <a:gd name="connsiteX0" fmla="*/ 0 w 720110"/>
              <a:gd name="connsiteY0" fmla="*/ 626858 h 626858"/>
              <a:gd name="connsiteX1" fmla="*/ 720110 w 720110"/>
              <a:gd name="connsiteY1" fmla="*/ 0 h 626858"/>
              <a:gd name="connsiteX2" fmla="*/ 705604 w 720110"/>
              <a:gd name="connsiteY2" fmla="*/ 455759 h 626858"/>
              <a:gd name="connsiteX3" fmla="*/ 0 w 720110"/>
              <a:gd name="connsiteY3" fmla="*/ 626858 h 626858"/>
              <a:gd name="connsiteX0" fmla="*/ 0 w 724550"/>
              <a:gd name="connsiteY0" fmla="*/ 626858 h 626858"/>
              <a:gd name="connsiteX1" fmla="*/ 720110 w 724550"/>
              <a:gd name="connsiteY1" fmla="*/ 0 h 626858"/>
              <a:gd name="connsiteX2" fmla="*/ 724187 w 724550"/>
              <a:gd name="connsiteY2" fmla="*/ 458306 h 626858"/>
              <a:gd name="connsiteX3" fmla="*/ 0 w 724550"/>
              <a:gd name="connsiteY3" fmla="*/ 626858 h 626858"/>
              <a:gd name="connsiteX0" fmla="*/ 0 w 720110"/>
              <a:gd name="connsiteY0" fmla="*/ 626858 h 626858"/>
              <a:gd name="connsiteX1" fmla="*/ 720110 w 720110"/>
              <a:gd name="connsiteY1" fmla="*/ 0 h 626858"/>
              <a:gd name="connsiteX2" fmla="*/ 713568 w 720110"/>
              <a:gd name="connsiteY2" fmla="*/ 455759 h 626858"/>
              <a:gd name="connsiteX3" fmla="*/ 0 w 720110"/>
              <a:gd name="connsiteY3" fmla="*/ 626858 h 626858"/>
              <a:gd name="connsiteX0" fmla="*/ 0 w 722032"/>
              <a:gd name="connsiteY0" fmla="*/ 626858 h 626858"/>
              <a:gd name="connsiteX1" fmla="*/ 720110 w 722032"/>
              <a:gd name="connsiteY1" fmla="*/ 0 h 626858"/>
              <a:gd name="connsiteX2" fmla="*/ 721532 w 722032"/>
              <a:gd name="connsiteY2" fmla="*/ 460853 h 626858"/>
              <a:gd name="connsiteX3" fmla="*/ 0 w 722032"/>
              <a:gd name="connsiteY3" fmla="*/ 626858 h 626858"/>
              <a:gd name="connsiteX0" fmla="*/ 0 w 722032"/>
              <a:gd name="connsiteY0" fmla="*/ 634499 h 634499"/>
              <a:gd name="connsiteX1" fmla="*/ 720110 w 722032"/>
              <a:gd name="connsiteY1" fmla="*/ 0 h 634499"/>
              <a:gd name="connsiteX2" fmla="*/ 721532 w 722032"/>
              <a:gd name="connsiteY2" fmla="*/ 468494 h 634499"/>
              <a:gd name="connsiteX3" fmla="*/ 0 w 722032"/>
              <a:gd name="connsiteY3" fmla="*/ 634499 h 634499"/>
              <a:gd name="connsiteX0" fmla="*/ 0 w 722032"/>
              <a:gd name="connsiteY0" fmla="*/ 626858 h 626858"/>
              <a:gd name="connsiteX1" fmla="*/ 720110 w 722032"/>
              <a:gd name="connsiteY1" fmla="*/ 0 h 626858"/>
              <a:gd name="connsiteX2" fmla="*/ 721532 w 722032"/>
              <a:gd name="connsiteY2" fmla="*/ 460853 h 626858"/>
              <a:gd name="connsiteX3" fmla="*/ 0 w 722032"/>
              <a:gd name="connsiteY3" fmla="*/ 626858 h 626858"/>
              <a:gd name="connsiteX0" fmla="*/ 0 w 721817"/>
              <a:gd name="connsiteY0" fmla="*/ 629405 h 629405"/>
              <a:gd name="connsiteX1" fmla="*/ 714800 w 721817"/>
              <a:gd name="connsiteY1" fmla="*/ 0 h 629405"/>
              <a:gd name="connsiteX2" fmla="*/ 721532 w 721817"/>
              <a:gd name="connsiteY2" fmla="*/ 463400 h 629405"/>
              <a:gd name="connsiteX3" fmla="*/ 0 w 721817"/>
              <a:gd name="connsiteY3" fmla="*/ 629405 h 629405"/>
            </a:gdLst>
            <a:ahLst/>
            <a:cxnLst>
              <a:cxn ang="0">
                <a:pos x="connsiteX0" y="connsiteY0"/>
              </a:cxn>
              <a:cxn ang="0">
                <a:pos x="connsiteX1" y="connsiteY1"/>
              </a:cxn>
              <a:cxn ang="0">
                <a:pos x="connsiteX2" y="connsiteY2"/>
              </a:cxn>
              <a:cxn ang="0">
                <a:pos x="connsiteX3" y="connsiteY3"/>
              </a:cxn>
            </a:cxnLst>
            <a:rect l="l" t="t" r="r" b="b"/>
            <a:pathLst>
              <a:path w="721817" h="629405">
                <a:moveTo>
                  <a:pt x="0" y="629405"/>
                </a:moveTo>
                <a:lnTo>
                  <a:pt x="714800" y="0"/>
                </a:lnTo>
                <a:cubicBezTo>
                  <a:pt x="712619" y="160409"/>
                  <a:pt x="723713" y="302991"/>
                  <a:pt x="721532" y="463400"/>
                </a:cubicBezTo>
                <a:lnTo>
                  <a:pt x="0" y="629405"/>
                </a:lnTo>
                <a:close/>
              </a:path>
            </a:pathLst>
          </a:custGeom>
          <a:solidFill>
            <a:srgbClr val="FFFF00">
              <a:alpha val="3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9" name="テキスト ボックス 98">
            <a:extLst>
              <a:ext uri="{FF2B5EF4-FFF2-40B4-BE49-F238E27FC236}">
                <a16:creationId xmlns:a16="http://schemas.microsoft.com/office/drawing/2014/main" id="{B1FB04FB-BF53-335E-98A9-49400238E7DB}"/>
              </a:ext>
            </a:extLst>
          </p:cNvPr>
          <p:cNvSpPr txBox="1"/>
          <p:nvPr/>
        </p:nvSpPr>
        <p:spPr>
          <a:xfrm>
            <a:off x="104774" y="4970792"/>
            <a:ext cx="2638426" cy="369332"/>
          </a:xfrm>
          <a:prstGeom prst="rect">
            <a:avLst/>
          </a:prstGeom>
          <a:noFill/>
        </p:spPr>
        <p:txBody>
          <a:bodyPr wrap="square" rtlCol="0">
            <a:spAutoFit/>
          </a:bodyPr>
          <a:lstStyle/>
          <a:p>
            <a:r>
              <a:rPr kumimoji="1" lang="ja-JP" altLang="en-US"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逆走している自転車は、</a:t>
            </a:r>
            <a:endParaRPr kumimoji="1" lang="en-US" altLang="ja-JP"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endParaRPr>
          </a:p>
        </p:txBody>
      </p:sp>
      <p:sp>
        <p:nvSpPr>
          <p:cNvPr id="100" name="テキスト ボックス 99">
            <a:extLst>
              <a:ext uri="{FF2B5EF4-FFF2-40B4-BE49-F238E27FC236}">
                <a16:creationId xmlns:a16="http://schemas.microsoft.com/office/drawing/2014/main" id="{257AD6F1-A295-083D-73A0-A64E8018970D}"/>
              </a:ext>
            </a:extLst>
          </p:cNvPr>
          <p:cNvSpPr txBox="1"/>
          <p:nvPr/>
        </p:nvSpPr>
        <p:spPr>
          <a:xfrm>
            <a:off x="206518" y="5431393"/>
            <a:ext cx="2764873" cy="646331"/>
          </a:xfrm>
          <a:prstGeom prst="rect">
            <a:avLst/>
          </a:prstGeom>
          <a:noFill/>
        </p:spPr>
        <p:txBody>
          <a:bodyPr wrap="square" rtlCol="0">
            <a:spAutoFit/>
          </a:bodyPr>
          <a:lstStyle/>
          <a:p>
            <a:r>
              <a:rPr kumimoji="1" lang="ja-JP" altLang="en-US"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①　自動車の視界外から</a:t>
            </a:r>
            <a:endParaRPr kumimoji="1" lang="en-US" altLang="ja-JP"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endParaRPr>
          </a:p>
          <a:p>
            <a:r>
              <a:rPr kumimoji="1" lang="ja-JP" altLang="en-US"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　　　突然現れることになる。</a:t>
            </a:r>
            <a:endParaRPr kumimoji="1" lang="en-US" altLang="ja-JP"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endParaRPr>
          </a:p>
        </p:txBody>
      </p:sp>
      <p:sp>
        <p:nvSpPr>
          <p:cNvPr id="101" name="テキスト ボックス 100">
            <a:extLst>
              <a:ext uri="{FF2B5EF4-FFF2-40B4-BE49-F238E27FC236}">
                <a16:creationId xmlns:a16="http://schemas.microsoft.com/office/drawing/2014/main" id="{991677CC-FD59-127E-5681-939FE33B3BF4}"/>
              </a:ext>
            </a:extLst>
          </p:cNvPr>
          <p:cNvSpPr txBox="1"/>
          <p:nvPr/>
        </p:nvSpPr>
        <p:spPr>
          <a:xfrm>
            <a:off x="213593" y="6056726"/>
            <a:ext cx="2764873" cy="646331"/>
          </a:xfrm>
          <a:prstGeom prst="rect">
            <a:avLst/>
          </a:prstGeom>
          <a:noFill/>
        </p:spPr>
        <p:txBody>
          <a:bodyPr wrap="square" rtlCol="0">
            <a:spAutoFit/>
          </a:bodyPr>
          <a:lstStyle/>
          <a:p>
            <a:r>
              <a:rPr kumimoji="1" lang="ja-JP" altLang="en-US"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②　衝突を避けるだけの　</a:t>
            </a:r>
            <a:endParaRPr kumimoji="1" lang="en-US" altLang="ja-JP"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endParaRPr>
          </a:p>
          <a:p>
            <a:r>
              <a:rPr kumimoji="1" lang="ja-JP" altLang="en-US"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　　　十分な距離がない。</a:t>
            </a:r>
            <a:endParaRPr kumimoji="1" lang="en-US" altLang="ja-JP"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endParaRPr>
          </a:p>
        </p:txBody>
      </p:sp>
      <p:sp>
        <p:nvSpPr>
          <p:cNvPr id="102" name="テキスト ボックス 101">
            <a:extLst>
              <a:ext uri="{FF2B5EF4-FFF2-40B4-BE49-F238E27FC236}">
                <a16:creationId xmlns:a16="http://schemas.microsoft.com/office/drawing/2014/main" id="{67945618-43C2-F9D4-7EB2-54AFE656D624}"/>
              </a:ext>
            </a:extLst>
          </p:cNvPr>
          <p:cNvSpPr txBox="1"/>
          <p:nvPr/>
        </p:nvSpPr>
        <p:spPr>
          <a:xfrm>
            <a:off x="3253012" y="5153832"/>
            <a:ext cx="829776" cy="261610"/>
          </a:xfrm>
          <a:prstGeom prst="rect">
            <a:avLst/>
          </a:prstGeom>
          <a:noFill/>
        </p:spPr>
        <p:txBody>
          <a:bodyPr wrap="square" rtlCol="0">
            <a:spAutoFit/>
          </a:bodyPr>
          <a:lstStyle/>
          <a:p>
            <a:pPr algn="ctr"/>
            <a:r>
              <a:rPr kumimoji="1" lang="ja-JP" altLang="en-US" sz="1100" b="1" dirty="0">
                <a:solidFill>
                  <a:srgbClr val="FF0000"/>
                </a:solidFill>
                <a:latin typeface="UD デジタル 教科書体 NK-B" panose="02020700000000000000" pitchFamily="18" charset="-128"/>
                <a:ea typeface="UD デジタル 教科書体 NK-B" panose="02020700000000000000" pitchFamily="18" charset="-128"/>
              </a:rPr>
              <a:t>左側通行</a:t>
            </a:r>
            <a:endParaRPr kumimoji="1" lang="en-US" altLang="ja-JP" sz="1100" b="1" dirty="0">
              <a:solidFill>
                <a:srgbClr val="FF0000"/>
              </a:solidFill>
              <a:latin typeface="UD デジタル 教科書体 NK-B" panose="02020700000000000000" pitchFamily="18" charset="-128"/>
              <a:ea typeface="UD デジタル 教科書体 NK-B" panose="02020700000000000000" pitchFamily="18" charset="-128"/>
            </a:endParaRPr>
          </a:p>
        </p:txBody>
      </p:sp>
      <p:sp>
        <p:nvSpPr>
          <p:cNvPr id="103" name="テキスト ボックス 102">
            <a:extLst>
              <a:ext uri="{FF2B5EF4-FFF2-40B4-BE49-F238E27FC236}">
                <a16:creationId xmlns:a16="http://schemas.microsoft.com/office/drawing/2014/main" id="{21ECFFA1-1D10-0BF0-6B97-A749ABDA49DD}"/>
              </a:ext>
            </a:extLst>
          </p:cNvPr>
          <p:cNvSpPr txBox="1"/>
          <p:nvPr/>
        </p:nvSpPr>
        <p:spPr>
          <a:xfrm>
            <a:off x="3253012" y="6077724"/>
            <a:ext cx="829776" cy="261610"/>
          </a:xfrm>
          <a:prstGeom prst="rect">
            <a:avLst/>
          </a:prstGeom>
          <a:noFill/>
        </p:spPr>
        <p:txBody>
          <a:bodyPr wrap="square" rtlCol="0">
            <a:spAutoFit/>
          </a:bodyPr>
          <a:lstStyle/>
          <a:p>
            <a:pPr algn="ctr"/>
            <a:r>
              <a:rPr kumimoji="1" lang="ja-JP" altLang="en-US" sz="1100" b="1" dirty="0">
                <a:solidFill>
                  <a:srgbClr val="FF0000"/>
                </a:solidFill>
                <a:latin typeface="UD デジタル 教科書体 NK-B" panose="02020700000000000000" pitchFamily="18" charset="-128"/>
                <a:ea typeface="UD デジタル 教科書体 NK-B" panose="02020700000000000000" pitchFamily="18" charset="-128"/>
              </a:rPr>
              <a:t>逆走</a:t>
            </a:r>
            <a:endParaRPr kumimoji="1" lang="en-US" altLang="ja-JP" sz="1100" b="1" dirty="0">
              <a:solidFill>
                <a:srgbClr val="FF0000"/>
              </a:solidFill>
              <a:latin typeface="UD デジタル 教科書体 NK-B" panose="02020700000000000000" pitchFamily="18" charset="-128"/>
              <a:ea typeface="UD デジタル 教科書体 NK-B" panose="02020700000000000000" pitchFamily="18" charset="-128"/>
            </a:endParaRPr>
          </a:p>
        </p:txBody>
      </p:sp>
      <p:sp>
        <p:nvSpPr>
          <p:cNvPr id="104" name="テキスト ボックス 103">
            <a:extLst>
              <a:ext uri="{FF2B5EF4-FFF2-40B4-BE49-F238E27FC236}">
                <a16:creationId xmlns:a16="http://schemas.microsoft.com/office/drawing/2014/main" id="{5B87C7F6-E087-1373-A8AD-F3E7DC0EF708}"/>
              </a:ext>
            </a:extLst>
          </p:cNvPr>
          <p:cNvSpPr txBox="1"/>
          <p:nvPr/>
        </p:nvSpPr>
        <p:spPr>
          <a:xfrm>
            <a:off x="5258086" y="4924469"/>
            <a:ext cx="4572000" cy="646331"/>
          </a:xfrm>
          <a:prstGeom prst="rect">
            <a:avLst/>
          </a:prstGeom>
          <a:noFill/>
        </p:spPr>
        <p:txBody>
          <a:bodyPr wrap="square" rtlCol="0">
            <a:spAutoFit/>
          </a:bodyPr>
          <a:lstStyle/>
          <a:p>
            <a:r>
              <a:rPr kumimoji="1" lang="ja-JP" altLang="en-US"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正面衝突をすると、</a:t>
            </a:r>
            <a:endParaRPr kumimoji="1" lang="en-US" altLang="ja-JP"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endParaRPr>
          </a:p>
          <a:p>
            <a:r>
              <a:rPr kumimoji="1" lang="ja-JP" altLang="en-US"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衝突エネルギーが大きく、被害が甚大に</a:t>
            </a:r>
            <a:r>
              <a:rPr kumimoji="1" lang="en-US" altLang="ja-JP"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a:t>
            </a:r>
          </a:p>
        </p:txBody>
      </p:sp>
      <p:pic>
        <p:nvPicPr>
          <p:cNvPr id="106" name="Picture 12" descr="C:\Users\ppwork\Documents\Opportunity\14013101スズキオーディオ\イラスト\13-1.png">
            <a:extLst>
              <a:ext uri="{FF2B5EF4-FFF2-40B4-BE49-F238E27FC236}">
                <a16:creationId xmlns:a16="http://schemas.microsoft.com/office/drawing/2014/main" id="{2970ADDC-FD7F-0212-66F2-637ADD60112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6218895" y="6236390"/>
            <a:ext cx="369399" cy="523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 name="Picture 14" descr="C:\Users\ppwork\Documents\Opportunity\14013101スズキオーディオ\イラスト\12.png">
            <a:extLst>
              <a:ext uri="{FF2B5EF4-FFF2-40B4-BE49-F238E27FC236}">
                <a16:creationId xmlns:a16="http://schemas.microsoft.com/office/drawing/2014/main" id="{E7DA722D-77A9-98B4-AD4D-804E4D5E849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10800000">
            <a:off x="9142490" y="6368759"/>
            <a:ext cx="504809" cy="205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 name="Picture 12" descr="C:\Users\ppwork\Documents\Opportunity\14013101スズキオーディオ\イラスト\13-1.png">
            <a:extLst>
              <a:ext uri="{FF2B5EF4-FFF2-40B4-BE49-F238E27FC236}">
                <a16:creationId xmlns:a16="http://schemas.microsoft.com/office/drawing/2014/main" id="{9DADAF6C-3250-A088-39BB-A78BA1908C4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6218244" y="5675219"/>
            <a:ext cx="369399" cy="523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 name="Picture 14" descr="C:\Users\ppwork\Documents\Opportunity\14013101スズキオーディオ\イラスト\12.png">
            <a:extLst>
              <a:ext uri="{FF2B5EF4-FFF2-40B4-BE49-F238E27FC236}">
                <a16:creationId xmlns:a16="http://schemas.microsoft.com/office/drawing/2014/main" id="{D0CD4F38-162E-D101-3DC2-6EBEDF6669A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097334" y="5790700"/>
            <a:ext cx="504809" cy="205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 name="矢印: 上 109">
            <a:extLst>
              <a:ext uri="{FF2B5EF4-FFF2-40B4-BE49-F238E27FC236}">
                <a16:creationId xmlns:a16="http://schemas.microsoft.com/office/drawing/2014/main" id="{CB6C29E3-9C13-4841-40F6-424217CC19A5}"/>
              </a:ext>
            </a:extLst>
          </p:cNvPr>
          <p:cNvSpPr/>
          <p:nvPr/>
        </p:nvSpPr>
        <p:spPr>
          <a:xfrm rot="5400000">
            <a:off x="7035829" y="5450912"/>
            <a:ext cx="447178" cy="952504"/>
          </a:xfrm>
          <a:prstGeom prst="upArrow">
            <a:avLst>
              <a:gd name="adj1" fmla="val 50000"/>
              <a:gd name="adj2" fmla="val 106063"/>
            </a:avLst>
          </a:prstGeom>
          <a:solidFill>
            <a:srgbClr val="FFC000"/>
          </a:solidFill>
          <a:ln>
            <a:noFill/>
          </a:ln>
          <a:effectLst>
            <a:outerShdw blurRad="107950" dist="12700" dir="5400000" algn="ctr">
              <a:srgbClr val="000000"/>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1" name="テキスト ボックス 110">
            <a:extLst>
              <a:ext uri="{FF2B5EF4-FFF2-40B4-BE49-F238E27FC236}">
                <a16:creationId xmlns:a16="http://schemas.microsoft.com/office/drawing/2014/main" id="{D7537BA7-9B15-4ABD-3DBD-1789A5528BBB}"/>
              </a:ext>
            </a:extLst>
          </p:cNvPr>
          <p:cNvSpPr txBox="1"/>
          <p:nvPr/>
        </p:nvSpPr>
        <p:spPr>
          <a:xfrm>
            <a:off x="6782142" y="5790193"/>
            <a:ext cx="811830" cy="276999"/>
          </a:xfrm>
          <a:prstGeom prst="rect">
            <a:avLst/>
          </a:prstGeom>
          <a:noFill/>
        </p:spPr>
        <p:txBody>
          <a:bodyPr vert="horz" wrap="square" rtlCol="0">
            <a:spAutoFit/>
          </a:bodyPr>
          <a:lstStyle/>
          <a:p>
            <a:r>
              <a:rPr kumimoji="1" lang="en-US" altLang="ja-JP" sz="1200" dirty="0">
                <a:solidFill>
                  <a:schemeClr val="bg1"/>
                </a:solidFill>
                <a:latin typeface="UD デジタル 教科書体 NK-B" panose="02020700000000000000" pitchFamily="18" charset="-128"/>
                <a:ea typeface="UD デジタル 教科書体 NK-B" panose="02020700000000000000" pitchFamily="18" charset="-128"/>
              </a:rPr>
              <a:t>60</a:t>
            </a:r>
            <a:r>
              <a:rPr kumimoji="1" lang="ja-JP" altLang="en-US" sz="1200" dirty="0">
                <a:solidFill>
                  <a:schemeClr val="bg1"/>
                </a:solidFill>
                <a:latin typeface="UD デジタル 教科書体 NK-B" panose="02020700000000000000" pitchFamily="18" charset="-128"/>
                <a:ea typeface="UD デジタル 教科書体 NK-B" panose="02020700000000000000" pitchFamily="18" charset="-128"/>
              </a:rPr>
              <a:t>ｋｍ</a:t>
            </a:r>
            <a:r>
              <a:rPr kumimoji="1" lang="en-US" altLang="ja-JP" sz="1200" dirty="0">
                <a:solidFill>
                  <a:schemeClr val="bg1"/>
                </a:solidFill>
                <a:latin typeface="UD デジタル 教科書体 NK-B" panose="02020700000000000000" pitchFamily="18" charset="-128"/>
                <a:ea typeface="UD デジタル 教科書体 NK-B" panose="02020700000000000000" pitchFamily="18" charset="-128"/>
              </a:rPr>
              <a:t>/</a:t>
            </a:r>
            <a:r>
              <a:rPr kumimoji="1" lang="ja-JP" altLang="en-US" sz="1200" dirty="0">
                <a:solidFill>
                  <a:schemeClr val="bg1"/>
                </a:solidFill>
                <a:latin typeface="UD デジタル 教科書体 NK-B" panose="02020700000000000000" pitchFamily="18" charset="-128"/>
                <a:ea typeface="UD デジタル 教科書体 NK-B" panose="02020700000000000000" pitchFamily="18" charset="-128"/>
              </a:rPr>
              <a:t>ｈ</a:t>
            </a:r>
          </a:p>
        </p:txBody>
      </p:sp>
      <p:sp>
        <p:nvSpPr>
          <p:cNvPr id="112" name="矢印: 上 111">
            <a:extLst>
              <a:ext uri="{FF2B5EF4-FFF2-40B4-BE49-F238E27FC236}">
                <a16:creationId xmlns:a16="http://schemas.microsoft.com/office/drawing/2014/main" id="{CF3C2CF5-3155-4597-4E65-0EC28A9AFD31}"/>
              </a:ext>
            </a:extLst>
          </p:cNvPr>
          <p:cNvSpPr/>
          <p:nvPr/>
        </p:nvSpPr>
        <p:spPr>
          <a:xfrm rot="5400000">
            <a:off x="7054879" y="6002834"/>
            <a:ext cx="447178" cy="952504"/>
          </a:xfrm>
          <a:prstGeom prst="upArrow">
            <a:avLst>
              <a:gd name="adj1" fmla="val 50000"/>
              <a:gd name="adj2" fmla="val 106063"/>
            </a:avLst>
          </a:prstGeom>
          <a:solidFill>
            <a:srgbClr val="FFC000"/>
          </a:solidFill>
          <a:ln>
            <a:noFill/>
          </a:ln>
          <a:effectLst>
            <a:outerShdw blurRad="107950" dist="12700" dir="5400000" algn="ctr">
              <a:srgbClr val="000000"/>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3" name="テキスト ボックス 112">
            <a:extLst>
              <a:ext uri="{FF2B5EF4-FFF2-40B4-BE49-F238E27FC236}">
                <a16:creationId xmlns:a16="http://schemas.microsoft.com/office/drawing/2014/main" id="{73951EFB-9DF6-7991-D9FE-91AE44FDA69E}"/>
              </a:ext>
            </a:extLst>
          </p:cNvPr>
          <p:cNvSpPr txBox="1"/>
          <p:nvPr/>
        </p:nvSpPr>
        <p:spPr>
          <a:xfrm>
            <a:off x="6801192" y="6342115"/>
            <a:ext cx="811830" cy="276999"/>
          </a:xfrm>
          <a:prstGeom prst="rect">
            <a:avLst/>
          </a:prstGeom>
          <a:noFill/>
        </p:spPr>
        <p:txBody>
          <a:bodyPr vert="horz" wrap="square" rtlCol="0">
            <a:spAutoFit/>
          </a:bodyPr>
          <a:lstStyle/>
          <a:p>
            <a:r>
              <a:rPr kumimoji="1" lang="en-US" altLang="ja-JP" sz="1200" dirty="0">
                <a:solidFill>
                  <a:schemeClr val="bg1"/>
                </a:solidFill>
                <a:latin typeface="UD デジタル 教科書体 NK-B" panose="02020700000000000000" pitchFamily="18" charset="-128"/>
                <a:ea typeface="UD デジタル 教科書体 NK-B" panose="02020700000000000000" pitchFamily="18" charset="-128"/>
              </a:rPr>
              <a:t>60</a:t>
            </a:r>
            <a:r>
              <a:rPr kumimoji="1" lang="ja-JP" altLang="en-US" sz="1200" dirty="0">
                <a:solidFill>
                  <a:schemeClr val="bg1"/>
                </a:solidFill>
                <a:latin typeface="UD デジタル 教科書体 NK-B" panose="02020700000000000000" pitchFamily="18" charset="-128"/>
                <a:ea typeface="UD デジタル 教科書体 NK-B" panose="02020700000000000000" pitchFamily="18" charset="-128"/>
              </a:rPr>
              <a:t>ｋｍ</a:t>
            </a:r>
            <a:r>
              <a:rPr kumimoji="1" lang="en-US" altLang="ja-JP" sz="1200" dirty="0">
                <a:solidFill>
                  <a:schemeClr val="bg1"/>
                </a:solidFill>
                <a:latin typeface="UD デジタル 教科書体 NK-B" panose="02020700000000000000" pitchFamily="18" charset="-128"/>
                <a:ea typeface="UD デジタル 教科書体 NK-B" panose="02020700000000000000" pitchFamily="18" charset="-128"/>
              </a:rPr>
              <a:t>/</a:t>
            </a:r>
            <a:r>
              <a:rPr kumimoji="1" lang="ja-JP" altLang="en-US" sz="1200" dirty="0">
                <a:solidFill>
                  <a:schemeClr val="bg1"/>
                </a:solidFill>
                <a:latin typeface="UD デジタル 教科書体 NK-B" panose="02020700000000000000" pitchFamily="18" charset="-128"/>
                <a:ea typeface="UD デジタル 教科書体 NK-B" panose="02020700000000000000" pitchFamily="18" charset="-128"/>
              </a:rPr>
              <a:t>ｈ</a:t>
            </a:r>
          </a:p>
        </p:txBody>
      </p:sp>
      <p:sp>
        <p:nvSpPr>
          <p:cNvPr id="114" name="矢印: 上 113">
            <a:extLst>
              <a:ext uri="{FF2B5EF4-FFF2-40B4-BE49-F238E27FC236}">
                <a16:creationId xmlns:a16="http://schemas.microsoft.com/office/drawing/2014/main" id="{48990E6A-F124-DCF8-ECFE-63945FFEA43F}"/>
              </a:ext>
            </a:extLst>
          </p:cNvPr>
          <p:cNvSpPr/>
          <p:nvPr/>
        </p:nvSpPr>
        <p:spPr>
          <a:xfrm rot="5400000">
            <a:off x="8928408" y="5416958"/>
            <a:ext cx="447178" cy="952504"/>
          </a:xfrm>
          <a:prstGeom prst="upArrow">
            <a:avLst>
              <a:gd name="adj1" fmla="val 50000"/>
              <a:gd name="adj2" fmla="val 106063"/>
            </a:avLst>
          </a:prstGeom>
          <a:solidFill>
            <a:srgbClr val="00B050"/>
          </a:solidFill>
          <a:ln>
            <a:noFill/>
          </a:ln>
          <a:effectLst>
            <a:outerShdw blurRad="107950" dist="12700" dir="5400000" algn="ctr">
              <a:srgbClr val="000000"/>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5" name="矢印: 上 114">
            <a:extLst>
              <a:ext uri="{FF2B5EF4-FFF2-40B4-BE49-F238E27FC236}">
                <a16:creationId xmlns:a16="http://schemas.microsoft.com/office/drawing/2014/main" id="{327C581C-C7F7-78DD-DC91-CF0CB89F5C94}"/>
              </a:ext>
            </a:extLst>
          </p:cNvPr>
          <p:cNvSpPr/>
          <p:nvPr/>
        </p:nvSpPr>
        <p:spPr>
          <a:xfrm rot="16200000">
            <a:off x="8389621" y="5969961"/>
            <a:ext cx="447178" cy="965444"/>
          </a:xfrm>
          <a:prstGeom prst="upArrow">
            <a:avLst>
              <a:gd name="adj1" fmla="val 50000"/>
              <a:gd name="adj2" fmla="val 106063"/>
            </a:avLst>
          </a:prstGeom>
          <a:solidFill>
            <a:srgbClr val="00B050"/>
          </a:solidFill>
          <a:ln>
            <a:noFill/>
          </a:ln>
          <a:effectLst>
            <a:outerShdw blurRad="107950" dist="12700" dir="5400000" algn="ctr">
              <a:srgbClr val="000000"/>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6" name="テキスト ボックス 115">
            <a:extLst>
              <a:ext uri="{FF2B5EF4-FFF2-40B4-BE49-F238E27FC236}">
                <a16:creationId xmlns:a16="http://schemas.microsoft.com/office/drawing/2014/main" id="{B2694B16-3069-E7BF-D69F-F16D29BF8AB1}"/>
              </a:ext>
            </a:extLst>
          </p:cNvPr>
          <p:cNvSpPr txBox="1"/>
          <p:nvPr/>
        </p:nvSpPr>
        <p:spPr>
          <a:xfrm>
            <a:off x="8297856" y="6323417"/>
            <a:ext cx="811830" cy="276999"/>
          </a:xfrm>
          <a:prstGeom prst="rect">
            <a:avLst/>
          </a:prstGeom>
          <a:noFill/>
        </p:spPr>
        <p:txBody>
          <a:bodyPr vert="horz" wrap="square" rtlCol="0">
            <a:spAutoFit/>
          </a:bodyPr>
          <a:lstStyle/>
          <a:p>
            <a:r>
              <a:rPr kumimoji="1" lang="en-US" altLang="ja-JP" sz="1200" dirty="0">
                <a:solidFill>
                  <a:schemeClr val="bg1"/>
                </a:solidFill>
                <a:latin typeface="UD デジタル 教科書体 NK-B" panose="02020700000000000000" pitchFamily="18" charset="-128"/>
                <a:ea typeface="UD デジタル 教科書体 NK-B" panose="02020700000000000000" pitchFamily="18" charset="-128"/>
              </a:rPr>
              <a:t>12</a:t>
            </a:r>
            <a:r>
              <a:rPr kumimoji="1" lang="ja-JP" altLang="en-US" sz="1200" dirty="0">
                <a:solidFill>
                  <a:schemeClr val="bg1"/>
                </a:solidFill>
                <a:latin typeface="UD デジタル 教科書体 NK-B" panose="02020700000000000000" pitchFamily="18" charset="-128"/>
                <a:ea typeface="UD デジタル 教科書体 NK-B" panose="02020700000000000000" pitchFamily="18" charset="-128"/>
              </a:rPr>
              <a:t>ｋｍ</a:t>
            </a:r>
            <a:r>
              <a:rPr kumimoji="1" lang="en-US" altLang="ja-JP" sz="1200" dirty="0">
                <a:solidFill>
                  <a:schemeClr val="bg1"/>
                </a:solidFill>
                <a:latin typeface="UD デジタル 教科書体 NK-B" panose="02020700000000000000" pitchFamily="18" charset="-128"/>
                <a:ea typeface="UD デジタル 教科書体 NK-B" panose="02020700000000000000" pitchFamily="18" charset="-128"/>
              </a:rPr>
              <a:t>/</a:t>
            </a:r>
            <a:r>
              <a:rPr kumimoji="1" lang="ja-JP" altLang="en-US" sz="1200" dirty="0">
                <a:solidFill>
                  <a:schemeClr val="bg1"/>
                </a:solidFill>
                <a:latin typeface="UD デジタル 教科書体 NK-B" panose="02020700000000000000" pitchFamily="18" charset="-128"/>
                <a:ea typeface="UD デジタル 教科書体 NK-B" panose="02020700000000000000" pitchFamily="18" charset="-128"/>
              </a:rPr>
              <a:t>ｈ</a:t>
            </a:r>
          </a:p>
        </p:txBody>
      </p:sp>
      <p:sp>
        <p:nvSpPr>
          <p:cNvPr id="117" name="テキスト ボックス 116">
            <a:extLst>
              <a:ext uri="{FF2B5EF4-FFF2-40B4-BE49-F238E27FC236}">
                <a16:creationId xmlns:a16="http://schemas.microsoft.com/office/drawing/2014/main" id="{D9E42949-37C9-96D3-9CA3-D64A57342CE7}"/>
              </a:ext>
            </a:extLst>
          </p:cNvPr>
          <p:cNvSpPr txBox="1"/>
          <p:nvPr/>
        </p:nvSpPr>
        <p:spPr>
          <a:xfrm>
            <a:off x="8675745" y="5764338"/>
            <a:ext cx="811830" cy="276999"/>
          </a:xfrm>
          <a:prstGeom prst="rect">
            <a:avLst/>
          </a:prstGeom>
          <a:noFill/>
        </p:spPr>
        <p:txBody>
          <a:bodyPr vert="horz" wrap="square" rtlCol="0">
            <a:spAutoFit/>
          </a:bodyPr>
          <a:lstStyle/>
          <a:p>
            <a:r>
              <a:rPr kumimoji="1" lang="en-US" altLang="ja-JP" sz="1200" dirty="0">
                <a:solidFill>
                  <a:schemeClr val="bg1"/>
                </a:solidFill>
                <a:latin typeface="UD デジタル 教科書体 NK-B" panose="02020700000000000000" pitchFamily="18" charset="-128"/>
                <a:ea typeface="UD デジタル 教科書体 NK-B" panose="02020700000000000000" pitchFamily="18" charset="-128"/>
              </a:rPr>
              <a:t>12</a:t>
            </a:r>
            <a:r>
              <a:rPr kumimoji="1" lang="ja-JP" altLang="en-US" sz="1200" dirty="0">
                <a:solidFill>
                  <a:schemeClr val="bg1"/>
                </a:solidFill>
                <a:latin typeface="UD デジタル 教科書体 NK-B" panose="02020700000000000000" pitchFamily="18" charset="-128"/>
                <a:ea typeface="UD デジタル 教科書体 NK-B" panose="02020700000000000000" pitchFamily="18" charset="-128"/>
              </a:rPr>
              <a:t>ｋｍ</a:t>
            </a:r>
            <a:r>
              <a:rPr kumimoji="1" lang="en-US" altLang="ja-JP" sz="1200" dirty="0">
                <a:solidFill>
                  <a:schemeClr val="bg1"/>
                </a:solidFill>
                <a:latin typeface="UD デジタル 教科書体 NK-B" panose="02020700000000000000" pitchFamily="18" charset="-128"/>
                <a:ea typeface="UD デジタル 教科書体 NK-B" panose="02020700000000000000" pitchFamily="18" charset="-128"/>
              </a:rPr>
              <a:t>/</a:t>
            </a:r>
            <a:r>
              <a:rPr kumimoji="1" lang="ja-JP" altLang="en-US" sz="1200" dirty="0">
                <a:solidFill>
                  <a:schemeClr val="bg1"/>
                </a:solidFill>
                <a:latin typeface="UD デジタル 教科書体 NK-B" panose="02020700000000000000" pitchFamily="18" charset="-128"/>
                <a:ea typeface="UD デジタル 教科書体 NK-B" panose="02020700000000000000" pitchFamily="18" charset="-128"/>
              </a:rPr>
              <a:t>ｈ</a:t>
            </a:r>
          </a:p>
        </p:txBody>
      </p:sp>
      <p:pic>
        <p:nvPicPr>
          <p:cNvPr id="119" name="グラフィックス 118" descr="衝突 単色塗りつぶし">
            <a:extLst>
              <a:ext uri="{FF2B5EF4-FFF2-40B4-BE49-F238E27FC236}">
                <a16:creationId xmlns:a16="http://schemas.microsoft.com/office/drawing/2014/main" id="{A1A62907-BCB8-1665-F265-5E44CD8E6EC3}"/>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686175" y="5649235"/>
            <a:ext cx="479043" cy="479043"/>
          </a:xfrm>
          <a:prstGeom prst="rect">
            <a:avLst/>
          </a:prstGeom>
        </p:spPr>
      </p:pic>
      <p:pic>
        <p:nvPicPr>
          <p:cNvPr id="120" name="グラフィックス 119" descr="衝突 単色塗りつぶし">
            <a:extLst>
              <a:ext uri="{FF2B5EF4-FFF2-40B4-BE49-F238E27FC236}">
                <a16:creationId xmlns:a16="http://schemas.microsoft.com/office/drawing/2014/main" id="{9D596AAE-6B47-2F8F-3D56-38EB40CC73DD}"/>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501339" y="6011418"/>
            <a:ext cx="882530" cy="882530"/>
          </a:xfrm>
          <a:prstGeom prst="rect">
            <a:avLst/>
          </a:prstGeom>
        </p:spPr>
      </p:pic>
      <p:sp>
        <p:nvSpPr>
          <p:cNvPr id="121" name="テキスト ボックス 120">
            <a:extLst>
              <a:ext uri="{FF2B5EF4-FFF2-40B4-BE49-F238E27FC236}">
                <a16:creationId xmlns:a16="http://schemas.microsoft.com/office/drawing/2014/main" id="{57C06FDE-1C98-CC92-BEF6-08FE6396A364}"/>
              </a:ext>
            </a:extLst>
          </p:cNvPr>
          <p:cNvSpPr txBox="1"/>
          <p:nvPr/>
        </p:nvSpPr>
        <p:spPr>
          <a:xfrm>
            <a:off x="5249124" y="5786118"/>
            <a:ext cx="930948" cy="307777"/>
          </a:xfrm>
          <a:prstGeom prst="rect">
            <a:avLst/>
          </a:prstGeom>
          <a:noFill/>
        </p:spPr>
        <p:txBody>
          <a:bodyPr wrap="square" rtlCol="0">
            <a:spAutoFit/>
          </a:bodyPr>
          <a:lstStyle/>
          <a:p>
            <a:pPr algn="ctr"/>
            <a:r>
              <a:rPr kumimoji="1" lang="ja-JP" altLang="en-US" sz="14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左側通行</a:t>
            </a:r>
            <a:endParaRPr kumimoji="1" lang="en-US" altLang="ja-JP" sz="14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endParaRPr>
          </a:p>
        </p:txBody>
      </p:sp>
      <p:sp>
        <p:nvSpPr>
          <p:cNvPr id="122" name="テキスト ボックス 121">
            <a:extLst>
              <a:ext uri="{FF2B5EF4-FFF2-40B4-BE49-F238E27FC236}">
                <a16:creationId xmlns:a16="http://schemas.microsoft.com/office/drawing/2014/main" id="{394A9703-83AC-03F6-A8CC-D881EFEC544E}"/>
              </a:ext>
            </a:extLst>
          </p:cNvPr>
          <p:cNvSpPr txBox="1"/>
          <p:nvPr/>
        </p:nvSpPr>
        <p:spPr>
          <a:xfrm>
            <a:off x="5278458" y="6365183"/>
            <a:ext cx="930948" cy="307777"/>
          </a:xfrm>
          <a:prstGeom prst="rect">
            <a:avLst/>
          </a:prstGeom>
          <a:noFill/>
        </p:spPr>
        <p:txBody>
          <a:bodyPr wrap="square" rtlCol="0">
            <a:spAutoFit/>
          </a:bodyPr>
          <a:lstStyle/>
          <a:p>
            <a:pPr algn="ctr"/>
            <a:r>
              <a:rPr kumimoji="1" lang="ja-JP" altLang="en-US" sz="14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逆走</a:t>
            </a:r>
            <a:endParaRPr kumimoji="1" lang="en-US" altLang="ja-JP" sz="14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endParaRPr>
          </a:p>
        </p:txBody>
      </p:sp>
    </p:spTree>
    <p:extLst>
      <p:ext uri="{BB962C8B-B14F-4D97-AF65-F5344CB8AC3E}">
        <p14:creationId xmlns:p14="http://schemas.microsoft.com/office/powerpoint/2010/main" val="3970592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AA9F030-9702-BE69-8D21-8B18FD53ACCE}"/>
            </a:ext>
          </a:extLst>
        </p:cNvPr>
        <p:cNvGrpSpPr/>
        <p:nvPr/>
      </p:nvGrpSpPr>
      <p:grpSpPr>
        <a:xfrm>
          <a:off x="0" y="0"/>
          <a:ext cx="0" cy="0"/>
          <a:chOff x="0" y="0"/>
          <a:chExt cx="0" cy="0"/>
        </a:xfrm>
      </p:grpSpPr>
      <p:sp>
        <p:nvSpPr>
          <p:cNvPr id="75" name="四角形: 角を丸くする 74">
            <a:extLst>
              <a:ext uri="{FF2B5EF4-FFF2-40B4-BE49-F238E27FC236}">
                <a16:creationId xmlns:a16="http://schemas.microsoft.com/office/drawing/2014/main" id="{BE2D3233-BF2A-4D71-F94C-96C2F06F7CAB}"/>
              </a:ext>
            </a:extLst>
          </p:cNvPr>
          <p:cNvSpPr/>
          <p:nvPr/>
        </p:nvSpPr>
        <p:spPr>
          <a:xfrm>
            <a:off x="433388" y="5727492"/>
            <a:ext cx="9367840" cy="1003943"/>
          </a:xfrm>
          <a:prstGeom prst="roundRect">
            <a:avLst>
              <a:gd name="adj" fmla="val 5104"/>
            </a:avLst>
          </a:prstGeom>
          <a:pattFill prst="pct30">
            <a:fgClr>
              <a:schemeClr val="accent1">
                <a:lumMod val="20000"/>
                <a:lumOff val="80000"/>
              </a:schemeClr>
            </a:fgClr>
            <a:bgClr>
              <a:schemeClr val="bg1"/>
            </a:bgClr>
          </a:patt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4" name="四角形: 角を丸くする 73">
            <a:extLst>
              <a:ext uri="{FF2B5EF4-FFF2-40B4-BE49-F238E27FC236}">
                <a16:creationId xmlns:a16="http://schemas.microsoft.com/office/drawing/2014/main" id="{FB2D8C1A-F14A-5F9D-39E7-EFAD02CF68F8}"/>
              </a:ext>
            </a:extLst>
          </p:cNvPr>
          <p:cNvSpPr/>
          <p:nvPr/>
        </p:nvSpPr>
        <p:spPr>
          <a:xfrm>
            <a:off x="426179" y="3288800"/>
            <a:ext cx="9375048" cy="1991975"/>
          </a:xfrm>
          <a:prstGeom prst="roundRect">
            <a:avLst>
              <a:gd name="adj" fmla="val 5104"/>
            </a:avLst>
          </a:prstGeom>
          <a:pattFill prst="pct30">
            <a:fgClr>
              <a:schemeClr val="accent1">
                <a:lumMod val="20000"/>
                <a:lumOff val="80000"/>
              </a:schemeClr>
            </a:fgClr>
            <a:bgClr>
              <a:schemeClr val="bg1"/>
            </a:bgClr>
          </a:patt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正方形/長方形 1">
            <a:extLst>
              <a:ext uri="{FF2B5EF4-FFF2-40B4-BE49-F238E27FC236}">
                <a16:creationId xmlns:a16="http://schemas.microsoft.com/office/drawing/2014/main" id="{9645B10D-2034-1AEA-5311-6D51FF020DAC}"/>
              </a:ext>
            </a:extLst>
          </p:cNvPr>
          <p:cNvSpPr/>
          <p:nvPr/>
        </p:nvSpPr>
        <p:spPr>
          <a:xfrm>
            <a:off x="0" y="0"/>
            <a:ext cx="9906000" cy="64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a:extLst>
              <a:ext uri="{FF2B5EF4-FFF2-40B4-BE49-F238E27FC236}">
                <a16:creationId xmlns:a16="http://schemas.microsoft.com/office/drawing/2014/main" id="{E2D718A6-AC18-F870-C0FC-28A66BF749FC}"/>
              </a:ext>
            </a:extLst>
          </p:cNvPr>
          <p:cNvSpPr txBox="1"/>
          <p:nvPr/>
        </p:nvSpPr>
        <p:spPr>
          <a:xfrm>
            <a:off x="228598" y="63225"/>
            <a:ext cx="8953501" cy="553998"/>
          </a:xfrm>
          <a:prstGeom prst="rect">
            <a:avLst/>
          </a:prstGeom>
          <a:noFill/>
        </p:spPr>
        <p:txBody>
          <a:bodyPr wrap="square" rtlCol="0">
            <a:spAutoFit/>
          </a:bodyPr>
          <a:lstStyle/>
          <a:p>
            <a:r>
              <a:rPr kumimoji="1" lang="ja-JP" altLang="en-US" sz="3000" b="1" dirty="0">
                <a:solidFill>
                  <a:schemeClr val="bg1"/>
                </a:solidFill>
                <a:latin typeface="UD デジタル 教科書体 NK-B" panose="02020700000000000000" pitchFamily="18" charset="-128"/>
                <a:ea typeface="UD デジタル 教科書体 NK-B" panose="02020700000000000000" pitchFamily="18" charset="-128"/>
              </a:rPr>
              <a:t>第２章　　</a:t>
            </a:r>
            <a:r>
              <a:rPr kumimoji="1" lang="en-US" altLang="ja-JP" sz="3000" b="1" dirty="0">
                <a:solidFill>
                  <a:schemeClr val="bg1"/>
                </a:solidFill>
                <a:latin typeface="UD デジタル 教科書体 NK-B" panose="02020700000000000000" pitchFamily="18" charset="-128"/>
                <a:ea typeface="UD デジタル 教科書体 NK-B" panose="02020700000000000000" pitchFamily="18" charset="-128"/>
              </a:rPr>
              <a:t>case</a:t>
            </a:r>
            <a:r>
              <a:rPr kumimoji="1" lang="ja-JP" altLang="en-US" sz="3000" b="1" dirty="0">
                <a:solidFill>
                  <a:schemeClr val="bg1"/>
                </a:solidFill>
                <a:latin typeface="UD デジタル 教科書体 NK-B" panose="02020700000000000000" pitchFamily="18" charset="-128"/>
                <a:ea typeface="UD デジタル 教科書体 NK-B" panose="02020700000000000000" pitchFamily="18" charset="-128"/>
              </a:rPr>
              <a:t>２　自転車で車道を通行するときは？</a:t>
            </a:r>
            <a:endParaRPr kumimoji="1" lang="en-US" altLang="ja-JP" sz="3000" b="1" dirty="0">
              <a:solidFill>
                <a:schemeClr val="bg1"/>
              </a:solidFill>
              <a:latin typeface="UD デジタル 教科書体 NK-B" panose="02020700000000000000" pitchFamily="18" charset="-128"/>
              <a:ea typeface="UD デジタル 教科書体 NK-B" panose="02020700000000000000" pitchFamily="18" charset="-128"/>
            </a:endParaRPr>
          </a:p>
        </p:txBody>
      </p:sp>
      <p:sp>
        <p:nvSpPr>
          <p:cNvPr id="5" name="平行四辺形 4">
            <a:extLst>
              <a:ext uri="{FF2B5EF4-FFF2-40B4-BE49-F238E27FC236}">
                <a16:creationId xmlns:a16="http://schemas.microsoft.com/office/drawing/2014/main" id="{72BF0CB5-4339-5458-E547-E49E7FFF3234}"/>
              </a:ext>
            </a:extLst>
          </p:cNvPr>
          <p:cNvSpPr/>
          <p:nvPr/>
        </p:nvSpPr>
        <p:spPr>
          <a:xfrm>
            <a:off x="180973" y="1173388"/>
            <a:ext cx="5652000" cy="108000"/>
          </a:xfrm>
          <a:prstGeom prst="parallelogram">
            <a:avLst/>
          </a:prstGeom>
          <a:pattFill prst="pct30">
            <a:fgClr>
              <a:schemeClr val="accent2">
                <a:lumMod val="40000"/>
                <a:lumOff val="60000"/>
              </a:schemeClr>
            </a:fgClr>
            <a:bgClr>
              <a:schemeClr val="bg1"/>
            </a:bgClr>
          </a:patt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004120AB-9518-7F9C-AB2D-B7744210E6FD}"/>
              </a:ext>
            </a:extLst>
          </p:cNvPr>
          <p:cNvSpPr txBox="1"/>
          <p:nvPr/>
        </p:nvSpPr>
        <p:spPr>
          <a:xfrm>
            <a:off x="104773" y="794933"/>
            <a:ext cx="5728200" cy="584775"/>
          </a:xfrm>
          <a:prstGeom prst="rect">
            <a:avLst/>
          </a:prstGeom>
          <a:noFill/>
        </p:spPr>
        <p:txBody>
          <a:bodyPr wrap="square" rtlCol="0">
            <a:spAutoFit/>
          </a:bodyPr>
          <a:lstStyle/>
          <a:p>
            <a:r>
              <a:rPr kumimoji="1" lang="ja-JP" altLang="en-US" sz="32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路側帯を通行する場合の注意点</a:t>
            </a:r>
            <a:endParaRPr kumimoji="1" lang="en-US" altLang="ja-JP" sz="32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endParaRPr>
          </a:p>
        </p:txBody>
      </p:sp>
      <p:sp>
        <p:nvSpPr>
          <p:cNvPr id="55" name="テキスト ボックス 54">
            <a:extLst>
              <a:ext uri="{FF2B5EF4-FFF2-40B4-BE49-F238E27FC236}">
                <a16:creationId xmlns:a16="http://schemas.microsoft.com/office/drawing/2014/main" id="{2453E071-FF7F-9896-8FC1-9941AA0E1A88}"/>
              </a:ext>
            </a:extLst>
          </p:cNvPr>
          <p:cNvSpPr txBox="1"/>
          <p:nvPr/>
        </p:nvSpPr>
        <p:spPr>
          <a:xfrm>
            <a:off x="228598" y="1379708"/>
            <a:ext cx="9572629" cy="769441"/>
          </a:xfrm>
          <a:prstGeom prst="rect">
            <a:avLst/>
          </a:prstGeom>
          <a:noFill/>
        </p:spPr>
        <p:txBody>
          <a:bodyPr wrap="square" rtlCol="0">
            <a:spAutoFit/>
          </a:bodyPr>
          <a:lstStyle/>
          <a:p>
            <a:r>
              <a:rPr kumimoji="1" lang="ja-JP" altLang="en-US" sz="22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道路の左側に、歩道の代わりに「路側帯」がある場合は、その路側帯を通行する</a:t>
            </a:r>
            <a:endParaRPr kumimoji="1" lang="en-US" altLang="ja-JP" sz="22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endParaRPr>
          </a:p>
          <a:p>
            <a:r>
              <a:rPr kumimoji="1" lang="ja-JP" altLang="en-US" sz="22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ことができます。　　　</a:t>
            </a:r>
            <a:endParaRPr kumimoji="1" lang="en-US" altLang="ja-JP" sz="22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endParaRPr>
          </a:p>
        </p:txBody>
      </p:sp>
      <p:sp>
        <p:nvSpPr>
          <p:cNvPr id="56" name="テキスト ボックス 55">
            <a:extLst>
              <a:ext uri="{FF2B5EF4-FFF2-40B4-BE49-F238E27FC236}">
                <a16:creationId xmlns:a16="http://schemas.microsoft.com/office/drawing/2014/main" id="{B3E2798B-37EF-7FFD-3EBF-2DAD4302BFC3}"/>
              </a:ext>
            </a:extLst>
          </p:cNvPr>
          <p:cNvSpPr txBox="1"/>
          <p:nvPr/>
        </p:nvSpPr>
        <p:spPr>
          <a:xfrm>
            <a:off x="366710" y="2924300"/>
            <a:ext cx="4224340" cy="369332"/>
          </a:xfrm>
          <a:prstGeom prst="rect">
            <a:avLst/>
          </a:prstGeom>
          <a:noFill/>
        </p:spPr>
        <p:txBody>
          <a:bodyPr wrap="square" rtlCol="0">
            <a:spAutoFit/>
          </a:bodyPr>
          <a:lstStyle/>
          <a:p>
            <a:r>
              <a:rPr kumimoji="1" lang="ja-JP" altLang="en-US"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Ｔｉｐｓ</a:t>
            </a:r>
            <a:r>
              <a:rPr kumimoji="1" lang="en-US" altLang="ja-JP"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a:t>
            </a:r>
            <a:r>
              <a:rPr kumimoji="1" lang="ja-JP" altLang="en-US"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１　路側帯は３種類ありますが</a:t>
            </a:r>
            <a:r>
              <a:rPr kumimoji="1" lang="en-US" altLang="ja-JP"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a:t>
            </a:r>
          </a:p>
        </p:txBody>
      </p:sp>
      <p:sp>
        <p:nvSpPr>
          <p:cNvPr id="57" name="テキスト ボックス 56">
            <a:extLst>
              <a:ext uri="{FF2B5EF4-FFF2-40B4-BE49-F238E27FC236}">
                <a16:creationId xmlns:a16="http://schemas.microsoft.com/office/drawing/2014/main" id="{088A23CF-4785-4E39-CE24-89DD09E944DB}"/>
              </a:ext>
            </a:extLst>
          </p:cNvPr>
          <p:cNvSpPr txBox="1"/>
          <p:nvPr/>
        </p:nvSpPr>
        <p:spPr>
          <a:xfrm>
            <a:off x="228598" y="2128677"/>
            <a:ext cx="9677402" cy="769441"/>
          </a:xfrm>
          <a:prstGeom prst="rect">
            <a:avLst/>
          </a:prstGeom>
          <a:noFill/>
        </p:spPr>
        <p:txBody>
          <a:bodyPr wrap="square" rtlCol="0">
            <a:spAutoFit/>
          </a:bodyPr>
          <a:lstStyle/>
          <a:p>
            <a:r>
              <a:rPr kumimoji="1" lang="ja-JP" altLang="en-US" sz="22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なお、路側帯を通行する時は、歩行者の通行を妨げないような速度と方法で進行しなければなりません。</a:t>
            </a:r>
            <a:endParaRPr kumimoji="1" lang="en-US" altLang="ja-JP" sz="22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endParaRPr>
          </a:p>
        </p:txBody>
      </p:sp>
      <p:sp>
        <p:nvSpPr>
          <p:cNvPr id="58" name="テキスト ボックス 57">
            <a:extLst>
              <a:ext uri="{FF2B5EF4-FFF2-40B4-BE49-F238E27FC236}">
                <a16:creationId xmlns:a16="http://schemas.microsoft.com/office/drawing/2014/main" id="{9C25D9F9-66BA-9088-6B92-6DCC83C026AC}"/>
              </a:ext>
            </a:extLst>
          </p:cNvPr>
          <p:cNvSpPr txBox="1"/>
          <p:nvPr/>
        </p:nvSpPr>
        <p:spPr>
          <a:xfrm>
            <a:off x="433387" y="3324409"/>
            <a:ext cx="3067050" cy="584775"/>
          </a:xfrm>
          <a:prstGeom prst="rect">
            <a:avLst/>
          </a:prstGeom>
          <a:noFill/>
        </p:spPr>
        <p:txBody>
          <a:bodyPr wrap="square" rtlCol="0">
            <a:spAutoFit/>
          </a:bodyPr>
          <a:lstStyle/>
          <a:p>
            <a:r>
              <a:rPr kumimoji="1" lang="ja-JP" altLang="en-US" sz="16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①「白の実線１本」の道路標示</a:t>
            </a:r>
            <a:endParaRPr kumimoji="1" lang="en-US" altLang="ja-JP" sz="16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endParaRPr>
          </a:p>
          <a:p>
            <a:r>
              <a:rPr kumimoji="1" lang="ja-JP" altLang="en-US" sz="16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　　（通常の路側帯）</a:t>
            </a:r>
            <a:endParaRPr kumimoji="1" lang="en-US" altLang="ja-JP" sz="16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endParaRPr>
          </a:p>
        </p:txBody>
      </p:sp>
      <p:sp>
        <p:nvSpPr>
          <p:cNvPr id="59" name="テキスト ボックス 58">
            <a:extLst>
              <a:ext uri="{FF2B5EF4-FFF2-40B4-BE49-F238E27FC236}">
                <a16:creationId xmlns:a16="http://schemas.microsoft.com/office/drawing/2014/main" id="{4C9838E0-B0AD-9662-C279-441E4D95AB17}"/>
              </a:ext>
            </a:extLst>
          </p:cNvPr>
          <p:cNvSpPr txBox="1"/>
          <p:nvPr/>
        </p:nvSpPr>
        <p:spPr>
          <a:xfrm>
            <a:off x="3419475" y="3324409"/>
            <a:ext cx="3067050" cy="584775"/>
          </a:xfrm>
          <a:prstGeom prst="rect">
            <a:avLst/>
          </a:prstGeom>
          <a:noFill/>
        </p:spPr>
        <p:txBody>
          <a:bodyPr wrap="square" rtlCol="0">
            <a:spAutoFit/>
          </a:bodyPr>
          <a:lstStyle/>
          <a:p>
            <a:r>
              <a:rPr kumimoji="1" lang="ja-JP" altLang="en-US" sz="16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②「白の実線と破線」の道路標示</a:t>
            </a:r>
            <a:endParaRPr kumimoji="1" lang="en-US" altLang="ja-JP" sz="16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endParaRPr>
          </a:p>
          <a:p>
            <a:r>
              <a:rPr kumimoji="1" lang="ja-JP" altLang="en-US" sz="16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　　（車両駐停車禁止の路側帯）</a:t>
            </a:r>
            <a:endParaRPr kumimoji="1" lang="en-US" altLang="ja-JP" sz="16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endParaRPr>
          </a:p>
        </p:txBody>
      </p:sp>
      <p:sp>
        <p:nvSpPr>
          <p:cNvPr id="60" name="テキスト ボックス 59">
            <a:extLst>
              <a:ext uri="{FF2B5EF4-FFF2-40B4-BE49-F238E27FC236}">
                <a16:creationId xmlns:a16="http://schemas.microsoft.com/office/drawing/2014/main" id="{548E044D-E84C-44AB-E82B-D4EE438F7ABE}"/>
              </a:ext>
            </a:extLst>
          </p:cNvPr>
          <p:cNvSpPr txBox="1"/>
          <p:nvPr/>
        </p:nvSpPr>
        <p:spPr>
          <a:xfrm>
            <a:off x="6800851" y="3316964"/>
            <a:ext cx="3000376" cy="584775"/>
          </a:xfrm>
          <a:prstGeom prst="rect">
            <a:avLst/>
          </a:prstGeom>
          <a:noFill/>
        </p:spPr>
        <p:txBody>
          <a:bodyPr wrap="square" rtlCol="0">
            <a:spAutoFit/>
          </a:bodyPr>
          <a:lstStyle/>
          <a:p>
            <a:r>
              <a:rPr kumimoji="1" lang="ja-JP" altLang="en-US" sz="16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③「白の実線２本」の道路標示</a:t>
            </a:r>
            <a:endParaRPr kumimoji="1" lang="en-US" altLang="ja-JP" sz="16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endParaRPr>
          </a:p>
          <a:p>
            <a:r>
              <a:rPr kumimoji="1" lang="ja-JP" altLang="en-US" sz="16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　　（歩行者用路側帯）</a:t>
            </a:r>
            <a:endParaRPr kumimoji="1" lang="en-US" altLang="ja-JP" sz="16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endParaRPr>
          </a:p>
        </p:txBody>
      </p:sp>
      <p:sp>
        <p:nvSpPr>
          <p:cNvPr id="61" name="テキスト ボックス 60">
            <a:extLst>
              <a:ext uri="{FF2B5EF4-FFF2-40B4-BE49-F238E27FC236}">
                <a16:creationId xmlns:a16="http://schemas.microsoft.com/office/drawing/2014/main" id="{64DCF54A-0C6F-DC3A-C1C7-AC1BDDDCDE55}"/>
              </a:ext>
            </a:extLst>
          </p:cNvPr>
          <p:cNvSpPr txBox="1"/>
          <p:nvPr/>
        </p:nvSpPr>
        <p:spPr>
          <a:xfrm>
            <a:off x="2099681" y="4942221"/>
            <a:ext cx="1686296" cy="338554"/>
          </a:xfrm>
          <a:prstGeom prst="rect">
            <a:avLst/>
          </a:prstGeom>
          <a:noFill/>
        </p:spPr>
        <p:txBody>
          <a:bodyPr wrap="square" rtlCol="0">
            <a:spAutoFit/>
          </a:bodyPr>
          <a:lstStyle/>
          <a:p>
            <a:r>
              <a:rPr kumimoji="1" lang="ja-JP" altLang="en-US" sz="16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自転車通行可</a:t>
            </a:r>
            <a:endParaRPr kumimoji="1" lang="en-US" altLang="ja-JP" sz="16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endParaRPr>
          </a:p>
        </p:txBody>
      </p:sp>
      <p:sp>
        <p:nvSpPr>
          <p:cNvPr id="62" name="テキスト ボックス 61">
            <a:extLst>
              <a:ext uri="{FF2B5EF4-FFF2-40B4-BE49-F238E27FC236}">
                <a16:creationId xmlns:a16="http://schemas.microsoft.com/office/drawing/2014/main" id="{1A0E4133-90BA-46B1-AEAC-DE7F49A33B7E}"/>
              </a:ext>
            </a:extLst>
          </p:cNvPr>
          <p:cNvSpPr txBox="1"/>
          <p:nvPr/>
        </p:nvSpPr>
        <p:spPr>
          <a:xfrm>
            <a:off x="5101364" y="4942221"/>
            <a:ext cx="1686296" cy="338554"/>
          </a:xfrm>
          <a:prstGeom prst="rect">
            <a:avLst/>
          </a:prstGeom>
          <a:noFill/>
        </p:spPr>
        <p:txBody>
          <a:bodyPr wrap="square" rtlCol="0">
            <a:spAutoFit/>
          </a:bodyPr>
          <a:lstStyle/>
          <a:p>
            <a:r>
              <a:rPr kumimoji="1" lang="ja-JP" altLang="en-US" sz="16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自転車通行可</a:t>
            </a:r>
            <a:endParaRPr kumimoji="1" lang="en-US" altLang="ja-JP" sz="16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endParaRPr>
          </a:p>
        </p:txBody>
      </p:sp>
      <p:sp>
        <p:nvSpPr>
          <p:cNvPr id="63" name="テキスト ボックス 62">
            <a:extLst>
              <a:ext uri="{FF2B5EF4-FFF2-40B4-BE49-F238E27FC236}">
                <a16:creationId xmlns:a16="http://schemas.microsoft.com/office/drawing/2014/main" id="{C433AAB6-2297-2151-39BF-5E161802AAC0}"/>
              </a:ext>
            </a:extLst>
          </p:cNvPr>
          <p:cNvSpPr txBox="1"/>
          <p:nvPr/>
        </p:nvSpPr>
        <p:spPr>
          <a:xfrm>
            <a:off x="8187281" y="4932696"/>
            <a:ext cx="1838697" cy="338554"/>
          </a:xfrm>
          <a:prstGeom prst="rect">
            <a:avLst/>
          </a:prstGeom>
          <a:noFill/>
        </p:spPr>
        <p:txBody>
          <a:bodyPr wrap="square" rtlCol="0">
            <a:spAutoFit/>
          </a:bodyPr>
          <a:lstStyle/>
          <a:p>
            <a:r>
              <a:rPr kumimoji="1" lang="ja-JP" altLang="en-US" sz="16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自転車通行不可</a:t>
            </a:r>
            <a:endParaRPr kumimoji="1" lang="en-US" altLang="ja-JP" sz="16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endParaRPr>
          </a:p>
        </p:txBody>
      </p:sp>
      <p:sp>
        <p:nvSpPr>
          <p:cNvPr id="64" name="テキスト ボックス 63">
            <a:extLst>
              <a:ext uri="{FF2B5EF4-FFF2-40B4-BE49-F238E27FC236}">
                <a16:creationId xmlns:a16="http://schemas.microsoft.com/office/drawing/2014/main" id="{66669A10-8707-C966-813D-26A03FCE4963}"/>
              </a:ext>
            </a:extLst>
          </p:cNvPr>
          <p:cNvSpPr txBox="1"/>
          <p:nvPr/>
        </p:nvSpPr>
        <p:spPr>
          <a:xfrm>
            <a:off x="366710" y="5396720"/>
            <a:ext cx="4734654" cy="369332"/>
          </a:xfrm>
          <a:prstGeom prst="rect">
            <a:avLst/>
          </a:prstGeom>
          <a:noFill/>
        </p:spPr>
        <p:txBody>
          <a:bodyPr wrap="square" rtlCol="0">
            <a:spAutoFit/>
          </a:bodyPr>
          <a:lstStyle/>
          <a:p>
            <a:r>
              <a:rPr kumimoji="1" lang="ja-JP" altLang="en-US"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Ｔｉｐｓ</a:t>
            </a:r>
            <a:r>
              <a:rPr kumimoji="1" lang="en-US" altLang="ja-JP"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a:t>
            </a:r>
            <a:r>
              <a:rPr kumimoji="1" lang="ja-JP" altLang="en-US"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２　自転車専用通行帯　　　　　　　</a:t>
            </a:r>
            <a:endParaRPr kumimoji="1" lang="en-US" altLang="ja-JP"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endParaRPr>
          </a:p>
        </p:txBody>
      </p:sp>
      <p:sp>
        <p:nvSpPr>
          <p:cNvPr id="65" name="テキスト ボックス 64">
            <a:extLst>
              <a:ext uri="{FF2B5EF4-FFF2-40B4-BE49-F238E27FC236}">
                <a16:creationId xmlns:a16="http://schemas.microsoft.com/office/drawing/2014/main" id="{C23516FA-8885-4067-8408-9BC96AA63784}"/>
              </a:ext>
            </a:extLst>
          </p:cNvPr>
          <p:cNvSpPr txBox="1"/>
          <p:nvPr/>
        </p:nvSpPr>
        <p:spPr>
          <a:xfrm>
            <a:off x="476249" y="5837571"/>
            <a:ext cx="6048375" cy="830997"/>
          </a:xfrm>
          <a:prstGeom prst="rect">
            <a:avLst/>
          </a:prstGeom>
          <a:noFill/>
        </p:spPr>
        <p:txBody>
          <a:bodyPr wrap="square" rtlCol="0">
            <a:spAutoFit/>
          </a:bodyPr>
          <a:lstStyle/>
          <a:p>
            <a:r>
              <a:rPr kumimoji="1" lang="ja-JP" altLang="en-US" sz="16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自転車専用通行帯が設けられている道路は、その専用通行帯を通行</a:t>
            </a:r>
            <a:endParaRPr kumimoji="1" lang="en-US" altLang="ja-JP" sz="16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endParaRPr>
          </a:p>
          <a:p>
            <a:r>
              <a:rPr kumimoji="1" lang="ja-JP" altLang="en-US" sz="16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しなければなりません。</a:t>
            </a:r>
            <a:endParaRPr kumimoji="1" lang="en-US" altLang="ja-JP" sz="16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endParaRPr>
          </a:p>
          <a:p>
            <a:r>
              <a:rPr kumimoji="1" lang="ja-JP" altLang="en-US" sz="16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また、専用通行帯は、逆走（右側通行）は禁止です。</a:t>
            </a:r>
            <a:endParaRPr kumimoji="1" lang="en-US" altLang="ja-JP" sz="16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endParaRPr>
          </a:p>
        </p:txBody>
      </p:sp>
      <p:pic>
        <p:nvPicPr>
          <p:cNvPr id="67" name="図 66" descr="ダイアグラム&#10;&#10;AI によって生成されたコンテンツは間違っている可能性があります。">
            <a:extLst>
              <a:ext uri="{FF2B5EF4-FFF2-40B4-BE49-F238E27FC236}">
                <a16:creationId xmlns:a16="http://schemas.microsoft.com/office/drawing/2014/main" id="{11CCC8A2-A157-9E00-F179-967A9576C9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3215" y="5399435"/>
            <a:ext cx="1055913" cy="1332000"/>
          </a:xfrm>
          <a:prstGeom prst="rect">
            <a:avLst/>
          </a:prstGeom>
        </p:spPr>
      </p:pic>
      <p:pic>
        <p:nvPicPr>
          <p:cNvPr id="69" name="図 68" descr="ダイアグラム&#10;&#10;AI によって生成されたコンテンツは間違っている可能性があります。">
            <a:extLst>
              <a:ext uri="{FF2B5EF4-FFF2-40B4-BE49-F238E27FC236}">
                <a16:creationId xmlns:a16="http://schemas.microsoft.com/office/drawing/2014/main" id="{8C206440-337E-0C3D-2A9C-8A3941C631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13995" y="3923863"/>
            <a:ext cx="1036537" cy="1332000"/>
          </a:xfrm>
          <a:prstGeom prst="rect">
            <a:avLst/>
          </a:prstGeom>
        </p:spPr>
      </p:pic>
      <p:pic>
        <p:nvPicPr>
          <p:cNvPr id="71" name="図 70" descr="テキスト が含まれている画像&#10;&#10;AI によって生成されたコンテンツは間違っている可能性があります。">
            <a:extLst>
              <a:ext uri="{FF2B5EF4-FFF2-40B4-BE49-F238E27FC236}">
                <a16:creationId xmlns:a16="http://schemas.microsoft.com/office/drawing/2014/main" id="{28219D84-0996-B987-6731-C3F34DBD35F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79155" y="3905492"/>
            <a:ext cx="1046227" cy="1332000"/>
          </a:xfrm>
          <a:prstGeom prst="rect">
            <a:avLst/>
          </a:prstGeom>
        </p:spPr>
      </p:pic>
      <p:pic>
        <p:nvPicPr>
          <p:cNvPr id="73" name="図 72" descr="抽象, スクリーンショット, 挿絵 が含まれている画像&#10;&#10;AI によって生成されたコンテンツは間違っている可能性があります。">
            <a:extLst>
              <a:ext uri="{FF2B5EF4-FFF2-40B4-BE49-F238E27FC236}">
                <a16:creationId xmlns:a16="http://schemas.microsoft.com/office/drawing/2014/main" id="{65ACC610-5A1A-DCCF-76FE-50AC84A8E4B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71557" y="3910036"/>
            <a:ext cx="1046226" cy="1332000"/>
          </a:xfrm>
          <a:prstGeom prst="rect">
            <a:avLst/>
          </a:prstGeom>
        </p:spPr>
      </p:pic>
    </p:spTree>
    <p:extLst>
      <p:ext uri="{BB962C8B-B14F-4D97-AF65-F5344CB8AC3E}">
        <p14:creationId xmlns:p14="http://schemas.microsoft.com/office/powerpoint/2010/main" val="4152898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48A7FB90-B494-7826-2F27-E49ED3008EEF}"/>
              </a:ext>
            </a:extLst>
          </p:cNvPr>
          <p:cNvSpPr/>
          <p:nvPr/>
        </p:nvSpPr>
        <p:spPr>
          <a:xfrm>
            <a:off x="0" y="0"/>
            <a:ext cx="9906000" cy="64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a:extLst>
              <a:ext uri="{FF2B5EF4-FFF2-40B4-BE49-F238E27FC236}">
                <a16:creationId xmlns:a16="http://schemas.microsoft.com/office/drawing/2014/main" id="{6C3B2CA3-8835-D155-CDA5-8868B327D3E6}"/>
              </a:ext>
            </a:extLst>
          </p:cNvPr>
          <p:cNvSpPr txBox="1"/>
          <p:nvPr/>
        </p:nvSpPr>
        <p:spPr>
          <a:xfrm>
            <a:off x="228598" y="63225"/>
            <a:ext cx="8953501" cy="553998"/>
          </a:xfrm>
          <a:prstGeom prst="rect">
            <a:avLst/>
          </a:prstGeom>
          <a:noFill/>
        </p:spPr>
        <p:txBody>
          <a:bodyPr wrap="square" rtlCol="0">
            <a:spAutoFit/>
          </a:bodyPr>
          <a:lstStyle/>
          <a:p>
            <a:r>
              <a:rPr kumimoji="1" lang="ja-JP" altLang="en-US" sz="3000" b="1" dirty="0">
                <a:solidFill>
                  <a:schemeClr val="bg1"/>
                </a:solidFill>
                <a:latin typeface="UD デジタル 教科書体 NK-B" panose="02020700000000000000" pitchFamily="18" charset="-128"/>
                <a:ea typeface="UD デジタル 教科書体 NK-B" panose="02020700000000000000" pitchFamily="18" charset="-128"/>
              </a:rPr>
              <a:t>第２章　　</a:t>
            </a:r>
            <a:r>
              <a:rPr kumimoji="1" lang="en-US" altLang="ja-JP" sz="3000" b="1" dirty="0">
                <a:solidFill>
                  <a:schemeClr val="bg1"/>
                </a:solidFill>
                <a:latin typeface="UD デジタル 教科書体 NK-B" panose="02020700000000000000" pitchFamily="18" charset="-128"/>
                <a:ea typeface="UD デジタル 教科書体 NK-B" panose="02020700000000000000" pitchFamily="18" charset="-128"/>
              </a:rPr>
              <a:t>case</a:t>
            </a:r>
            <a:r>
              <a:rPr kumimoji="1" lang="ja-JP" altLang="en-US" sz="3000" b="1" dirty="0">
                <a:solidFill>
                  <a:schemeClr val="bg1"/>
                </a:solidFill>
                <a:latin typeface="UD デジタル 教科書体 NK-B" panose="02020700000000000000" pitchFamily="18" charset="-128"/>
                <a:ea typeface="UD デジタル 教科書体 NK-B" panose="02020700000000000000" pitchFamily="18" charset="-128"/>
              </a:rPr>
              <a:t>２　自転車で車道を通行するときは？</a:t>
            </a:r>
            <a:endParaRPr kumimoji="1" lang="en-US" altLang="ja-JP" sz="3000" b="1" dirty="0">
              <a:solidFill>
                <a:schemeClr val="bg1"/>
              </a:solidFill>
              <a:latin typeface="UD デジタル 教科書体 NK-B" panose="02020700000000000000" pitchFamily="18" charset="-128"/>
              <a:ea typeface="UD デジタル 教科書体 NK-B" panose="02020700000000000000" pitchFamily="18" charset="-128"/>
            </a:endParaRPr>
          </a:p>
        </p:txBody>
      </p:sp>
      <p:sp>
        <p:nvSpPr>
          <p:cNvPr id="5" name="平行四辺形 4">
            <a:extLst>
              <a:ext uri="{FF2B5EF4-FFF2-40B4-BE49-F238E27FC236}">
                <a16:creationId xmlns:a16="http://schemas.microsoft.com/office/drawing/2014/main" id="{B79B295D-125B-ED44-5037-4E90F51296D6}"/>
              </a:ext>
            </a:extLst>
          </p:cNvPr>
          <p:cNvSpPr/>
          <p:nvPr/>
        </p:nvSpPr>
        <p:spPr>
          <a:xfrm>
            <a:off x="123824" y="1163863"/>
            <a:ext cx="5652000" cy="108000"/>
          </a:xfrm>
          <a:prstGeom prst="parallelogram">
            <a:avLst/>
          </a:prstGeom>
          <a:pattFill prst="pct30">
            <a:fgClr>
              <a:schemeClr val="accent2">
                <a:lumMod val="40000"/>
                <a:lumOff val="60000"/>
              </a:schemeClr>
            </a:fgClr>
            <a:bgClr>
              <a:schemeClr val="bg1"/>
            </a:bgClr>
          </a:patt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BF518B70-9AE4-3710-B501-7C0A75B7B03E}"/>
              </a:ext>
            </a:extLst>
          </p:cNvPr>
          <p:cNvSpPr txBox="1"/>
          <p:nvPr/>
        </p:nvSpPr>
        <p:spPr>
          <a:xfrm>
            <a:off x="104774" y="794933"/>
            <a:ext cx="5800726" cy="584775"/>
          </a:xfrm>
          <a:prstGeom prst="rect">
            <a:avLst/>
          </a:prstGeom>
          <a:noFill/>
        </p:spPr>
        <p:txBody>
          <a:bodyPr wrap="square" rtlCol="0">
            <a:spAutoFit/>
          </a:bodyPr>
          <a:lstStyle/>
          <a:p>
            <a:r>
              <a:rPr kumimoji="1" lang="ja-JP" altLang="en-US" sz="32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駐停車車両の追い越しの注意点</a:t>
            </a:r>
            <a:endParaRPr kumimoji="1" lang="en-US" altLang="ja-JP" sz="32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endParaRPr>
          </a:p>
        </p:txBody>
      </p:sp>
      <p:grpSp>
        <p:nvGrpSpPr>
          <p:cNvPr id="25" name="グループ化 24">
            <a:extLst>
              <a:ext uri="{FF2B5EF4-FFF2-40B4-BE49-F238E27FC236}">
                <a16:creationId xmlns:a16="http://schemas.microsoft.com/office/drawing/2014/main" id="{56E3852A-4271-B6C8-84C6-26EBA1D3F158}"/>
              </a:ext>
            </a:extLst>
          </p:cNvPr>
          <p:cNvGrpSpPr/>
          <p:nvPr/>
        </p:nvGrpSpPr>
        <p:grpSpPr>
          <a:xfrm>
            <a:off x="395067" y="1828800"/>
            <a:ext cx="3999244" cy="4893547"/>
            <a:chOff x="422030" y="1456302"/>
            <a:chExt cx="3999244" cy="5155513"/>
          </a:xfrm>
        </p:grpSpPr>
        <p:sp>
          <p:nvSpPr>
            <p:cNvPr id="6" name="正方形/長方形 5">
              <a:extLst>
                <a:ext uri="{FF2B5EF4-FFF2-40B4-BE49-F238E27FC236}">
                  <a16:creationId xmlns:a16="http://schemas.microsoft.com/office/drawing/2014/main" id="{1F7EB2AD-D872-A08E-CB37-D393C5EC4C2B}"/>
                </a:ext>
              </a:extLst>
            </p:cNvPr>
            <p:cNvSpPr/>
            <p:nvPr/>
          </p:nvSpPr>
          <p:spPr>
            <a:xfrm>
              <a:off x="422030" y="1456302"/>
              <a:ext cx="3999244" cy="5155513"/>
            </a:xfrm>
            <a:prstGeom prst="rect">
              <a:avLst/>
            </a:prstGeom>
            <a:solidFill>
              <a:srgbClr val="FFCC99">
                <a:alpha val="7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a:extLst>
                <a:ext uri="{FF2B5EF4-FFF2-40B4-BE49-F238E27FC236}">
                  <a16:creationId xmlns:a16="http://schemas.microsoft.com/office/drawing/2014/main" id="{C02089FF-F75C-11A1-F178-B94E40FB0A45}"/>
                </a:ext>
              </a:extLst>
            </p:cNvPr>
            <p:cNvSpPr/>
            <p:nvPr/>
          </p:nvSpPr>
          <p:spPr>
            <a:xfrm>
              <a:off x="781790" y="1456302"/>
              <a:ext cx="3267693" cy="5155512"/>
            </a:xfrm>
            <a:prstGeom prst="rect">
              <a:avLst/>
            </a:prstGeom>
            <a:solidFill>
              <a:schemeClr val="bg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9" name="直線コネクタ 8">
              <a:extLst>
                <a:ext uri="{FF2B5EF4-FFF2-40B4-BE49-F238E27FC236}">
                  <a16:creationId xmlns:a16="http://schemas.microsoft.com/office/drawing/2014/main" id="{14A091DD-5896-EDB5-018B-485DF5CC4CC1}"/>
                </a:ext>
              </a:extLst>
            </p:cNvPr>
            <p:cNvCxnSpPr>
              <a:stCxn id="7" idx="0"/>
              <a:endCxn id="7" idx="2"/>
            </p:cNvCxnSpPr>
            <p:nvPr/>
          </p:nvCxnSpPr>
          <p:spPr>
            <a:xfrm>
              <a:off x="2415637" y="1456302"/>
              <a:ext cx="0" cy="5155512"/>
            </a:xfrm>
            <a:prstGeom prst="line">
              <a:avLst/>
            </a:prstGeom>
            <a:ln w="76200">
              <a:solidFill>
                <a:schemeClr val="bg1"/>
              </a:solidFill>
            </a:ln>
          </p:spPr>
          <p:style>
            <a:lnRef idx="2">
              <a:schemeClr val="accent1"/>
            </a:lnRef>
            <a:fillRef idx="0">
              <a:schemeClr val="accent1"/>
            </a:fillRef>
            <a:effectRef idx="1">
              <a:schemeClr val="accent1"/>
            </a:effectRef>
            <a:fontRef idx="minor">
              <a:schemeClr val="tx1"/>
            </a:fontRef>
          </p:style>
        </p:cxnSp>
      </p:grpSp>
      <p:pic>
        <p:nvPicPr>
          <p:cNvPr id="10" name="Picture 12" descr="C:\Users\ppwork\Documents\Opportunity\14013101スズキオーディオ\イラスト\13-1.png">
            <a:extLst>
              <a:ext uri="{FF2B5EF4-FFF2-40B4-BE49-F238E27FC236}">
                <a16:creationId xmlns:a16="http://schemas.microsoft.com/office/drawing/2014/main" id="{A7AFD96E-4783-F888-7B6D-B11960450F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827" y="3446190"/>
            <a:ext cx="821363" cy="1163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4" descr="C:\Users\ppwork\Documents\Opportunity\14013101スズキオーディオ\イラスト\12.png">
            <a:extLst>
              <a:ext uri="{FF2B5EF4-FFF2-40B4-BE49-F238E27FC236}">
                <a16:creationId xmlns:a16="http://schemas.microsoft.com/office/drawing/2014/main" id="{C60B689A-C636-1354-4690-8EA1C8FD6FB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764894" y="5550075"/>
            <a:ext cx="801228" cy="348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図 12">
            <a:extLst>
              <a:ext uri="{FF2B5EF4-FFF2-40B4-BE49-F238E27FC236}">
                <a16:creationId xmlns:a16="http://schemas.microsoft.com/office/drawing/2014/main" id="{C584D7BE-95D9-F398-AEEE-C7B27222D42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61902" y="6426873"/>
            <a:ext cx="819698" cy="295473"/>
          </a:xfrm>
          <a:prstGeom prst="rect">
            <a:avLst/>
          </a:prstGeom>
        </p:spPr>
      </p:pic>
      <p:cxnSp>
        <p:nvCxnSpPr>
          <p:cNvPr id="15" name="直線矢印コネクタ 14">
            <a:extLst>
              <a:ext uri="{FF2B5EF4-FFF2-40B4-BE49-F238E27FC236}">
                <a16:creationId xmlns:a16="http://schemas.microsoft.com/office/drawing/2014/main" id="{EFD929BD-550D-FB4E-FA8D-13F0B5839A86}"/>
              </a:ext>
            </a:extLst>
          </p:cNvPr>
          <p:cNvCxnSpPr>
            <a:cxnSpLocks/>
          </p:cNvCxnSpPr>
          <p:nvPr/>
        </p:nvCxnSpPr>
        <p:spPr>
          <a:xfrm flipV="1">
            <a:off x="1269274" y="4609413"/>
            <a:ext cx="391886" cy="714257"/>
          </a:xfrm>
          <a:prstGeom prst="straightConnector1">
            <a:avLst/>
          </a:prstGeom>
          <a:ln w="76200">
            <a:solidFill>
              <a:schemeClr val="accent1"/>
            </a:solidFill>
            <a:tailEnd type="triangle"/>
          </a:ln>
        </p:spPr>
        <p:style>
          <a:lnRef idx="2">
            <a:schemeClr val="accent1"/>
          </a:lnRef>
          <a:fillRef idx="0">
            <a:schemeClr val="accent1"/>
          </a:fillRef>
          <a:effectRef idx="1">
            <a:schemeClr val="accent1"/>
          </a:effectRef>
          <a:fontRef idx="minor">
            <a:schemeClr val="tx1"/>
          </a:fontRef>
        </p:style>
      </p:cxnSp>
      <p:cxnSp>
        <p:nvCxnSpPr>
          <p:cNvPr id="17" name="直線矢印コネクタ 16">
            <a:extLst>
              <a:ext uri="{FF2B5EF4-FFF2-40B4-BE49-F238E27FC236}">
                <a16:creationId xmlns:a16="http://schemas.microsoft.com/office/drawing/2014/main" id="{93BFADAB-F38B-ED8D-F152-8570279373DD}"/>
              </a:ext>
            </a:extLst>
          </p:cNvPr>
          <p:cNvCxnSpPr>
            <a:cxnSpLocks/>
          </p:cNvCxnSpPr>
          <p:nvPr/>
        </p:nvCxnSpPr>
        <p:spPr>
          <a:xfrm flipV="1">
            <a:off x="1830505" y="3502311"/>
            <a:ext cx="0" cy="1050980"/>
          </a:xfrm>
          <a:prstGeom prst="straightConnector1">
            <a:avLst/>
          </a:prstGeom>
          <a:ln w="76200">
            <a:solidFill>
              <a:schemeClr val="accent1"/>
            </a:solidFill>
            <a:tailEnd type="triangle"/>
          </a:ln>
        </p:spPr>
        <p:style>
          <a:lnRef idx="2">
            <a:schemeClr val="accent1"/>
          </a:lnRef>
          <a:fillRef idx="0">
            <a:schemeClr val="accent1"/>
          </a:fillRef>
          <a:effectRef idx="1">
            <a:schemeClr val="accent1"/>
          </a:effectRef>
          <a:fontRef idx="minor">
            <a:schemeClr val="tx1"/>
          </a:fontRef>
        </p:style>
      </p:cxnSp>
      <p:cxnSp>
        <p:nvCxnSpPr>
          <p:cNvPr id="20" name="直線矢印コネクタ 19">
            <a:extLst>
              <a:ext uri="{FF2B5EF4-FFF2-40B4-BE49-F238E27FC236}">
                <a16:creationId xmlns:a16="http://schemas.microsoft.com/office/drawing/2014/main" id="{7B249E93-312E-62D9-F23C-2B40F8C10AF5}"/>
              </a:ext>
            </a:extLst>
          </p:cNvPr>
          <p:cNvCxnSpPr>
            <a:cxnSpLocks/>
          </p:cNvCxnSpPr>
          <p:nvPr/>
        </p:nvCxnSpPr>
        <p:spPr>
          <a:xfrm flipH="1" flipV="1">
            <a:off x="1161902" y="2457043"/>
            <a:ext cx="382740" cy="709344"/>
          </a:xfrm>
          <a:prstGeom prst="straightConnector1">
            <a:avLst/>
          </a:prstGeom>
          <a:ln w="76200">
            <a:solidFill>
              <a:schemeClr val="accent1"/>
            </a:solidFill>
            <a:tailEnd type="triangle"/>
          </a:ln>
        </p:spPr>
        <p:style>
          <a:lnRef idx="2">
            <a:schemeClr val="accent1"/>
          </a:lnRef>
          <a:fillRef idx="0">
            <a:schemeClr val="accent1"/>
          </a:fillRef>
          <a:effectRef idx="1">
            <a:schemeClr val="accent1"/>
          </a:effectRef>
          <a:fontRef idx="minor">
            <a:schemeClr val="tx1"/>
          </a:fontRef>
        </p:style>
      </p:cxnSp>
      <p:pic>
        <p:nvPicPr>
          <p:cNvPr id="23" name="Picture 14" descr="C:\Users\ppwork\Documents\Opportunity\14013101スズキオーディオ\イラスト\12.png">
            <a:extLst>
              <a:ext uri="{FF2B5EF4-FFF2-40B4-BE49-F238E27FC236}">
                <a16:creationId xmlns:a16="http://schemas.microsoft.com/office/drawing/2014/main" id="{2505A6B6-A247-140F-9F1B-8168DE7BD5F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4493210">
            <a:off x="1144029" y="2992177"/>
            <a:ext cx="801228" cy="348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テキスト ボックス 25">
            <a:extLst>
              <a:ext uri="{FF2B5EF4-FFF2-40B4-BE49-F238E27FC236}">
                <a16:creationId xmlns:a16="http://schemas.microsoft.com/office/drawing/2014/main" id="{EB05586F-84BB-9635-67BC-1250D079B95E}"/>
              </a:ext>
            </a:extLst>
          </p:cNvPr>
          <p:cNvSpPr txBox="1"/>
          <p:nvPr/>
        </p:nvSpPr>
        <p:spPr>
          <a:xfrm>
            <a:off x="198454" y="1398423"/>
            <a:ext cx="4604659" cy="430887"/>
          </a:xfrm>
          <a:prstGeom prst="rect">
            <a:avLst/>
          </a:prstGeom>
          <a:noFill/>
        </p:spPr>
        <p:txBody>
          <a:bodyPr wrap="square" rtlCol="0">
            <a:spAutoFit/>
          </a:bodyPr>
          <a:lstStyle/>
          <a:p>
            <a:r>
              <a:rPr kumimoji="1" lang="ja-JP" altLang="en-US" sz="22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駐停車車両がいるときの追越し手順</a:t>
            </a:r>
            <a:endParaRPr kumimoji="1" lang="en-US" altLang="ja-JP" sz="22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endParaRPr>
          </a:p>
        </p:txBody>
      </p:sp>
      <p:sp>
        <p:nvSpPr>
          <p:cNvPr id="27" name="テキスト ボックス 26">
            <a:extLst>
              <a:ext uri="{FF2B5EF4-FFF2-40B4-BE49-F238E27FC236}">
                <a16:creationId xmlns:a16="http://schemas.microsoft.com/office/drawing/2014/main" id="{DA876D9A-BB51-9458-2C91-011ED3D9AA87}"/>
              </a:ext>
            </a:extLst>
          </p:cNvPr>
          <p:cNvSpPr txBox="1"/>
          <p:nvPr/>
        </p:nvSpPr>
        <p:spPr>
          <a:xfrm>
            <a:off x="1661160" y="5519886"/>
            <a:ext cx="2444966" cy="756000"/>
          </a:xfrm>
          <a:prstGeom prst="rect">
            <a:avLst/>
          </a:prstGeom>
          <a:solidFill>
            <a:srgbClr val="FFFFFF"/>
          </a:solidFill>
          <a:ln>
            <a:solidFill>
              <a:schemeClr val="accent1">
                <a:lumMod val="75000"/>
              </a:schemeClr>
            </a:solidFill>
          </a:ln>
        </p:spPr>
        <p:txBody>
          <a:bodyPr wrap="square" lIns="36000" tIns="36000" rIns="36000" bIns="36000" rtlCol="0">
            <a:noAutofit/>
          </a:bodyPr>
          <a:lstStyle/>
          <a:p>
            <a:r>
              <a:rPr kumimoji="1" lang="ja-JP" altLang="en-US" sz="1600" dirty="0">
                <a:latin typeface="UD デジタル 教科書体 NK-B" panose="02020700000000000000" pitchFamily="18" charset="-128"/>
                <a:ea typeface="UD デジタル 教科書体 NK-B" panose="02020700000000000000" pitchFamily="18" charset="-128"/>
              </a:rPr>
              <a:t>①　右側後方の安全を確認</a:t>
            </a:r>
            <a:endParaRPr kumimoji="1" lang="en-US" altLang="ja-JP" sz="1600" dirty="0">
              <a:latin typeface="UD デジタル 教科書体 NK-B" panose="02020700000000000000" pitchFamily="18" charset="-128"/>
              <a:ea typeface="UD デジタル 教科書体 NK-B" panose="02020700000000000000" pitchFamily="18" charset="-128"/>
            </a:endParaRPr>
          </a:p>
          <a:p>
            <a:r>
              <a:rPr kumimoji="1" lang="ja-JP" altLang="en-US" sz="1600" dirty="0">
                <a:latin typeface="UD デジタル 教科書体 NK-B" panose="02020700000000000000" pitchFamily="18" charset="-128"/>
                <a:ea typeface="UD デジタル 教科書体 NK-B" panose="02020700000000000000" pitchFamily="18" charset="-128"/>
              </a:rPr>
              <a:t>　　（追越ししようとしている</a:t>
            </a:r>
            <a:endParaRPr kumimoji="1" lang="en-US" altLang="ja-JP" sz="1600" dirty="0">
              <a:latin typeface="UD デジタル 教科書体 NK-B" panose="02020700000000000000" pitchFamily="18" charset="-128"/>
              <a:ea typeface="UD デジタル 教科書体 NK-B" panose="02020700000000000000" pitchFamily="18" charset="-128"/>
            </a:endParaRPr>
          </a:p>
          <a:p>
            <a:r>
              <a:rPr kumimoji="1" lang="ja-JP" altLang="en-US" sz="1600" dirty="0">
                <a:latin typeface="UD デジタル 教科書体 NK-B" panose="02020700000000000000" pitchFamily="18" charset="-128"/>
                <a:ea typeface="UD デジタル 教科書体 NK-B" panose="02020700000000000000" pitchFamily="18" charset="-128"/>
              </a:rPr>
              <a:t>　　　車はいないか？　等）</a:t>
            </a:r>
          </a:p>
        </p:txBody>
      </p:sp>
      <p:sp>
        <p:nvSpPr>
          <p:cNvPr id="28" name="テキスト ボックス 27">
            <a:extLst>
              <a:ext uri="{FF2B5EF4-FFF2-40B4-BE49-F238E27FC236}">
                <a16:creationId xmlns:a16="http://schemas.microsoft.com/office/drawing/2014/main" id="{7F9E8DB6-C74B-629A-2277-87347D4CB1A3}"/>
              </a:ext>
            </a:extLst>
          </p:cNvPr>
          <p:cNvSpPr txBox="1"/>
          <p:nvPr/>
        </p:nvSpPr>
        <p:spPr>
          <a:xfrm>
            <a:off x="2044001" y="4027801"/>
            <a:ext cx="2554711" cy="756000"/>
          </a:xfrm>
          <a:prstGeom prst="rect">
            <a:avLst/>
          </a:prstGeom>
          <a:solidFill>
            <a:srgbClr val="FFFFFF"/>
          </a:solidFill>
          <a:ln>
            <a:solidFill>
              <a:schemeClr val="accent1">
                <a:lumMod val="75000"/>
              </a:schemeClr>
            </a:solidFill>
          </a:ln>
        </p:spPr>
        <p:txBody>
          <a:bodyPr wrap="square" lIns="36000" tIns="36000" rIns="36000" bIns="36000" rtlCol="0">
            <a:noAutofit/>
          </a:bodyPr>
          <a:lstStyle/>
          <a:p>
            <a:r>
              <a:rPr kumimoji="1" lang="ja-JP" altLang="en-US" sz="1600" dirty="0">
                <a:latin typeface="UD デジタル 教科書体 NK-B" panose="02020700000000000000" pitchFamily="18" charset="-128"/>
                <a:ea typeface="UD デジタル 教科書体 NK-B" panose="02020700000000000000" pitchFamily="18" charset="-128"/>
              </a:rPr>
              <a:t>②　ドアの開放や車両脇から</a:t>
            </a:r>
            <a:endParaRPr kumimoji="1" lang="en-US" altLang="ja-JP" sz="1600" dirty="0">
              <a:latin typeface="UD デジタル 教科書体 NK-B" panose="02020700000000000000" pitchFamily="18" charset="-128"/>
              <a:ea typeface="UD デジタル 教科書体 NK-B" panose="02020700000000000000" pitchFamily="18" charset="-128"/>
            </a:endParaRPr>
          </a:p>
          <a:p>
            <a:r>
              <a:rPr kumimoji="1" lang="ja-JP" altLang="en-US" sz="1600" dirty="0">
                <a:latin typeface="UD デジタル 教科書体 NK-B" panose="02020700000000000000" pitchFamily="18" charset="-128"/>
                <a:ea typeface="UD デジタル 教科書体 NK-B" panose="02020700000000000000" pitchFamily="18" charset="-128"/>
              </a:rPr>
              <a:t>　　　の歩行者に注意しながら</a:t>
            </a:r>
            <a:endParaRPr kumimoji="1" lang="en-US" altLang="ja-JP" sz="1600" dirty="0">
              <a:latin typeface="UD デジタル 教科書体 NK-B" panose="02020700000000000000" pitchFamily="18" charset="-128"/>
              <a:ea typeface="UD デジタル 教科書体 NK-B" panose="02020700000000000000" pitchFamily="18" charset="-128"/>
            </a:endParaRPr>
          </a:p>
          <a:p>
            <a:r>
              <a:rPr kumimoji="1" lang="ja-JP" altLang="en-US" sz="1600" dirty="0">
                <a:latin typeface="UD デジタル 教科書体 NK-B" panose="02020700000000000000" pitchFamily="18" charset="-128"/>
                <a:ea typeface="UD デジタル 教科書体 NK-B" panose="02020700000000000000" pitchFamily="18" charset="-128"/>
              </a:rPr>
              <a:t>　　　側方を通過</a:t>
            </a:r>
          </a:p>
        </p:txBody>
      </p:sp>
      <p:sp>
        <p:nvSpPr>
          <p:cNvPr id="29" name="テキスト ボックス 28">
            <a:extLst>
              <a:ext uri="{FF2B5EF4-FFF2-40B4-BE49-F238E27FC236}">
                <a16:creationId xmlns:a16="http://schemas.microsoft.com/office/drawing/2014/main" id="{07CC4D9C-A728-B2DF-638F-232895C4C61B}"/>
              </a:ext>
            </a:extLst>
          </p:cNvPr>
          <p:cNvSpPr txBox="1"/>
          <p:nvPr/>
        </p:nvSpPr>
        <p:spPr>
          <a:xfrm>
            <a:off x="1727781" y="2126583"/>
            <a:ext cx="2554711" cy="756000"/>
          </a:xfrm>
          <a:prstGeom prst="rect">
            <a:avLst/>
          </a:prstGeom>
          <a:solidFill>
            <a:srgbClr val="FFFFFF"/>
          </a:solidFill>
          <a:ln>
            <a:solidFill>
              <a:schemeClr val="accent1">
                <a:lumMod val="75000"/>
              </a:schemeClr>
            </a:solidFill>
          </a:ln>
        </p:spPr>
        <p:txBody>
          <a:bodyPr wrap="square" lIns="36000" tIns="36000" rIns="36000" bIns="36000" rtlCol="0">
            <a:noAutofit/>
          </a:bodyPr>
          <a:lstStyle/>
          <a:p>
            <a:r>
              <a:rPr kumimoji="1" lang="ja-JP" altLang="en-US" sz="1600" dirty="0">
                <a:latin typeface="UD デジタル 教科書体 NK-B" panose="02020700000000000000" pitchFamily="18" charset="-128"/>
                <a:ea typeface="UD デジタル 教科書体 NK-B" panose="02020700000000000000" pitchFamily="18" charset="-128"/>
              </a:rPr>
              <a:t>③　通過後、進路をゆるやか</a:t>
            </a:r>
            <a:br>
              <a:rPr kumimoji="1" lang="en-US" altLang="ja-JP" sz="1600" dirty="0">
                <a:latin typeface="UD デジタル 教科書体 NK-B" panose="02020700000000000000" pitchFamily="18" charset="-128"/>
                <a:ea typeface="UD デジタル 教科書体 NK-B" panose="02020700000000000000" pitchFamily="18" charset="-128"/>
              </a:rPr>
            </a:br>
            <a:r>
              <a:rPr kumimoji="1" lang="ja-JP" altLang="en-US" sz="1600" dirty="0">
                <a:latin typeface="UD デジタル 教科書体 NK-B" panose="02020700000000000000" pitchFamily="18" charset="-128"/>
                <a:ea typeface="UD デジタル 教科書体 NK-B" panose="02020700000000000000" pitchFamily="18" charset="-128"/>
              </a:rPr>
              <a:t>　　　に左に取り、車道の左側</a:t>
            </a:r>
            <a:br>
              <a:rPr kumimoji="1" lang="en-US" altLang="ja-JP" sz="1600" dirty="0">
                <a:latin typeface="UD デジタル 教科書体 NK-B" panose="02020700000000000000" pitchFamily="18" charset="-128"/>
                <a:ea typeface="UD デジタル 教科書体 NK-B" panose="02020700000000000000" pitchFamily="18" charset="-128"/>
              </a:rPr>
            </a:br>
            <a:r>
              <a:rPr kumimoji="1" lang="ja-JP" altLang="en-US" sz="1600" dirty="0">
                <a:latin typeface="UD デジタル 教科書体 NK-B" panose="02020700000000000000" pitchFamily="18" charset="-128"/>
                <a:ea typeface="UD デジタル 教科書体 NK-B" panose="02020700000000000000" pitchFamily="18" charset="-128"/>
              </a:rPr>
              <a:t>　　　端に戻る</a:t>
            </a:r>
            <a:endParaRPr kumimoji="1" lang="en-US" altLang="ja-JP" sz="1600" dirty="0">
              <a:latin typeface="UD デジタル 教科書体 NK-B" panose="02020700000000000000" pitchFamily="18" charset="-128"/>
              <a:ea typeface="UD デジタル 教科書体 NK-B" panose="02020700000000000000" pitchFamily="18" charset="-128"/>
            </a:endParaRPr>
          </a:p>
        </p:txBody>
      </p:sp>
      <p:sp>
        <p:nvSpPr>
          <p:cNvPr id="30" name="テキスト ボックス 29">
            <a:extLst>
              <a:ext uri="{FF2B5EF4-FFF2-40B4-BE49-F238E27FC236}">
                <a16:creationId xmlns:a16="http://schemas.microsoft.com/office/drawing/2014/main" id="{8CF295CA-D292-B156-CD49-ACB0E3F06039}"/>
              </a:ext>
            </a:extLst>
          </p:cNvPr>
          <p:cNvSpPr txBox="1"/>
          <p:nvPr/>
        </p:nvSpPr>
        <p:spPr>
          <a:xfrm>
            <a:off x="4952479" y="1398423"/>
            <a:ext cx="4604659" cy="430887"/>
          </a:xfrm>
          <a:prstGeom prst="rect">
            <a:avLst/>
          </a:prstGeom>
          <a:noFill/>
        </p:spPr>
        <p:txBody>
          <a:bodyPr wrap="square" rtlCol="0">
            <a:spAutoFit/>
          </a:bodyPr>
          <a:lstStyle/>
          <a:p>
            <a:r>
              <a:rPr kumimoji="1" lang="ja-JP" altLang="en-US" sz="22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駐停車車両がいるときの注意点</a:t>
            </a:r>
            <a:endParaRPr kumimoji="1" lang="en-US" altLang="ja-JP" sz="22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endParaRPr>
          </a:p>
        </p:txBody>
      </p:sp>
      <p:pic>
        <p:nvPicPr>
          <p:cNvPr id="32" name="図 31" descr="携帯電話の画面&#10;&#10;AI によって生成されたコンテンツは間違っている可能性があります。">
            <a:extLst>
              <a:ext uri="{FF2B5EF4-FFF2-40B4-BE49-F238E27FC236}">
                <a16:creationId xmlns:a16="http://schemas.microsoft.com/office/drawing/2014/main" id="{6F3B8ACA-70F9-4ABB-CF7F-C6E50758ADE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21082" y="5112529"/>
            <a:ext cx="2629098" cy="1620000"/>
          </a:xfrm>
          <a:prstGeom prst="rect">
            <a:avLst/>
          </a:prstGeom>
        </p:spPr>
      </p:pic>
      <p:pic>
        <p:nvPicPr>
          <p:cNvPr id="34" name="図 33" descr="道路を走る車&#10;&#10;AI によって生成されたコンテンツは間違っている可能性があります。">
            <a:extLst>
              <a:ext uri="{FF2B5EF4-FFF2-40B4-BE49-F238E27FC236}">
                <a16:creationId xmlns:a16="http://schemas.microsoft.com/office/drawing/2014/main" id="{961CF5EF-E5DB-EFD0-764E-BBCAD9D862A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124476" y="2439413"/>
            <a:ext cx="2625704" cy="1620000"/>
          </a:xfrm>
          <a:prstGeom prst="rect">
            <a:avLst/>
          </a:prstGeom>
        </p:spPr>
      </p:pic>
      <p:sp>
        <p:nvSpPr>
          <p:cNvPr id="35" name="テキスト ボックス 34">
            <a:extLst>
              <a:ext uri="{FF2B5EF4-FFF2-40B4-BE49-F238E27FC236}">
                <a16:creationId xmlns:a16="http://schemas.microsoft.com/office/drawing/2014/main" id="{ED30FC62-C9B1-37EE-5D59-01E3136768E7}"/>
              </a:ext>
            </a:extLst>
          </p:cNvPr>
          <p:cNvSpPr txBox="1"/>
          <p:nvPr/>
        </p:nvSpPr>
        <p:spPr>
          <a:xfrm>
            <a:off x="4914742" y="4145449"/>
            <a:ext cx="4882545" cy="430887"/>
          </a:xfrm>
          <a:prstGeom prst="rect">
            <a:avLst/>
          </a:prstGeom>
          <a:noFill/>
        </p:spPr>
        <p:txBody>
          <a:bodyPr wrap="square" rtlCol="0">
            <a:spAutoFit/>
          </a:bodyPr>
          <a:lstStyle/>
          <a:p>
            <a:r>
              <a:rPr kumimoji="1" lang="ja-JP" altLang="en-US" sz="22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路線バスが停車している場合の注意点</a:t>
            </a:r>
            <a:endParaRPr kumimoji="1" lang="en-US" altLang="ja-JP" sz="22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endParaRPr>
          </a:p>
        </p:txBody>
      </p:sp>
      <p:sp>
        <p:nvSpPr>
          <p:cNvPr id="36" name="テキスト ボックス 35">
            <a:extLst>
              <a:ext uri="{FF2B5EF4-FFF2-40B4-BE49-F238E27FC236}">
                <a16:creationId xmlns:a16="http://schemas.microsoft.com/office/drawing/2014/main" id="{A9267402-93BF-9279-8114-141B46BE87B4}"/>
              </a:ext>
            </a:extLst>
          </p:cNvPr>
          <p:cNvSpPr txBox="1"/>
          <p:nvPr/>
        </p:nvSpPr>
        <p:spPr>
          <a:xfrm>
            <a:off x="5133101" y="1793082"/>
            <a:ext cx="4604659" cy="646331"/>
          </a:xfrm>
          <a:prstGeom prst="rect">
            <a:avLst/>
          </a:prstGeom>
          <a:noFill/>
        </p:spPr>
        <p:txBody>
          <a:bodyPr wrap="square" rtlCol="0">
            <a:spAutoFit/>
          </a:bodyPr>
          <a:lstStyle/>
          <a:p>
            <a:r>
              <a:rPr kumimoji="1" lang="ja-JP" altLang="en-US"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一時停止して、前後左右の安全を確認</a:t>
            </a:r>
            <a:endParaRPr kumimoji="1" lang="en-US" altLang="ja-JP"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endParaRPr>
          </a:p>
          <a:p>
            <a:r>
              <a:rPr kumimoji="1" lang="ja-JP" altLang="en-US"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そのあと、徐行して進む</a:t>
            </a:r>
            <a:endParaRPr kumimoji="1" lang="en-US" altLang="ja-JP"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endParaRPr>
          </a:p>
        </p:txBody>
      </p:sp>
      <p:sp>
        <p:nvSpPr>
          <p:cNvPr id="37" name="テキスト ボックス 36">
            <a:extLst>
              <a:ext uri="{FF2B5EF4-FFF2-40B4-BE49-F238E27FC236}">
                <a16:creationId xmlns:a16="http://schemas.microsoft.com/office/drawing/2014/main" id="{7960B7AE-0F11-68DD-7C4D-BE34B25C266B}"/>
              </a:ext>
            </a:extLst>
          </p:cNvPr>
          <p:cNvSpPr txBox="1"/>
          <p:nvPr/>
        </p:nvSpPr>
        <p:spPr>
          <a:xfrm>
            <a:off x="5232901" y="4510991"/>
            <a:ext cx="4604659" cy="646331"/>
          </a:xfrm>
          <a:prstGeom prst="rect">
            <a:avLst/>
          </a:prstGeom>
          <a:noFill/>
        </p:spPr>
        <p:txBody>
          <a:bodyPr wrap="square" rtlCol="0">
            <a:spAutoFit/>
          </a:bodyPr>
          <a:lstStyle/>
          <a:p>
            <a:r>
              <a:rPr kumimoji="1" lang="ja-JP" altLang="en-US"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バスを追い越さずに、バスの後方で停止して</a:t>
            </a:r>
            <a:endParaRPr kumimoji="1" lang="en-US" altLang="ja-JP"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endParaRPr>
          </a:p>
          <a:p>
            <a:r>
              <a:rPr kumimoji="1" lang="ja-JP" altLang="en-US"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発車を待つ。</a:t>
            </a:r>
            <a:endParaRPr kumimoji="1" lang="en-US" altLang="ja-JP"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endParaRPr>
          </a:p>
        </p:txBody>
      </p:sp>
      <p:sp>
        <p:nvSpPr>
          <p:cNvPr id="38" name="テキスト ボックス 37">
            <a:extLst>
              <a:ext uri="{FF2B5EF4-FFF2-40B4-BE49-F238E27FC236}">
                <a16:creationId xmlns:a16="http://schemas.microsoft.com/office/drawing/2014/main" id="{1CE05772-BF1B-A33B-8AD8-D8E4EAB7A3D0}"/>
              </a:ext>
            </a:extLst>
          </p:cNvPr>
          <p:cNvSpPr txBox="1"/>
          <p:nvPr/>
        </p:nvSpPr>
        <p:spPr>
          <a:xfrm>
            <a:off x="7793559" y="2697941"/>
            <a:ext cx="2044001" cy="1323439"/>
          </a:xfrm>
          <a:prstGeom prst="rect">
            <a:avLst/>
          </a:prstGeom>
          <a:noFill/>
        </p:spPr>
        <p:txBody>
          <a:bodyPr wrap="square" rtlCol="0">
            <a:spAutoFit/>
          </a:bodyPr>
          <a:lstStyle/>
          <a:p>
            <a:r>
              <a:rPr kumimoji="1" lang="ja-JP" altLang="en-US" sz="1600" b="1" dirty="0">
                <a:solidFill>
                  <a:srgbClr val="FF0000"/>
                </a:solidFill>
                <a:latin typeface="UD デジタル 教科書体 NK-B" panose="02020700000000000000" pitchFamily="18" charset="-128"/>
                <a:ea typeface="UD デジタル 教科書体 NK-B" panose="02020700000000000000" pitchFamily="18" charset="-128"/>
              </a:rPr>
              <a:t>なぜ？</a:t>
            </a:r>
            <a:endParaRPr kumimoji="1" lang="en-US" altLang="ja-JP" sz="1600" b="1" dirty="0">
              <a:solidFill>
                <a:srgbClr val="FF0000"/>
              </a:solidFill>
              <a:latin typeface="UD デジタル 教科書体 NK-B" panose="02020700000000000000" pitchFamily="18" charset="-128"/>
              <a:ea typeface="UD デジタル 教科書体 NK-B" panose="02020700000000000000" pitchFamily="18" charset="-128"/>
            </a:endParaRPr>
          </a:p>
          <a:p>
            <a:r>
              <a:rPr kumimoji="1" lang="ja-JP" altLang="en-US" sz="1600" b="1" dirty="0">
                <a:solidFill>
                  <a:srgbClr val="FF0000"/>
                </a:solidFill>
                <a:latin typeface="UD デジタル 教科書体 NK-B" panose="02020700000000000000" pitchFamily="18" charset="-128"/>
                <a:ea typeface="UD デジタル 教科書体 NK-B" panose="02020700000000000000" pitchFamily="18" charset="-128"/>
              </a:rPr>
              <a:t>・　駐車車両のドアが</a:t>
            </a:r>
            <a:endParaRPr kumimoji="1" lang="en-US" altLang="ja-JP" sz="1600" b="1" dirty="0">
              <a:solidFill>
                <a:srgbClr val="FF0000"/>
              </a:solidFill>
              <a:latin typeface="UD デジタル 教科書体 NK-B" panose="02020700000000000000" pitchFamily="18" charset="-128"/>
              <a:ea typeface="UD デジタル 教科書体 NK-B" panose="02020700000000000000" pitchFamily="18" charset="-128"/>
            </a:endParaRPr>
          </a:p>
          <a:p>
            <a:r>
              <a:rPr kumimoji="1" lang="ja-JP" altLang="en-US" sz="1600" b="1" dirty="0">
                <a:solidFill>
                  <a:srgbClr val="FF0000"/>
                </a:solidFill>
                <a:latin typeface="UD デジタル 教科書体 NK-B" panose="02020700000000000000" pitchFamily="18" charset="-128"/>
                <a:ea typeface="UD デジタル 教科書体 NK-B" panose="02020700000000000000" pitchFamily="18" charset="-128"/>
              </a:rPr>
              <a:t>　　急に開く可能性</a:t>
            </a:r>
            <a:endParaRPr kumimoji="1" lang="en-US" altLang="ja-JP" sz="1600" b="1" dirty="0">
              <a:solidFill>
                <a:srgbClr val="FF0000"/>
              </a:solidFill>
              <a:latin typeface="UD デジタル 教科書体 NK-B" panose="02020700000000000000" pitchFamily="18" charset="-128"/>
              <a:ea typeface="UD デジタル 教科書体 NK-B" panose="02020700000000000000" pitchFamily="18" charset="-128"/>
            </a:endParaRPr>
          </a:p>
          <a:p>
            <a:r>
              <a:rPr kumimoji="1" lang="ja-JP" altLang="en-US" sz="1600" b="1" dirty="0">
                <a:solidFill>
                  <a:srgbClr val="FF0000"/>
                </a:solidFill>
                <a:latin typeface="UD デジタル 教科書体 NK-B" panose="02020700000000000000" pitchFamily="18" charset="-128"/>
                <a:ea typeface="UD デジタル 教科書体 NK-B" panose="02020700000000000000" pitchFamily="18" charset="-128"/>
              </a:rPr>
              <a:t>・　車の陰から急に人</a:t>
            </a:r>
            <a:endParaRPr kumimoji="1" lang="en-US" altLang="ja-JP" sz="1600" b="1" dirty="0">
              <a:solidFill>
                <a:srgbClr val="FF0000"/>
              </a:solidFill>
              <a:latin typeface="UD デジタル 教科書体 NK-B" panose="02020700000000000000" pitchFamily="18" charset="-128"/>
              <a:ea typeface="UD デジタル 教科書体 NK-B" panose="02020700000000000000" pitchFamily="18" charset="-128"/>
            </a:endParaRPr>
          </a:p>
          <a:p>
            <a:r>
              <a:rPr kumimoji="1" lang="ja-JP" altLang="en-US" sz="1600" b="1" dirty="0">
                <a:solidFill>
                  <a:srgbClr val="FF0000"/>
                </a:solidFill>
                <a:latin typeface="UD デジタル 教科書体 NK-B" panose="02020700000000000000" pitchFamily="18" charset="-128"/>
                <a:ea typeface="UD デジタル 教科書体 NK-B" panose="02020700000000000000" pitchFamily="18" charset="-128"/>
              </a:rPr>
              <a:t>　　が出てくる可能性</a:t>
            </a:r>
            <a:endParaRPr kumimoji="1" lang="en-US" altLang="ja-JP" sz="1600" b="1" dirty="0">
              <a:solidFill>
                <a:srgbClr val="FF0000"/>
              </a:solidFill>
              <a:latin typeface="UD デジタル 教科書体 NK-B" panose="02020700000000000000" pitchFamily="18" charset="-128"/>
              <a:ea typeface="UD デジタル 教科書体 NK-B" panose="02020700000000000000" pitchFamily="18" charset="-128"/>
            </a:endParaRPr>
          </a:p>
        </p:txBody>
      </p:sp>
      <p:sp>
        <p:nvSpPr>
          <p:cNvPr id="39" name="テキスト ボックス 38">
            <a:extLst>
              <a:ext uri="{FF2B5EF4-FFF2-40B4-BE49-F238E27FC236}">
                <a16:creationId xmlns:a16="http://schemas.microsoft.com/office/drawing/2014/main" id="{E242EC3F-A0F2-2E93-916C-400666055157}"/>
              </a:ext>
            </a:extLst>
          </p:cNvPr>
          <p:cNvSpPr txBox="1"/>
          <p:nvPr/>
        </p:nvSpPr>
        <p:spPr>
          <a:xfrm>
            <a:off x="7793559" y="5412032"/>
            <a:ext cx="2112441" cy="1323439"/>
          </a:xfrm>
          <a:prstGeom prst="rect">
            <a:avLst/>
          </a:prstGeom>
          <a:noFill/>
        </p:spPr>
        <p:txBody>
          <a:bodyPr wrap="square" rtlCol="0">
            <a:spAutoFit/>
          </a:bodyPr>
          <a:lstStyle/>
          <a:p>
            <a:r>
              <a:rPr kumimoji="1" lang="ja-JP" altLang="en-US" sz="1600" b="1" dirty="0">
                <a:solidFill>
                  <a:srgbClr val="FF0000"/>
                </a:solidFill>
                <a:latin typeface="UD デジタル 教科書体 NK-B" panose="02020700000000000000" pitchFamily="18" charset="-128"/>
                <a:ea typeface="UD デジタル 教科書体 NK-B" panose="02020700000000000000" pitchFamily="18" charset="-128"/>
              </a:rPr>
              <a:t>なぜ？</a:t>
            </a:r>
            <a:endParaRPr kumimoji="1" lang="en-US" altLang="ja-JP" sz="1600" b="1" dirty="0">
              <a:solidFill>
                <a:srgbClr val="FF0000"/>
              </a:solidFill>
              <a:latin typeface="UD デジタル 教科書体 NK-B" panose="02020700000000000000" pitchFamily="18" charset="-128"/>
              <a:ea typeface="UD デジタル 教科書体 NK-B" panose="02020700000000000000" pitchFamily="18" charset="-128"/>
            </a:endParaRPr>
          </a:p>
          <a:p>
            <a:r>
              <a:rPr kumimoji="1" lang="ja-JP" altLang="en-US" sz="1600" b="1" dirty="0">
                <a:solidFill>
                  <a:srgbClr val="FF0000"/>
                </a:solidFill>
                <a:latin typeface="UD デジタル 教科書体 NK-B" panose="02020700000000000000" pitchFamily="18" charset="-128"/>
                <a:ea typeface="UD デジタル 教科書体 NK-B" panose="02020700000000000000" pitchFamily="18" charset="-128"/>
              </a:rPr>
              <a:t>・　バスは車体が大きく</a:t>
            </a:r>
            <a:br>
              <a:rPr kumimoji="1" lang="en-US" altLang="ja-JP" sz="1600" b="1" dirty="0">
                <a:solidFill>
                  <a:srgbClr val="FF0000"/>
                </a:solidFill>
                <a:latin typeface="UD デジタル 教科書体 NK-B" panose="02020700000000000000" pitchFamily="18" charset="-128"/>
                <a:ea typeface="UD デジタル 教科書体 NK-B" panose="02020700000000000000" pitchFamily="18" charset="-128"/>
              </a:rPr>
            </a:br>
            <a:r>
              <a:rPr kumimoji="1" lang="ja-JP" altLang="en-US" sz="1600" b="1" dirty="0">
                <a:solidFill>
                  <a:srgbClr val="FF0000"/>
                </a:solidFill>
                <a:latin typeface="UD デジタル 教科書体 NK-B" panose="02020700000000000000" pitchFamily="18" charset="-128"/>
                <a:ea typeface="UD デジタル 教科書体 NK-B" panose="02020700000000000000" pitchFamily="18" charset="-128"/>
              </a:rPr>
              <a:t>　　後方が見えにくい</a:t>
            </a:r>
            <a:endParaRPr kumimoji="1" lang="en-US" altLang="ja-JP" sz="1600" b="1" dirty="0">
              <a:solidFill>
                <a:srgbClr val="FF0000"/>
              </a:solidFill>
              <a:latin typeface="UD デジタル 教科書体 NK-B" panose="02020700000000000000" pitchFamily="18" charset="-128"/>
              <a:ea typeface="UD デジタル 教科書体 NK-B" panose="02020700000000000000" pitchFamily="18" charset="-128"/>
            </a:endParaRPr>
          </a:p>
          <a:p>
            <a:r>
              <a:rPr kumimoji="1" lang="ja-JP" altLang="en-US" sz="1600" b="1" dirty="0">
                <a:solidFill>
                  <a:srgbClr val="FF0000"/>
                </a:solidFill>
                <a:latin typeface="UD デジタル 教科書体 NK-B" panose="02020700000000000000" pitchFamily="18" charset="-128"/>
                <a:ea typeface="UD デジタル 教科書体 NK-B" panose="02020700000000000000" pitchFamily="18" charset="-128"/>
              </a:rPr>
              <a:t>・　バスを追い越そうと</a:t>
            </a:r>
            <a:br>
              <a:rPr kumimoji="1" lang="en-US" altLang="ja-JP" sz="1600" b="1" dirty="0">
                <a:solidFill>
                  <a:srgbClr val="FF0000"/>
                </a:solidFill>
                <a:latin typeface="UD デジタル 教科書体 NK-B" panose="02020700000000000000" pitchFamily="18" charset="-128"/>
                <a:ea typeface="UD デジタル 教科書体 NK-B" panose="02020700000000000000" pitchFamily="18" charset="-128"/>
              </a:rPr>
            </a:br>
            <a:r>
              <a:rPr kumimoji="1" lang="ja-JP" altLang="en-US" sz="1600" b="1" dirty="0">
                <a:solidFill>
                  <a:srgbClr val="FF0000"/>
                </a:solidFill>
                <a:latin typeface="UD デジタル 教科書体 NK-B" panose="02020700000000000000" pitchFamily="18" charset="-128"/>
                <a:ea typeface="UD デジタル 教科書体 NK-B" panose="02020700000000000000" pitchFamily="18" charset="-128"/>
              </a:rPr>
              <a:t>　　する車両が多い</a:t>
            </a:r>
            <a:endParaRPr kumimoji="1" lang="en-US" altLang="ja-JP" sz="1600" b="1" dirty="0">
              <a:solidFill>
                <a:srgbClr val="FF0000"/>
              </a:solidFill>
              <a:latin typeface="UD デジタル 教科書体 NK-B" panose="02020700000000000000" pitchFamily="18" charset="-128"/>
              <a:ea typeface="UD デジタル 教科書体 NK-B" panose="02020700000000000000" pitchFamily="18" charset="-128"/>
            </a:endParaRPr>
          </a:p>
        </p:txBody>
      </p:sp>
    </p:spTree>
    <p:extLst>
      <p:ext uri="{BB962C8B-B14F-4D97-AF65-F5344CB8AC3E}">
        <p14:creationId xmlns:p14="http://schemas.microsoft.com/office/powerpoint/2010/main" val="26904941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387D5055-C173-A4E8-10F1-DA2D94DAC9E7}"/>
              </a:ext>
            </a:extLst>
          </p:cNvPr>
          <p:cNvSpPr/>
          <p:nvPr/>
        </p:nvSpPr>
        <p:spPr>
          <a:xfrm>
            <a:off x="0" y="0"/>
            <a:ext cx="9906000" cy="64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a:extLst>
              <a:ext uri="{FF2B5EF4-FFF2-40B4-BE49-F238E27FC236}">
                <a16:creationId xmlns:a16="http://schemas.microsoft.com/office/drawing/2014/main" id="{E783EE6C-4476-9984-0CC6-047D99BB3B87}"/>
              </a:ext>
            </a:extLst>
          </p:cNvPr>
          <p:cNvSpPr txBox="1"/>
          <p:nvPr/>
        </p:nvSpPr>
        <p:spPr>
          <a:xfrm>
            <a:off x="228598" y="63225"/>
            <a:ext cx="8953501" cy="553998"/>
          </a:xfrm>
          <a:prstGeom prst="rect">
            <a:avLst/>
          </a:prstGeom>
          <a:noFill/>
        </p:spPr>
        <p:txBody>
          <a:bodyPr wrap="square" rtlCol="0">
            <a:spAutoFit/>
          </a:bodyPr>
          <a:lstStyle/>
          <a:p>
            <a:r>
              <a:rPr kumimoji="1" lang="ja-JP" altLang="en-US" sz="3000" b="1" dirty="0">
                <a:solidFill>
                  <a:schemeClr val="bg1"/>
                </a:solidFill>
                <a:latin typeface="UD デジタル 教科書体 NK-B" panose="02020700000000000000" pitchFamily="18" charset="-128"/>
                <a:ea typeface="UD デジタル 教科書体 NK-B" panose="02020700000000000000" pitchFamily="18" charset="-128"/>
              </a:rPr>
              <a:t>第２章　　</a:t>
            </a:r>
            <a:r>
              <a:rPr kumimoji="1" lang="en-US" altLang="ja-JP" sz="3000" b="1" dirty="0">
                <a:solidFill>
                  <a:schemeClr val="bg1"/>
                </a:solidFill>
                <a:latin typeface="UD デジタル 教科書体 NK-B" panose="02020700000000000000" pitchFamily="18" charset="-128"/>
                <a:ea typeface="UD デジタル 教科書体 NK-B" panose="02020700000000000000" pitchFamily="18" charset="-128"/>
              </a:rPr>
              <a:t>case</a:t>
            </a:r>
            <a:r>
              <a:rPr kumimoji="1" lang="ja-JP" altLang="en-US" sz="3000" b="1" dirty="0">
                <a:solidFill>
                  <a:schemeClr val="bg1"/>
                </a:solidFill>
                <a:latin typeface="UD デジタル 教科書体 NK-B" panose="02020700000000000000" pitchFamily="18" charset="-128"/>
                <a:ea typeface="UD デジタル 教科書体 NK-B" panose="02020700000000000000" pitchFamily="18" charset="-128"/>
              </a:rPr>
              <a:t>２　自転車で車道を通行するときは？</a:t>
            </a:r>
            <a:endParaRPr kumimoji="1" lang="en-US" altLang="ja-JP" sz="3000" b="1" dirty="0">
              <a:solidFill>
                <a:schemeClr val="bg1"/>
              </a:solidFill>
              <a:latin typeface="UD デジタル 教科書体 NK-B" panose="02020700000000000000" pitchFamily="18" charset="-128"/>
              <a:ea typeface="UD デジタル 教科書体 NK-B" panose="02020700000000000000" pitchFamily="18" charset="-128"/>
            </a:endParaRPr>
          </a:p>
        </p:txBody>
      </p:sp>
      <p:sp>
        <p:nvSpPr>
          <p:cNvPr id="5" name="平行四辺形 4">
            <a:extLst>
              <a:ext uri="{FF2B5EF4-FFF2-40B4-BE49-F238E27FC236}">
                <a16:creationId xmlns:a16="http://schemas.microsoft.com/office/drawing/2014/main" id="{54C2D716-0A7D-1BA5-52E8-65B39A3CAC01}"/>
              </a:ext>
            </a:extLst>
          </p:cNvPr>
          <p:cNvSpPr/>
          <p:nvPr/>
        </p:nvSpPr>
        <p:spPr>
          <a:xfrm>
            <a:off x="190498" y="1163863"/>
            <a:ext cx="5832000" cy="108000"/>
          </a:xfrm>
          <a:prstGeom prst="parallelogram">
            <a:avLst/>
          </a:prstGeom>
          <a:pattFill prst="pct30">
            <a:fgClr>
              <a:schemeClr val="accent2">
                <a:lumMod val="40000"/>
                <a:lumOff val="60000"/>
              </a:schemeClr>
            </a:fgClr>
            <a:bgClr>
              <a:schemeClr val="bg1"/>
            </a:bgClr>
          </a:patt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3698D6C1-5007-CEB3-EB77-D71E28E66570}"/>
              </a:ext>
            </a:extLst>
          </p:cNvPr>
          <p:cNvSpPr txBox="1"/>
          <p:nvPr/>
        </p:nvSpPr>
        <p:spPr>
          <a:xfrm>
            <a:off x="104774" y="794933"/>
            <a:ext cx="6086476" cy="584775"/>
          </a:xfrm>
          <a:prstGeom prst="rect">
            <a:avLst/>
          </a:prstGeom>
          <a:noFill/>
        </p:spPr>
        <p:txBody>
          <a:bodyPr wrap="square" rtlCol="0">
            <a:spAutoFit/>
          </a:bodyPr>
          <a:lstStyle/>
          <a:p>
            <a:r>
              <a:rPr kumimoji="1" lang="ja-JP" altLang="en-US" sz="32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自転車用ヘルメット着用の重要性</a:t>
            </a:r>
            <a:endParaRPr kumimoji="1" lang="en-US" altLang="ja-JP" sz="32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endParaRPr>
          </a:p>
        </p:txBody>
      </p:sp>
      <p:graphicFrame>
        <p:nvGraphicFramePr>
          <p:cNvPr id="8" name="グラフ 7">
            <a:extLst>
              <a:ext uri="{FF2B5EF4-FFF2-40B4-BE49-F238E27FC236}">
                <a16:creationId xmlns:a16="http://schemas.microsoft.com/office/drawing/2014/main" id="{35EADC21-5A2D-23D8-4CAA-008961727C7B}"/>
              </a:ext>
            </a:extLst>
          </p:cNvPr>
          <p:cNvGraphicFramePr/>
          <p:nvPr>
            <p:extLst>
              <p:ext uri="{D42A27DB-BD31-4B8C-83A1-F6EECF244321}">
                <p14:modId xmlns:p14="http://schemas.microsoft.com/office/powerpoint/2010/main" val="1402794270"/>
              </p:ext>
            </p:extLst>
          </p:nvPr>
        </p:nvGraphicFramePr>
        <p:xfrm>
          <a:off x="231115" y="1526642"/>
          <a:ext cx="4776113" cy="4070581"/>
        </p:xfrm>
        <a:graphic>
          <a:graphicData uri="http://schemas.openxmlformats.org/drawingml/2006/chart">
            <c:chart xmlns:c="http://schemas.openxmlformats.org/drawingml/2006/chart" xmlns:r="http://schemas.openxmlformats.org/officeDocument/2006/relationships" r:id="rId3"/>
          </a:graphicData>
        </a:graphic>
      </p:graphicFrame>
      <p:sp>
        <p:nvSpPr>
          <p:cNvPr id="9" name="テキスト ボックス 8">
            <a:extLst>
              <a:ext uri="{FF2B5EF4-FFF2-40B4-BE49-F238E27FC236}">
                <a16:creationId xmlns:a16="http://schemas.microsoft.com/office/drawing/2014/main" id="{76C72661-E2ED-1485-DD0D-9E7B50D91C39}"/>
              </a:ext>
            </a:extLst>
          </p:cNvPr>
          <p:cNvSpPr txBox="1"/>
          <p:nvPr/>
        </p:nvSpPr>
        <p:spPr>
          <a:xfrm>
            <a:off x="2497978" y="4342768"/>
            <a:ext cx="1928796" cy="780589"/>
          </a:xfrm>
          <a:prstGeom prst="rect">
            <a:avLst/>
          </a:prstGeom>
          <a:solidFill>
            <a:srgbClr val="FFFFFF"/>
          </a:solidFill>
          <a:ln w="28575">
            <a:solidFill>
              <a:schemeClr val="accent1">
                <a:lumMod val="75000"/>
              </a:schemeClr>
            </a:solidFill>
          </a:ln>
        </p:spPr>
        <p:txBody>
          <a:bodyPr wrap="square" lIns="72000" tIns="36000" rIns="72000" bIns="36000" rtlCol="0" anchor="ctr" anchorCtr="0">
            <a:spAutoFit/>
          </a:bodyPr>
          <a:lstStyle/>
          <a:p>
            <a:pPr algn="ctr"/>
            <a:r>
              <a:rPr kumimoji="1" lang="ja-JP" altLang="en-US"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頭部</a:t>
            </a:r>
            <a:r>
              <a:rPr kumimoji="1" lang="ja-JP" altLang="en-US" dirty="0">
                <a:latin typeface="UD デジタル 教科書体 NK-B" panose="02020700000000000000" pitchFamily="18" charset="-128"/>
                <a:ea typeface="UD デジタル 教科書体 NK-B" panose="02020700000000000000" pitchFamily="18" charset="-128"/>
              </a:rPr>
              <a:t>　</a:t>
            </a:r>
            <a:r>
              <a:rPr kumimoji="1" lang="en-US" altLang="ja-JP" sz="2800" b="1" u="sng" dirty="0">
                <a:solidFill>
                  <a:srgbClr val="FF0000"/>
                </a:solidFill>
                <a:latin typeface="UD デジタル 教科書体 NK-B" panose="02020700000000000000" pitchFamily="18" charset="-128"/>
                <a:ea typeface="UD デジタル 教科書体 NK-B" panose="02020700000000000000" pitchFamily="18" charset="-128"/>
              </a:rPr>
              <a:t>64.0</a:t>
            </a:r>
            <a:r>
              <a:rPr kumimoji="1" lang="ja-JP" altLang="en-US" sz="2800" b="1" u="sng" dirty="0">
                <a:solidFill>
                  <a:srgbClr val="FF0000"/>
                </a:solidFill>
                <a:latin typeface="UD デジタル 教科書体 NK-B" panose="02020700000000000000" pitchFamily="18" charset="-128"/>
                <a:ea typeface="UD デジタル 教科書体 NK-B" panose="02020700000000000000" pitchFamily="18" charset="-128"/>
              </a:rPr>
              <a:t>％</a:t>
            </a:r>
            <a:endParaRPr kumimoji="1" lang="ja-JP" altLang="en-US" b="1" u="sng" dirty="0">
              <a:solidFill>
                <a:srgbClr val="FF0000"/>
              </a:solidFill>
              <a:latin typeface="UD デジタル 教科書体 NK-B" panose="02020700000000000000" pitchFamily="18" charset="-128"/>
              <a:ea typeface="UD デジタル 教科書体 NK-B" panose="02020700000000000000" pitchFamily="18" charset="-128"/>
            </a:endParaRPr>
          </a:p>
        </p:txBody>
      </p:sp>
      <p:sp>
        <p:nvSpPr>
          <p:cNvPr id="10" name="テキスト ボックス 9">
            <a:extLst>
              <a:ext uri="{FF2B5EF4-FFF2-40B4-BE49-F238E27FC236}">
                <a16:creationId xmlns:a16="http://schemas.microsoft.com/office/drawing/2014/main" id="{121DD870-A6DF-1E2E-CC27-E45F9F907873}"/>
              </a:ext>
            </a:extLst>
          </p:cNvPr>
          <p:cNvSpPr txBox="1"/>
          <p:nvPr/>
        </p:nvSpPr>
        <p:spPr>
          <a:xfrm>
            <a:off x="231115" y="4807000"/>
            <a:ext cx="1162298" cy="288147"/>
          </a:xfrm>
          <a:prstGeom prst="rect">
            <a:avLst/>
          </a:prstGeom>
          <a:solidFill>
            <a:srgbClr val="FFFFFF"/>
          </a:solidFill>
          <a:ln w="28575">
            <a:solidFill>
              <a:schemeClr val="accent1">
                <a:lumMod val="75000"/>
              </a:schemeClr>
            </a:solidFill>
          </a:ln>
        </p:spPr>
        <p:txBody>
          <a:bodyPr wrap="square" lIns="72000" tIns="36000" rIns="72000" bIns="36000" rtlCol="0" anchor="ctr" anchorCtr="0">
            <a:spAutoFit/>
          </a:bodyPr>
          <a:lstStyle/>
          <a:p>
            <a:pPr algn="ctr"/>
            <a:r>
              <a:rPr kumimoji="1" lang="ja-JP" altLang="en-US" sz="1400"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頸部　</a:t>
            </a:r>
            <a:r>
              <a:rPr kumimoji="1" lang="en-US" altLang="ja-JP" sz="1400"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3.6</a:t>
            </a:r>
            <a:r>
              <a:rPr kumimoji="1" lang="ja-JP" altLang="en-US" sz="1400"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a:t>
            </a:r>
            <a:endParaRPr kumimoji="1" lang="ja-JP" altLang="en-US" sz="1400" b="1" u="sng" dirty="0">
              <a:solidFill>
                <a:schemeClr val="accent1">
                  <a:lumMod val="75000"/>
                </a:schemeClr>
              </a:solidFill>
              <a:latin typeface="UD デジタル 教科書体 NK-B" panose="02020700000000000000" pitchFamily="18" charset="-128"/>
              <a:ea typeface="UD デジタル 教科書体 NK-B" panose="02020700000000000000" pitchFamily="18" charset="-128"/>
            </a:endParaRPr>
          </a:p>
        </p:txBody>
      </p:sp>
      <p:sp>
        <p:nvSpPr>
          <p:cNvPr id="11" name="テキスト ボックス 10">
            <a:extLst>
              <a:ext uri="{FF2B5EF4-FFF2-40B4-BE49-F238E27FC236}">
                <a16:creationId xmlns:a16="http://schemas.microsoft.com/office/drawing/2014/main" id="{D0392577-9C2B-EA8F-C306-924AEA096A58}"/>
              </a:ext>
            </a:extLst>
          </p:cNvPr>
          <p:cNvSpPr txBox="1"/>
          <p:nvPr/>
        </p:nvSpPr>
        <p:spPr>
          <a:xfrm>
            <a:off x="257977" y="3845090"/>
            <a:ext cx="1239956" cy="288147"/>
          </a:xfrm>
          <a:prstGeom prst="rect">
            <a:avLst/>
          </a:prstGeom>
          <a:solidFill>
            <a:srgbClr val="FFFFFF"/>
          </a:solidFill>
          <a:ln w="28575">
            <a:solidFill>
              <a:schemeClr val="accent1">
                <a:lumMod val="75000"/>
              </a:schemeClr>
            </a:solidFill>
          </a:ln>
        </p:spPr>
        <p:txBody>
          <a:bodyPr wrap="square" lIns="72000" tIns="36000" rIns="72000" bIns="36000" rtlCol="0" anchor="ctr" anchorCtr="0">
            <a:spAutoFit/>
          </a:bodyPr>
          <a:lstStyle/>
          <a:p>
            <a:pPr algn="ctr"/>
            <a:r>
              <a:rPr kumimoji="1" lang="ja-JP" altLang="en-US" sz="1400"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胸部　</a:t>
            </a:r>
            <a:r>
              <a:rPr kumimoji="1" lang="en-US" altLang="ja-JP" sz="1400"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16.5</a:t>
            </a:r>
            <a:r>
              <a:rPr kumimoji="1" lang="ja-JP" altLang="en-US" sz="1400"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a:t>
            </a:r>
            <a:endParaRPr kumimoji="1" lang="ja-JP" altLang="en-US" sz="1400" b="1" u="sng" dirty="0">
              <a:solidFill>
                <a:schemeClr val="accent1">
                  <a:lumMod val="75000"/>
                </a:schemeClr>
              </a:solidFill>
              <a:latin typeface="UD デジタル 教科書体 NK-B" panose="02020700000000000000" pitchFamily="18" charset="-128"/>
              <a:ea typeface="UD デジタル 教科書体 NK-B" panose="02020700000000000000" pitchFamily="18" charset="-128"/>
            </a:endParaRPr>
          </a:p>
        </p:txBody>
      </p:sp>
      <p:sp>
        <p:nvSpPr>
          <p:cNvPr id="12" name="テキスト ボックス 11">
            <a:extLst>
              <a:ext uri="{FF2B5EF4-FFF2-40B4-BE49-F238E27FC236}">
                <a16:creationId xmlns:a16="http://schemas.microsoft.com/office/drawing/2014/main" id="{B8DA8537-4A19-EC38-D331-A4DF773AC57C}"/>
              </a:ext>
            </a:extLst>
          </p:cNvPr>
          <p:cNvSpPr txBox="1"/>
          <p:nvPr/>
        </p:nvSpPr>
        <p:spPr>
          <a:xfrm>
            <a:off x="96481" y="2980631"/>
            <a:ext cx="1143765" cy="288147"/>
          </a:xfrm>
          <a:prstGeom prst="rect">
            <a:avLst/>
          </a:prstGeom>
          <a:solidFill>
            <a:srgbClr val="FFFFFF"/>
          </a:solidFill>
          <a:ln w="28575">
            <a:solidFill>
              <a:schemeClr val="accent1">
                <a:lumMod val="75000"/>
              </a:schemeClr>
            </a:solidFill>
          </a:ln>
        </p:spPr>
        <p:txBody>
          <a:bodyPr wrap="square" lIns="72000" tIns="36000" rIns="72000" bIns="36000" rtlCol="0" anchor="ctr" anchorCtr="0">
            <a:spAutoFit/>
          </a:bodyPr>
          <a:lstStyle/>
          <a:p>
            <a:pPr algn="ctr"/>
            <a:r>
              <a:rPr kumimoji="1" lang="ja-JP" altLang="en-US" sz="1400"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腰部　</a:t>
            </a:r>
            <a:r>
              <a:rPr kumimoji="1" lang="en-US" altLang="ja-JP" sz="1400"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5.0</a:t>
            </a:r>
            <a:r>
              <a:rPr kumimoji="1" lang="ja-JP" altLang="en-US" sz="1400"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a:t>
            </a:r>
            <a:endParaRPr kumimoji="1" lang="ja-JP" altLang="en-US" sz="1400" b="1" u="sng" dirty="0">
              <a:solidFill>
                <a:schemeClr val="accent1">
                  <a:lumMod val="75000"/>
                </a:schemeClr>
              </a:solidFill>
              <a:latin typeface="UD デジタル 教科書体 NK-B" panose="02020700000000000000" pitchFamily="18" charset="-128"/>
              <a:ea typeface="UD デジタル 教科書体 NK-B" panose="02020700000000000000" pitchFamily="18" charset="-128"/>
            </a:endParaRPr>
          </a:p>
        </p:txBody>
      </p:sp>
      <p:sp>
        <p:nvSpPr>
          <p:cNvPr id="13" name="テキスト ボックス 12">
            <a:extLst>
              <a:ext uri="{FF2B5EF4-FFF2-40B4-BE49-F238E27FC236}">
                <a16:creationId xmlns:a16="http://schemas.microsoft.com/office/drawing/2014/main" id="{19E18F2C-EDAC-17AA-3AA4-62A581833811}"/>
              </a:ext>
            </a:extLst>
          </p:cNvPr>
          <p:cNvSpPr txBox="1"/>
          <p:nvPr/>
        </p:nvSpPr>
        <p:spPr>
          <a:xfrm>
            <a:off x="330524" y="2567065"/>
            <a:ext cx="1167409" cy="288147"/>
          </a:xfrm>
          <a:prstGeom prst="rect">
            <a:avLst/>
          </a:prstGeom>
          <a:solidFill>
            <a:srgbClr val="FFFFFF"/>
          </a:solidFill>
          <a:ln w="28575">
            <a:solidFill>
              <a:schemeClr val="accent1">
                <a:lumMod val="75000"/>
              </a:schemeClr>
            </a:solidFill>
          </a:ln>
        </p:spPr>
        <p:txBody>
          <a:bodyPr wrap="square" lIns="72000" tIns="36000" rIns="72000" bIns="36000" rtlCol="0" anchor="ctr" anchorCtr="0">
            <a:spAutoFit/>
          </a:bodyPr>
          <a:lstStyle/>
          <a:p>
            <a:pPr algn="ctr"/>
            <a:r>
              <a:rPr kumimoji="1" lang="ja-JP" altLang="en-US" sz="1400"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脚部　</a:t>
            </a:r>
            <a:r>
              <a:rPr kumimoji="1" lang="en-US" altLang="ja-JP" sz="1400"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1.4</a:t>
            </a:r>
            <a:r>
              <a:rPr kumimoji="1" lang="ja-JP" altLang="en-US" sz="1400"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a:t>
            </a:r>
            <a:endParaRPr kumimoji="1" lang="ja-JP" altLang="en-US" sz="1400" b="1" u="sng" dirty="0">
              <a:solidFill>
                <a:schemeClr val="accent1">
                  <a:lumMod val="75000"/>
                </a:schemeClr>
              </a:solidFill>
              <a:latin typeface="UD デジタル 教科書体 NK-B" panose="02020700000000000000" pitchFamily="18" charset="-128"/>
              <a:ea typeface="UD デジタル 教科書体 NK-B" panose="02020700000000000000" pitchFamily="18" charset="-128"/>
            </a:endParaRPr>
          </a:p>
        </p:txBody>
      </p:sp>
      <p:sp>
        <p:nvSpPr>
          <p:cNvPr id="14" name="テキスト ボックス 13">
            <a:extLst>
              <a:ext uri="{FF2B5EF4-FFF2-40B4-BE49-F238E27FC236}">
                <a16:creationId xmlns:a16="http://schemas.microsoft.com/office/drawing/2014/main" id="{5BF1BE4E-F522-1432-7DB4-4F4DCF34E78B}"/>
              </a:ext>
            </a:extLst>
          </p:cNvPr>
          <p:cNvSpPr txBox="1"/>
          <p:nvPr/>
        </p:nvSpPr>
        <p:spPr>
          <a:xfrm>
            <a:off x="1401742" y="2201708"/>
            <a:ext cx="1274010" cy="288147"/>
          </a:xfrm>
          <a:prstGeom prst="rect">
            <a:avLst/>
          </a:prstGeom>
          <a:solidFill>
            <a:srgbClr val="FFFFFF"/>
          </a:solidFill>
          <a:ln w="28575">
            <a:solidFill>
              <a:schemeClr val="accent1">
                <a:lumMod val="75000"/>
              </a:schemeClr>
            </a:solidFill>
          </a:ln>
        </p:spPr>
        <p:txBody>
          <a:bodyPr wrap="square" lIns="72000" tIns="36000" rIns="72000" bIns="36000" rtlCol="0" anchor="b" anchorCtr="0">
            <a:spAutoFit/>
          </a:bodyPr>
          <a:lstStyle/>
          <a:p>
            <a:pPr algn="ctr"/>
            <a:r>
              <a:rPr kumimoji="1" lang="ja-JP" altLang="en-US" sz="1400"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その他　</a:t>
            </a:r>
            <a:r>
              <a:rPr kumimoji="1" lang="en-US" altLang="ja-JP" sz="1400"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9.4</a:t>
            </a:r>
            <a:r>
              <a:rPr kumimoji="1" lang="ja-JP" altLang="en-US" sz="1400"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a:t>
            </a:r>
            <a:endParaRPr kumimoji="1" lang="ja-JP" altLang="en-US" sz="1400" b="1" u="sng" dirty="0">
              <a:solidFill>
                <a:schemeClr val="accent1">
                  <a:lumMod val="75000"/>
                </a:schemeClr>
              </a:solidFill>
              <a:latin typeface="UD デジタル 教科書体 NK-B" panose="02020700000000000000" pitchFamily="18" charset="-128"/>
              <a:ea typeface="UD デジタル 教科書体 NK-B" panose="02020700000000000000" pitchFamily="18" charset="-128"/>
            </a:endParaRPr>
          </a:p>
        </p:txBody>
      </p:sp>
      <p:graphicFrame>
        <p:nvGraphicFramePr>
          <p:cNvPr id="29" name="グラフ 28">
            <a:extLst>
              <a:ext uri="{FF2B5EF4-FFF2-40B4-BE49-F238E27FC236}">
                <a16:creationId xmlns:a16="http://schemas.microsoft.com/office/drawing/2014/main" id="{DA1E400C-8907-24DD-8287-4BAF82D0CB8A}"/>
              </a:ext>
            </a:extLst>
          </p:cNvPr>
          <p:cNvGraphicFramePr/>
          <p:nvPr>
            <p:extLst>
              <p:ext uri="{D42A27DB-BD31-4B8C-83A1-F6EECF244321}">
                <p14:modId xmlns:p14="http://schemas.microsoft.com/office/powerpoint/2010/main" val="2696930126"/>
              </p:ext>
            </p:extLst>
          </p:nvPr>
        </p:nvGraphicFramePr>
        <p:xfrm>
          <a:off x="5331325" y="1526981"/>
          <a:ext cx="4343560" cy="4070242"/>
        </p:xfrm>
        <a:graphic>
          <a:graphicData uri="http://schemas.openxmlformats.org/drawingml/2006/chart">
            <c:chart xmlns:c="http://schemas.openxmlformats.org/drawingml/2006/chart" xmlns:r="http://schemas.openxmlformats.org/officeDocument/2006/relationships" r:id="rId4"/>
          </a:graphicData>
        </a:graphic>
      </p:graphicFrame>
      <p:sp>
        <p:nvSpPr>
          <p:cNvPr id="30" name="テキスト ボックス 29">
            <a:extLst>
              <a:ext uri="{FF2B5EF4-FFF2-40B4-BE49-F238E27FC236}">
                <a16:creationId xmlns:a16="http://schemas.microsoft.com/office/drawing/2014/main" id="{C234AE5D-E23B-5044-2353-1582D1D7EB68}"/>
              </a:ext>
            </a:extLst>
          </p:cNvPr>
          <p:cNvSpPr txBox="1"/>
          <p:nvPr/>
        </p:nvSpPr>
        <p:spPr>
          <a:xfrm>
            <a:off x="2192203" y="1820464"/>
            <a:ext cx="3066488" cy="307777"/>
          </a:xfrm>
          <a:prstGeom prst="rect">
            <a:avLst/>
          </a:prstGeom>
          <a:noFill/>
        </p:spPr>
        <p:txBody>
          <a:bodyPr wrap="square" rtlCol="0">
            <a:spAutoFit/>
          </a:bodyPr>
          <a:lstStyle/>
          <a:p>
            <a:r>
              <a:rPr kumimoji="1" lang="ja-JP" altLang="en-US" sz="1400"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（東京都内　令和２年～令和６年中）</a:t>
            </a:r>
          </a:p>
        </p:txBody>
      </p:sp>
      <p:sp>
        <p:nvSpPr>
          <p:cNvPr id="31" name="テキスト ボックス 30">
            <a:extLst>
              <a:ext uri="{FF2B5EF4-FFF2-40B4-BE49-F238E27FC236}">
                <a16:creationId xmlns:a16="http://schemas.microsoft.com/office/drawing/2014/main" id="{8E2C1725-7BF3-C072-428E-FBDB1172A71F}"/>
              </a:ext>
            </a:extLst>
          </p:cNvPr>
          <p:cNvSpPr txBox="1"/>
          <p:nvPr/>
        </p:nvSpPr>
        <p:spPr>
          <a:xfrm>
            <a:off x="6875120" y="1828503"/>
            <a:ext cx="2964264" cy="307777"/>
          </a:xfrm>
          <a:prstGeom prst="rect">
            <a:avLst/>
          </a:prstGeom>
          <a:noFill/>
        </p:spPr>
        <p:txBody>
          <a:bodyPr wrap="square" rtlCol="0">
            <a:spAutoFit/>
          </a:bodyPr>
          <a:lstStyle/>
          <a:p>
            <a:r>
              <a:rPr kumimoji="1" lang="ja-JP" altLang="en-US" sz="1400"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（東京都内　令和２年～令和６年中）</a:t>
            </a:r>
          </a:p>
        </p:txBody>
      </p:sp>
      <p:sp>
        <p:nvSpPr>
          <p:cNvPr id="33" name="テキスト ボックス 32">
            <a:extLst>
              <a:ext uri="{FF2B5EF4-FFF2-40B4-BE49-F238E27FC236}">
                <a16:creationId xmlns:a16="http://schemas.microsoft.com/office/drawing/2014/main" id="{FCC7716C-90B3-C9C7-201B-806C1E5F55BA}"/>
              </a:ext>
            </a:extLst>
          </p:cNvPr>
          <p:cNvSpPr txBox="1"/>
          <p:nvPr/>
        </p:nvSpPr>
        <p:spPr>
          <a:xfrm>
            <a:off x="6291034" y="3679803"/>
            <a:ext cx="1168172" cy="349702"/>
          </a:xfrm>
          <a:prstGeom prst="rect">
            <a:avLst/>
          </a:prstGeom>
          <a:noFill/>
          <a:ln w="28575">
            <a:noFill/>
          </a:ln>
        </p:spPr>
        <p:txBody>
          <a:bodyPr wrap="square" lIns="72000" tIns="36000" rIns="72000" bIns="36000" rtlCol="0" anchor="ctr" anchorCtr="0">
            <a:spAutoFit/>
          </a:bodyPr>
          <a:lstStyle/>
          <a:p>
            <a:pPr algn="ctr"/>
            <a:r>
              <a:rPr kumimoji="1" lang="en-US" altLang="ja-JP"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0.13</a:t>
            </a:r>
            <a:r>
              <a:rPr kumimoji="1" lang="ja-JP" altLang="en-US"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a:t>
            </a:r>
            <a:endParaRPr kumimoji="1" lang="ja-JP" altLang="en-US" b="1" u="sng" dirty="0">
              <a:solidFill>
                <a:srgbClr val="FF0000"/>
              </a:solidFill>
              <a:latin typeface="UD デジタル 教科書体 NK-B" panose="02020700000000000000" pitchFamily="18" charset="-128"/>
              <a:ea typeface="UD デジタル 教科書体 NK-B" panose="02020700000000000000" pitchFamily="18" charset="-128"/>
            </a:endParaRPr>
          </a:p>
        </p:txBody>
      </p:sp>
      <p:sp>
        <p:nvSpPr>
          <p:cNvPr id="34" name="テキスト ボックス 33">
            <a:extLst>
              <a:ext uri="{FF2B5EF4-FFF2-40B4-BE49-F238E27FC236}">
                <a16:creationId xmlns:a16="http://schemas.microsoft.com/office/drawing/2014/main" id="{3DB3041D-D9BC-BCAB-5AF5-C0A83457C3E4}"/>
              </a:ext>
            </a:extLst>
          </p:cNvPr>
          <p:cNvSpPr txBox="1"/>
          <p:nvPr/>
        </p:nvSpPr>
        <p:spPr>
          <a:xfrm>
            <a:off x="8020084" y="2614062"/>
            <a:ext cx="1168172" cy="349702"/>
          </a:xfrm>
          <a:prstGeom prst="rect">
            <a:avLst/>
          </a:prstGeom>
          <a:noFill/>
          <a:ln w="28575">
            <a:noFill/>
          </a:ln>
        </p:spPr>
        <p:txBody>
          <a:bodyPr wrap="square" lIns="72000" tIns="36000" rIns="72000" bIns="36000" rtlCol="0" anchor="ctr" anchorCtr="0">
            <a:spAutoFit/>
          </a:bodyPr>
          <a:lstStyle/>
          <a:p>
            <a:pPr algn="ctr"/>
            <a:r>
              <a:rPr kumimoji="1" lang="en-US" altLang="ja-JP"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0.25</a:t>
            </a:r>
            <a:r>
              <a:rPr kumimoji="1" lang="ja-JP" altLang="en-US"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a:t>
            </a:r>
            <a:endParaRPr kumimoji="1" lang="ja-JP" altLang="en-US" b="1" u="sng" dirty="0">
              <a:solidFill>
                <a:srgbClr val="FF0000"/>
              </a:solidFill>
              <a:latin typeface="UD デジタル 教科書体 NK-B" panose="02020700000000000000" pitchFamily="18" charset="-128"/>
              <a:ea typeface="UD デジタル 教科書体 NK-B" panose="02020700000000000000" pitchFamily="18" charset="-128"/>
            </a:endParaRPr>
          </a:p>
        </p:txBody>
      </p:sp>
      <p:pic>
        <p:nvPicPr>
          <p:cNvPr id="35" name="グラフィックス 34" descr="拡大鏡 単色塗りつぶし">
            <a:extLst>
              <a:ext uri="{FF2B5EF4-FFF2-40B4-BE49-F238E27FC236}">
                <a16:creationId xmlns:a16="http://schemas.microsoft.com/office/drawing/2014/main" id="{B37F9521-EB29-06CC-0EAC-4FA47B85BD7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78264" y="5974240"/>
            <a:ext cx="468000" cy="468000"/>
          </a:xfrm>
          <a:prstGeom prst="rect">
            <a:avLst/>
          </a:prstGeom>
        </p:spPr>
      </p:pic>
      <p:sp>
        <p:nvSpPr>
          <p:cNvPr id="36" name="テキスト ボックス 35">
            <a:extLst>
              <a:ext uri="{FF2B5EF4-FFF2-40B4-BE49-F238E27FC236}">
                <a16:creationId xmlns:a16="http://schemas.microsoft.com/office/drawing/2014/main" id="{2147C3D4-680A-7227-3981-22FC3F8C7513}"/>
              </a:ext>
            </a:extLst>
          </p:cNvPr>
          <p:cNvSpPr txBox="1"/>
          <p:nvPr/>
        </p:nvSpPr>
        <p:spPr>
          <a:xfrm>
            <a:off x="1123549" y="5815397"/>
            <a:ext cx="8270284" cy="430887"/>
          </a:xfrm>
          <a:prstGeom prst="rect">
            <a:avLst/>
          </a:prstGeom>
          <a:noFill/>
        </p:spPr>
        <p:txBody>
          <a:bodyPr wrap="square" rtlCol="0">
            <a:spAutoFit/>
          </a:bodyPr>
          <a:lstStyle/>
          <a:p>
            <a:r>
              <a:rPr kumimoji="1" lang="ja-JP" altLang="en-US" sz="22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自転車事故で亡くなられた方の</a:t>
            </a:r>
            <a:r>
              <a:rPr kumimoji="1" lang="ja-JP" altLang="en-US" sz="2200" b="1" u="sng" dirty="0">
                <a:solidFill>
                  <a:srgbClr val="FF0000"/>
                </a:solidFill>
                <a:latin typeface="UD デジタル 教科書体 NK-B" panose="02020700000000000000" pitchFamily="18" charset="-128"/>
                <a:ea typeface="UD デジタル 教科書体 NK-B" panose="02020700000000000000" pitchFamily="18" charset="-128"/>
              </a:rPr>
              <a:t>半数以上が頭部の損傷が死因</a:t>
            </a:r>
            <a:endParaRPr kumimoji="1" lang="en-US" altLang="ja-JP" sz="2200" b="1" u="sng" dirty="0">
              <a:solidFill>
                <a:srgbClr val="FF0000"/>
              </a:solidFill>
              <a:latin typeface="UD デジタル 教科書体 NK-B" panose="02020700000000000000" pitchFamily="18" charset="-128"/>
              <a:ea typeface="UD デジタル 教科書体 NK-B" panose="02020700000000000000" pitchFamily="18" charset="-128"/>
            </a:endParaRPr>
          </a:p>
        </p:txBody>
      </p:sp>
      <p:sp>
        <p:nvSpPr>
          <p:cNvPr id="37" name="テキスト ボックス 36">
            <a:extLst>
              <a:ext uri="{FF2B5EF4-FFF2-40B4-BE49-F238E27FC236}">
                <a16:creationId xmlns:a16="http://schemas.microsoft.com/office/drawing/2014/main" id="{6C6161BB-F793-7138-8E43-07F69B1D5495}"/>
              </a:ext>
            </a:extLst>
          </p:cNvPr>
          <p:cNvSpPr txBox="1"/>
          <p:nvPr/>
        </p:nvSpPr>
        <p:spPr>
          <a:xfrm>
            <a:off x="1123549" y="6246961"/>
            <a:ext cx="8270284" cy="430887"/>
          </a:xfrm>
          <a:prstGeom prst="rect">
            <a:avLst/>
          </a:prstGeom>
          <a:noFill/>
        </p:spPr>
        <p:txBody>
          <a:bodyPr wrap="square" rtlCol="0">
            <a:spAutoFit/>
          </a:bodyPr>
          <a:lstStyle/>
          <a:p>
            <a:r>
              <a:rPr kumimoji="1" lang="ja-JP" altLang="en-US" sz="2200" b="1" u="sng" dirty="0">
                <a:solidFill>
                  <a:srgbClr val="FF0000"/>
                </a:solidFill>
                <a:latin typeface="UD デジタル 教科書体 NK-B" panose="02020700000000000000" pitchFamily="18" charset="-128"/>
                <a:ea typeface="UD デジタル 教科書体 NK-B" panose="02020700000000000000" pitchFamily="18" charset="-128"/>
              </a:rPr>
              <a:t>ヘルメットを着用</a:t>
            </a:r>
            <a:r>
              <a:rPr kumimoji="1" lang="ja-JP" altLang="en-US" sz="22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することで、頭部が原因の致死率を</a:t>
            </a:r>
            <a:r>
              <a:rPr kumimoji="1" lang="ja-JP" altLang="en-US" sz="2200" b="1" u="sng" dirty="0">
                <a:solidFill>
                  <a:srgbClr val="FF0000"/>
                </a:solidFill>
                <a:latin typeface="UD デジタル 教科書体 NK-B" panose="02020700000000000000" pitchFamily="18" charset="-128"/>
                <a:ea typeface="UD デジタル 教科書体 NK-B" panose="02020700000000000000" pitchFamily="18" charset="-128"/>
              </a:rPr>
              <a:t>約半減</a:t>
            </a:r>
            <a:r>
              <a:rPr kumimoji="1" lang="ja-JP" altLang="en-US" sz="22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できる</a:t>
            </a:r>
            <a:endParaRPr kumimoji="1" lang="en-US" altLang="ja-JP" sz="22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endParaRPr>
          </a:p>
        </p:txBody>
      </p:sp>
      <p:cxnSp>
        <p:nvCxnSpPr>
          <p:cNvPr id="39" name="直線コネクタ 38">
            <a:extLst>
              <a:ext uri="{FF2B5EF4-FFF2-40B4-BE49-F238E27FC236}">
                <a16:creationId xmlns:a16="http://schemas.microsoft.com/office/drawing/2014/main" id="{18265A77-8EF5-1BC1-14B9-6C5FE7E6EBF7}"/>
              </a:ext>
            </a:extLst>
          </p:cNvPr>
          <p:cNvCxnSpPr>
            <a:cxnSpLocks/>
            <a:stCxn id="13" idx="3"/>
          </p:cNvCxnSpPr>
          <p:nvPr/>
        </p:nvCxnSpPr>
        <p:spPr>
          <a:xfrm>
            <a:off x="1497933" y="2711139"/>
            <a:ext cx="208739" cy="66987"/>
          </a:xfrm>
          <a:prstGeom prst="line">
            <a:avLst/>
          </a:prstGeom>
          <a:ln w="19050">
            <a:solidFill>
              <a:schemeClr val="accent1">
                <a:lumMod val="75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41" name="直線コネクタ 40">
            <a:extLst>
              <a:ext uri="{FF2B5EF4-FFF2-40B4-BE49-F238E27FC236}">
                <a16:creationId xmlns:a16="http://schemas.microsoft.com/office/drawing/2014/main" id="{F80D7F2B-9FF9-AF61-EC5E-F49A1E66F203}"/>
              </a:ext>
            </a:extLst>
          </p:cNvPr>
          <p:cNvCxnSpPr>
            <a:cxnSpLocks/>
          </p:cNvCxnSpPr>
          <p:nvPr/>
        </p:nvCxnSpPr>
        <p:spPr>
          <a:xfrm flipV="1">
            <a:off x="1268212" y="2980631"/>
            <a:ext cx="209937" cy="144073"/>
          </a:xfrm>
          <a:prstGeom prst="line">
            <a:avLst/>
          </a:prstGeom>
          <a:ln w="19050">
            <a:solidFill>
              <a:schemeClr val="accent1">
                <a:lumMod val="75000"/>
              </a:schemeClr>
            </a:solidFill>
            <a:prstDash val="sysDot"/>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623648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8FECDEC-964C-A905-A0C2-47BE9B73739B}"/>
            </a:ext>
          </a:extLst>
        </p:cNvPr>
        <p:cNvGrpSpPr/>
        <p:nvPr/>
      </p:nvGrpSpPr>
      <p:grpSpPr>
        <a:xfrm>
          <a:off x="0" y="0"/>
          <a:ext cx="0" cy="0"/>
          <a:chOff x="0" y="0"/>
          <a:chExt cx="0" cy="0"/>
        </a:xfrm>
      </p:grpSpPr>
      <p:grpSp>
        <p:nvGrpSpPr>
          <p:cNvPr id="30" name="グループ化 29">
            <a:extLst>
              <a:ext uri="{FF2B5EF4-FFF2-40B4-BE49-F238E27FC236}">
                <a16:creationId xmlns:a16="http://schemas.microsoft.com/office/drawing/2014/main" id="{2F690253-232C-99FE-FDD0-BE0A9DF703C3}"/>
              </a:ext>
            </a:extLst>
          </p:cNvPr>
          <p:cNvGrpSpPr/>
          <p:nvPr/>
        </p:nvGrpSpPr>
        <p:grpSpPr>
          <a:xfrm>
            <a:off x="4742920" y="4509428"/>
            <a:ext cx="3378628" cy="468000"/>
            <a:chOff x="3479324" y="2240643"/>
            <a:chExt cx="3312000" cy="468000"/>
          </a:xfrm>
        </p:grpSpPr>
        <p:sp>
          <p:nvSpPr>
            <p:cNvPr id="31" name="フリーフォーム: 図形 30">
              <a:extLst>
                <a:ext uri="{FF2B5EF4-FFF2-40B4-BE49-F238E27FC236}">
                  <a16:creationId xmlns:a16="http://schemas.microsoft.com/office/drawing/2014/main" id="{A7BE04CE-A3B6-8EF5-BE9F-83BB5A9F8698}"/>
                </a:ext>
              </a:extLst>
            </p:cNvPr>
            <p:cNvSpPr/>
            <p:nvPr/>
          </p:nvSpPr>
          <p:spPr>
            <a:xfrm>
              <a:off x="3479324" y="2240643"/>
              <a:ext cx="3312000" cy="468000"/>
            </a:xfrm>
            <a:custGeom>
              <a:avLst/>
              <a:gdLst>
                <a:gd name="connsiteX0" fmla="*/ 414000 w 8962350"/>
                <a:gd name="connsiteY0" fmla="*/ 0 h 828000"/>
                <a:gd name="connsiteX1" fmla="*/ 414000 w 8962350"/>
                <a:gd name="connsiteY1" fmla="*/ 0 h 828000"/>
                <a:gd name="connsiteX2" fmla="*/ 414000 w 8962350"/>
                <a:gd name="connsiteY2" fmla="*/ 0 h 828000"/>
                <a:gd name="connsiteX3" fmla="*/ 8548350 w 8962350"/>
                <a:gd name="connsiteY3" fmla="*/ 0 h 828000"/>
                <a:gd name="connsiteX4" fmla="*/ 8962350 w 8962350"/>
                <a:gd name="connsiteY4" fmla="*/ 414000 h 828000"/>
                <a:gd name="connsiteX5" fmla="*/ 8548350 w 8962350"/>
                <a:gd name="connsiteY5" fmla="*/ 828000 h 828000"/>
                <a:gd name="connsiteX6" fmla="*/ 414000 w 8962350"/>
                <a:gd name="connsiteY6" fmla="*/ 828000 h 828000"/>
                <a:gd name="connsiteX7" fmla="*/ 414000 w 8962350"/>
                <a:gd name="connsiteY7" fmla="*/ 828000 h 828000"/>
                <a:gd name="connsiteX8" fmla="*/ 414000 w 8962350"/>
                <a:gd name="connsiteY8" fmla="*/ 828000 h 828000"/>
                <a:gd name="connsiteX9" fmla="*/ 0 w 8962350"/>
                <a:gd name="connsiteY9" fmla="*/ 414000 h 828000"/>
                <a:gd name="connsiteX10" fmla="*/ 414000 w 8962350"/>
                <a:gd name="connsiteY10" fmla="*/ 0 h 82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962350" h="828000">
                  <a:moveTo>
                    <a:pt x="414000" y="0"/>
                  </a:moveTo>
                  <a:lnTo>
                    <a:pt x="414000" y="0"/>
                  </a:lnTo>
                  <a:lnTo>
                    <a:pt x="414000" y="0"/>
                  </a:lnTo>
                  <a:lnTo>
                    <a:pt x="8548350" y="0"/>
                  </a:lnTo>
                  <a:cubicBezTo>
                    <a:pt x="8776996" y="0"/>
                    <a:pt x="8962350" y="185354"/>
                    <a:pt x="8962350" y="414000"/>
                  </a:cubicBezTo>
                  <a:cubicBezTo>
                    <a:pt x="8962350" y="642646"/>
                    <a:pt x="8776996" y="828000"/>
                    <a:pt x="8548350" y="828000"/>
                  </a:cubicBezTo>
                  <a:lnTo>
                    <a:pt x="414000" y="828000"/>
                  </a:lnTo>
                  <a:lnTo>
                    <a:pt x="414000" y="828000"/>
                  </a:lnTo>
                  <a:lnTo>
                    <a:pt x="414000" y="828000"/>
                  </a:lnTo>
                  <a:cubicBezTo>
                    <a:pt x="185354" y="828000"/>
                    <a:pt x="0" y="642646"/>
                    <a:pt x="0" y="414000"/>
                  </a:cubicBezTo>
                  <a:cubicBezTo>
                    <a:pt x="0" y="185354"/>
                    <a:pt x="185354" y="0"/>
                    <a:pt x="414000" y="0"/>
                  </a:cubicBezTo>
                  <a:close/>
                </a:path>
              </a:pathLst>
            </a:custGeom>
            <a:solidFill>
              <a:schemeClr val="accent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32" name="フリーフォーム: 図形 31">
              <a:extLst>
                <a:ext uri="{FF2B5EF4-FFF2-40B4-BE49-F238E27FC236}">
                  <a16:creationId xmlns:a16="http://schemas.microsoft.com/office/drawing/2014/main" id="{569941FC-71E1-85DB-DE7F-B84F53A9FE12}"/>
                </a:ext>
              </a:extLst>
            </p:cNvPr>
            <p:cNvSpPr/>
            <p:nvPr/>
          </p:nvSpPr>
          <p:spPr>
            <a:xfrm>
              <a:off x="3497324" y="2262243"/>
              <a:ext cx="3276000" cy="424800"/>
            </a:xfrm>
            <a:custGeom>
              <a:avLst/>
              <a:gdLst>
                <a:gd name="connsiteX0" fmla="*/ 414000 w 8962350"/>
                <a:gd name="connsiteY0" fmla="*/ 0 h 828000"/>
                <a:gd name="connsiteX1" fmla="*/ 414000 w 8962350"/>
                <a:gd name="connsiteY1" fmla="*/ 0 h 828000"/>
                <a:gd name="connsiteX2" fmla="*/ 414000 w 8962350"/>
                <a:gd name="connsiteY2" fmla="*/ 0 h 828000"/>
                <a:gd name="connsiteX3" fmla="*/ 8548350 w 8962350"/>
                <a:gd name="connsiteY3" fmla="*/ 0 h 828000"/>
                <a:gd name="connsiteX4" fmla="*/ 8962350 w 8962350"/>
                <a:gd name="connsiteY4" fmla="*/ 414000 h 828000"/>
                <a:gd name="connsiteX5" fmla="*/ 8548350 w 8962350"/>
                <a:gd name="connsiteY5" fmla="*/ 828000 h 828000"/>
                <a:gd name="connsiteX6" fmla="*/ 414000 w 8962350"/>
                <a:gd name="connsiteY6" fmla="*/ 828000 h 828000"/>
                <a:gd name="connsiteX7" fmla="*/ 414000 w 8962350"/>
                <a:gd name="connsiteY7" fmla="*/ 828000 h 828000"/>
                <a:gd name="connsiteX8" fmla="*/ 414000 w 8962350"/>
                <a:gd name="connsiteY8" fmla="*/ 828000 h 828000"/>
                <a:gd name="connsiteX9" fmla="*/ 0 w 8962350"/>
                <a:gd name="connsiteY9" fmla="*/ 414000 h 828000"/>
                <a:gd name="connsiteX10" fmla="*/ 414000 w 8962350"/>
                <a:gd name="connsiteY10" fmla="*/ 0 h 82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962350" h="828000">
                  <a:moveTo>
                    <a:pt x="414000" y="0"/>
                  </a:moveTo>
                  <a:lnTo>
                    <a:pt x="414000" y="0"/>
                  </a:lnTo>
                  <a:lnTo>
                    <a:pt x="414000" y="0"/>
                  </a:lnTo>
                  <a:lnTo>
                    <a:pt x="8548350" y="0"/>
                  </a:lnTo>
                  <a:cubicBezTo>
                    <a:pt x="8776996" y="0"/>
                    <a:pt x="8962350" y="185354"/>
                    <a:pt x="8962350" y="414000"/>
                  </a:cubicBezTo>
                  <a:cubicBezTo>
                    <a:pt x="8962350" y="642646"/>
                    <a:pt x="8776996" y="828000"/>
                    <a:pt x="8548350" y="828000"/>
                  </a:cubicBezTo>
                  <a:lnTo>
                    <a:pt x="414000" y="828000"/>
                  </a:lnTo>
                  <a:lnTo>
                    <a:pt x="414000" y="828000"/>
                  </a:lnTo>
                  <a:lnTo>
                    <a:pt x="414000" y="828000"/>
                  </a:lnTo>
                  <a:cubicBezTo>
                    <a:pt x="185354" y="828000"/>
                    <a:pt x="0" y="642646"/>
                    <a:pt x="0" y="414000"/>
                  </a:cubicBezTo>
                  <a:cubicBezTo>
                    <a:pt x="0" y="185354"/>
                    <a:pt x="185354" y="0"/>
                    <a:pt x="414000" y="0"/>
                  </a:cubicBezTo>
                  <a:close/>
                </a:path>
              </a:pathLst>
            </a:custGeom>
            <a:solidFill>
              <a:schemeClr val="bg1"/>
            </a:solidFill>
            <a:ln>
              <a:solidFill>
                <a:schemeClr val="accent1">
                  <a:shade val="15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grpSp>
      <p:sp>
        <p:nvSpPr>
          <p:cNvPr id="12" name="四角形: 角を丸くする 11">
            <a:extLst>
              <a:ext uri="{FF2B5EF4-FFF2-40B4-BE49-F238E27FC236}">
                <a16:creationId xmlns:a16="http://schemas.microsoft.com/office/drawing/2014/main" id="{61CD9E80-A402-387C-3DAC-8207EDCA1958}"/>
              </a:ext>
            </a:extLst>
          </p:cNvPr>
          <p:cNvSpPr/>
          <p:nvPr/>
        </p:nvSpPr>
        <p:spPr>
          <a:xfrm>
            <a:off x="301309" y="3421414"/>
            <a:ext cx="9325012" cy="864000"/>
          </a:xfrm>
          <a:prstGeom prst="roundRect">
            <a:avLst>
              <a:gd name="adj" fmla="val 5104"/>
            </a:avLst>
          </a:prstGeom>
          <a:pattFill prst="pct30">
            <a:fgClr>
              <a:schemeClr val="accent1">
                <a:lumMod val="20000"/>
                <a:lumOff val="80000"/>
              </a:schemeClr>
            </a:fgClr>
            <a:bgClr>
              <a:schemeClr val="bg1"/>
            </a:bgClr>
          </a:patt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四角形: 角を丸くする 10">
            <a:extLst>
              <a:ext uri="{FF2B5EF4-FFF2-40B4-BE49-F238E27FC236}">
                <a16:creationId xmlns:a16="http://schemas.microsoft.com/office/drawing/2014/main" id="{55E89CE2-58C5-50FB-C271-CDC7926C68C5}"/>
              </a:ext>
            </a:extLst>
          </p:cNvPr>
          <p:cNvSpPr/>
          <p:nvPr/>
        </p:nvSpPr>
        <p:spPr>
          <a:xfrm>
            <a:off x="301309" y="1928709"/>
            <a:ext cx="9325012" cy="900000"/>
          </a:xfrm>
          <a:prstGeom prst="roundRect">
            <a:avLst>
              <a:gd name="adj" fmla="val 5104"/>
            </a:avLst>
          </a:prstGeom>
          <a:pattFill prst="pct30">
            <a:fgClr>
              <a:schemeClr val="accent1">
                <a:lumMod val="20000"/>
                <a:lumOff val="80000"/>
              </a:schemeClr>
            </a:fgClr>
            <a:bgClr>
              <a:schemeClr val="bg1"/>
            </a:bgClr>
          </a:patt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正方形/長方形 1">
            <a:extLst>
              <a:ext uri="{FF2B5EF4-FFF2-40B4-BE49-F238E27FC236}">
                <a16:creationId xmlns:a16="http://schemas.microsoft.com/office/drawing/2014/main" id="{6A4A5442-3ACE-199B-F7B4-0996CBFADDAC}"/>
              </a:ext>
            </a:extLst>
          </p:cNvPr>
          <p:cNvSpPr/>
          <p:nvPr/>
        </p:nvSpPr>
        <p:spPr>
          <a:xfrm>
            <a:off x="0" y="0"/>
            <a:ext cx="9906000" cy="64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a:extLst>
              <a:ext uri="{FF2B5EF4-FFF2-40B4-BE49-F238E27FC236}">
                <a16:creationId xmlns:a16="http://schemas.microsoft.com/office/drawing/2014/main" id="{6189C701-2CE0-9382-593E-B2473D62F361}"/>
              </a:ext>
            </a:extLst>
          </p:cNvPr>
          <p:cNvSpPr txBox="1"/>
          <p:nvPr/>
        </p:nvSpPr>
        <p:spPr>
          <a:xfrm>
            <a:off x="228598" y="63225"/>
            <a:ext cx="8953501" cy="553998"/>
          </a:xfrm>
          <a:prstGeom prst="rect">
            <a:avLst/>
          </a:prstGeom>
          <a:noFill/>
        </p:spPr>
        <p:txBody>
          <a:bodyPr wrap="square" rtlCol="0">
            <a:spAutoFit/>
          </a:bodyPr>
          <a:lstStyle/>
          <a:p>
            <a:r>
              <a:rPr kumimoji="1" lang="ja-JP" altLang="en-US" sz="3000" b="1" dirty="0">
                <a:solidFill>
                  <a:schemeClr val="bg1"/>
                </a:solidFill>
                <a:latin typeface="UD デジタル 教科書体 NK-B" panose="02020700000000000000" pitchFamily="18" charset="-128"/>
                <a:ea typeface="UD デジタル 教科書体 NK-B" panose="02020700000000000000" pitchFamily="18" charset="-128"/>
              </a:rPr>
              <a:t>第２章　　</a:t>
            </a:r>
            <a:r>
              <a:rPr kumimoji="1" lang="en-US" altLang="ja-JP" sz="3000" b="1" dirty="0">
                <a:solidFill>
                  <a:schemeClr val="bg1"/>
                </a:solidFill>
                <a:latin typeface="UD デジタル 教科書体 NK-B" panose="02020700000000000000" pitchFamily="18" charset="-128"/>
                <a:ea typeface="UD デジタル 教科書体 NK-B" panose="02020700000000000000" pitchFamily="18" charset="-128"/>
              </a:rPr>
              <a:t>case</a:t>
            </a:r>
            <a:r>
              <a:rPr kumimoji="1" lang="ja-JP" altLang="en-US" sz="3000" b="1" dirty="0">
                <a:solidFill>
                  <a:schemeClr val="bg1"/>
                </a:solidFill>
                <a:latin typeface="UD デジタル 教科書体 NK-B" panose="02020700000000000000" pitchFamily="18" charset="-128"/>
                <a:ea typeface="UD デジタル 教科書体 NK-B" panose="02020700000000000000" pitchFamily="18" charset="-128"/>
              </a:rPr>
              <a:t>２　自転車で車道を通行するときは？</a:t>
            </a:r>
            <a:endParaRPr kumimoji="1" lang="en-US" altLang="ja-JP" sz="3000" b="1" dirty="0">
              <a:solidFill>
                <a:schemeClr val="bg1"/>
              </a:solidFill>
              <a:latin typeface="UD デジタル 教科書体 NK-B" panose="02020700000000000000" pitchFamily="18" charset="-128"/>
              <a:ea typeface="UD デジタル 教科書体 NK-B" panose="02020700000000000000" pitchFamily="18" charset="-128"/>
            </a:endParaRPr>
          </a:p>
        </p:txBody>
      </p:sp>
      <p:sp>
        <p:nvSpPr>
          <p:cNvPr id="5" name="平行四辺形 4">
            <a:extLst>
              <a:ext uri="{FF2B5EF4-FFF2-40B4-BE49-F238E27FC236}">
                <a16:creationId xmlns:a16="http://schemas.microsoft.com/office/drawing/2014/main" id="{83158090-90B4-1491-E604-F05DECC166E2}"/>
              </a:ext>
            </a:extLst>
          </p:cNvPr>
          <p:cNvSpPr/>
          <p:nvPr/>
        </p:nvSpPr>
        <p:spPr>
          <a:xfrm>
            <a:off x="190498" y="1163863"/>
            <a:ext cx="5832000" cy="108000"/>
          </a:xfrm>
          <a:prstGeom prst="parallelogram">
            <a:avLst/>
          </a:prstGeom>
          <a:pattFill prst="pct30">
            <a:fgClr>
              <a:schemeClr val="accent2">
                <a:lumMod val="40000"/>
                <a:lumOff val="60000"/>
              </a:schemeClr>
            </a:fgClr>
            <a:bgClr>
              <a:schemeClr val="bg1"/>
            </a:bgClr>
          </a:patt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6A213621-23E8-7A8D-48AB-86983C72B12C}"/>
              </a:ext>
            </a:extLst>
          </p:cNvPr>
          <p:cNvSpPr txBox="1"/>
          <p:nvPr/>
        </p:nvSpPr>
        <p:spPr>
          <a:xfrm>
            <a:off x="104774" y="794933"/>
            <a:ext cx="6086476" cy="584775"/>
          </a:xfrm>
          <a:prstGeom prst="rect">
            <a:avLst/>
          </a:prstGeom>
          <a:noFill/>
        </p:spPr>
        <p:txBody>
          <a:bodyPr wrap="square" rtlCol="0">
            <a:spAutoFit/>
          </a:bodyPr>
          <a:lstStyle/>
          <a:p>
            <a:r>
              <a:rPr kumimoji="1" lang="ja-JP" altLang="en-US" sz="32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自転車用ヘルメット着用の必要性</a:t>
            </a:r>
            <a:endParaRPr kumimoji="1" lang="en-US" altLang="ja-JP" sz="32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endParaRPr>
          </a:p>
        </p:txBody>
      </p:sp>
      <p:sp>
        <p:nvSpPr>
          <p:cNvPr id="6" name="四角形: 角を丸くする 5">
            <a:extLst>
              <a:ext uri="{FF2B5EF4-FFF2-40B4-BE49-F238E27FC236}">
                <a16:creationId xmlns:a16="http://schemas.microsoft.com/office/drawing/2014/main" id="{A34DEAB9-2E83-58D3-C6BA-C864E07C7286}"/>
              </a:ext>
            </a:extLst>
          </p:cNvPr>
          <p:cNvSpPr/>
          <p:nvPr/>
        </p:nvSpPr>
        <p:spPr>
          <a:xfrm>
            <a:off x="228598" y="1442793"/>
            <a:ext cx="2986875" cy="396000"/>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502DED59-004E-6AFB-B8C6-7BB15F0E2DD6}"/>
              </a:ext>
            </a:extLst>
          </p:cNvPr>
          <p:cNvSpPr txBox="1"/>
          <p:nvPr/>
        </p:nvSpPr>
        <p:spPr>
          <a:xfrm>
            <a:off x="352841" y="1459813"/>
            <a:ext cx="2795171" cy="400110"/>
          </a:xfrm>
          <a:prstGeom prst="rect">
            <a:avLst/>
          </a:prstGeom>
          <a:noFill/>
        </p:spPr>
        <p:txBody>
          <a:bodyPr wrap="square" rtlCol="0">
            <a:spAutoFit/>
          </a:bodyPr>
          <a:lstStyle/>
          <a:p>
            <a:r>
              <a:rPr kumimoji="1" lang="ja-JP" altLang="en-US" sz="2000" b="1" dirty="0">
                <a:solidFill>
                  <a:schemeClr val="bg1"/>
                </a:solidFill>
                <a:latin typeface="UD デジタル 教科書体 NK-B" panose="02020700000000000000" pitchFamily="18" charset="-128"/>
                <a:ea typeface="UD デジタル 教科書体 NK-B" panose="02020700000000000000" pitchFamily="18" charset="-128"/>
              </a:rPr>
              <a:t>道路交通法</a:t>
            </a:r>
            <a:r>
              <a:rPr kumimoji="1" lang="ja-JP" altLang="en-US" sz="1400" b="1" dirty="0">
                <a:solidFill>
                  <a:schemeClr val="bg1"/>
                </a:solidFill>
                <a:latin typeface="UD デジタル 教科書体 NK-B" panose="02020700000000000000" pitchFamily="18" charset="-128"/>
                <a:ea typeface="UD デジタル 教科書体 NK-B" panose="02020700000000000000" pitchFamily="18" charset="-128"/>
              </a:rPr>
              <a:t>（第</a:t>
            </a:r>
            <a:r>
              <a:rPr kumimoji="1" lang="en-US" altLang="ja-JP" sz="1400" b="1" dirty="0">
                <a:solidFill>
                  <a:schemeClr val="bg1"/>
                </a:solidFill>
                <a:latin typeface="UD デジタル 教科書体 NK-B" panose="02020700000000000000" pitchFamily="18" charset="-128"/>
                <a:ea typeface="UD デジタル 教科書体 NK-B" panose="02020700000000000000" pitchFamily="18" charset="-128"/>
              </a:rPr>
              <a:t>63</a:t>
            </a:r>
            <a:r>
              <a:rPr kumimoji="1" lang="ja-JP" altLang="en-US" sz="1400" b="1" dirty="0">
                <a:solidFill>
                  <a:schemeClr val="bg1"/>
                </a:solidFill>
                <a:latin typeface="UD デジタル 教科書体 NK-B" panose="02020700000000000000" pitchFamily="18" charset="-128"/>
                <a:ea typeface="UD デジタル 教科書体 NK-B" panose="02020700000000000000" pitchFamily="18" charset="-128"/>
              </a:rPr>
              <a:t>条の</a:t>
            </a:r>
            <a:r>
              <a:rPr kumimoji="1" lang="en-US" altLang="ja-JP" sz="1400" b="1" dirty="0">
                <a:solidFill>
                  <a:schemeClr val="bg1"/>
                </a:solidFill>
                <a:latin typeface="UD デジタル 教科書体 NK-B" panose="02020700000000000000" pitchFamily="18" charset="-128"/>
                <a:ea typeface="UD デジタル 教科書体 NK-B" panose="02020700000000000000" pitchFamily="18" charset="-128"/>
              </a:rPr>
              <a:t>11</a:t>
            </a:r>
            <a:r>
              <a:rPr kumimoji="1" lang="ja-JP" altLang="en-US" sz="1400" b="1" dirty="0">
                <a:solidFill>
                  <a:schemeClr val="bg1"/>
                </a:solidFill>
                <a:latin typeface="UD デジタル 教科書体 NK-B" panose="02020700000000000000" pitchFamily="18" charset="-128"/>
                <a:ea typeface="UD デジタル 教科書体 NK-B" panose="02020700000000000000" pitchFamily="18" charset="-128"/>
              </a:rPr>
              <a:t>）</a:t>
            </a:r>
            <a:endParaRPr kumimoji="1" lang="en-US" altLang="ja-JP" sz="2000" b="1" dirty="0">
              <a:solidFill>
                <a:schemeClr val="bg1"/>
              </a:solidFill>
              <a:latin typeface="UD デジタル 教科書体 NK-B" panose="02020700000000000000" pitchFamily="18" charset="-128"/>
              <a:ea typeface="UD デジタル 教科書体 NK-B" panose="02020700000000000000" pitchFamily="18" charset="-128"/>
            </a:endParaRPr>
          </a:p>
        </p:txBody>
      </p:sp>
      <p:sp>
        <p:nvSpPr>
          <p:cNvPr id="15" name="テキスト ボックス 14">
            <a:extLst>
              <a:ext uri="{FF2B5EF4-FFF2-40B4-BE49-F238E27FC236}">
                <a16:creationId xmlns:a16="http://schemas.microsoft.com/office/drawing/2014/main" id="{6D2AFEE5-2535-6798-5FEB-8B0D9C32401C}"/>
              </a:ext>
            </a:extLst>
          </p:cNvPr>
          <p:cNvSpPr txBox="1"/>
          <p:nvPr/>
        </p:nvSpPr>
        <p:spPr>
          <a:xfrm>
            <a:off x="433228" y="1947558"/>
            <a:ext cx="4147250" cy="338554"/>
          </a:xfrm>
          <a:prstGeom prst="rect">
            <a:avLst/>
          </a:prstGeom>
          <a:noFill/>
        </p:spPr>
        <p:txBody>
          <a:bodyPr wrap="square" rtlCol="0">
            <a:spAutoFit/>
          </a:bodyPr>
          <a:lstStyle/>
          <a:p>
            <a:r>
              <a:rPr kumimoji="1" lang="ja-JP" altLang="en-US" sz="16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①　自転車の運転者がヘルメットをかぶること</a:t>
            </a:r>
            <a:endParaRPr kumimoji="1" lang="en-US" altLang="ja-JP" sz="16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endParaRPr>
          </a:p>
        </p:txBody>
      </p:sp>
      <p:sp>
        <p:nvSpPr>
          <p:cNvPr id="16" name="テキスト ボックス 15">
            <a:extLst>
              <a:ext uri="{FF2B5EF4-FFF2-40B4-BE49-F238E27FC236}">
                <a16:creationId xmlns:a16="http://schemas.microsoft.com/office/drawing/2014/main" id="{FCD64634-6CA5-0155-9112-E12DC14EFFBD}"/>
              </a:ext>
            </a:extLst>
          </p:cNvPr>
          <p:cNvSpPr txBox="1"/>
          <p:nvPr/>
        </p:nvSpPr>
        <p:spPr>
          <a:xfrm>
            <a:off x="433228" y="2216670"/>
            <a:ext cx="6238879" cy="338554"/>
          </a:xfrm>
          <a:prstGeom prst="rect">
            <a:avLst/>
          </a:prstGeom>
          <a:noFill/>
        </p:spPr>
        <p:txBody>
          <a:bodyPr wrap="square" rtlCol="0">
            <a:spAutoFit/>
          </a:bodyPr>
          <a:lstStyle/>
          <a:p>
            <a:r>
              <a:rPr kumimoji="1" lang="ja-JP" altLang="en-US" sz="16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②　他人を自転車に乗車させる際、その人にヘルメットをかぶらせること</a:t>
            </a:r>
            <a:endParaRPr kumimoji="1" lang="en-US" altLang="ja-JP" sz="16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endParaRPr>
          </a:p>
        </p:txBody>
      </p:sp>
      <p:sp>
        <p:nvSpPr>
          <p:cNvPr id="17" name="テキスト ボックス 16">
            <a:extLst>
              <a:ext uri="{FF2B5EF4-FFF2-40B4-BE49-F238E27FC236}">
                <a16:creationId xmlns:a16="http://schemas.microsoft.com/office/drawing/2014/main" id="{632C1884-E8CA-91D8-BCF6-1F8BE7623F17}"/>
              </a:ext>
            </a:extLst>
          </p:cNvPr>
          <p:cNvSpPr txBox="1"/>
          <p:nvPr/>
        </p:nvSpPr>
        <p:spPr>
          <a:xfrm>
            <a:off x="3272256" y="1515716"/>
            <a:ext cx="5660730" cy="369332"/>
          </a:xfrm>
          <a:prstGeom prst="rect">
            <a:avLst/>
          </a:prstGeom>
          <a:noFill/>
        </p:spPr>
        <p:txBody>
          <a:bodyPr wrap="square" rtlCol="0">
            <a:spAutoFit/>
          </a:bodyPr>
          <a:lstStyle/>
          <a:p>
            <a:r>
              <a:rPr kumimoji="1" lang="ja-JP" altLang="en-US"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以下の３つの事項が、努力義務として定められています。</a:t>
            </a:r>
            <a:endParaRPr kumimoji="1" lang="en-US" altLang="ja-JP"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endParaRPr>
          </a:p>
        </p:txBody>
      </p:sp>
      <p:sp>
        <p:nvSpPr>
          <p:cNvPr id="18" name="テキスト ボックス 17">
            <a:extLst>
              <a:ext uri="{FF2B5EF4-FFF2-40B4-BE49-F238E27FC236}">
                <a16:creationId xmlns:a16="http://schemas.microsoft.com/office/drawing/2014/main" id="{32E83C71-48F8-20C6-F14D-469AD61910E0}"/>
              </a:ext>
            </a:extLst>
          </p:cNvPr>
          <p:cNvSpPr txBox="1"/>
          <p:nvPr/>
        </p:nvSpPr>
        <p:spPr>
          <a:xfrm>
            <a:off x="433227" y="2510490"/>
            <a:ext cx="8748871" cy="338554"/>
          </a:xfrm>
          <a:prstGeom prst="rect">
            <a:avLst/>
          </a:prstGeom>
          <a:noFill/>
        </p:spPr>
        <p:txBody>
          <a:bodyPr wrap="square" rtlCol="0">
            <a:spAutoFit/>
          </a:bodyPr>
          <a:lstStyle/>
          <a:p>
            <a:r>
              <a:rPr kumimoji="1" lang="ja-JP" altLang="en-US" sz="16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③　児童及び幼児の保護責任者が、児童及び幼児に乗車用ヘルメットをかぶらせること</a:t>
            </a:r>
            <a:endParaRPr kumimoji="1" lang="en-US" altLang="ja-JP" sz="16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endParaRPr>
          </a:p>
        </p:txBody>
      </p:sp>
      <p:sp>
        <p:nvSpPr>
          <p:cNvPr id="20" name="四角形: 角を丸くする 19">
            <a:extLst>
              <a:ext uri="{FF2B5EF4-FFF2-40B4-BE49-F238E27FC236}">
                <a16:creationId xmlns:a16="http://schemas.microsoft.com/office/drawing/2014/main" id="{36960ED2-DBFD-1D09-0F50-886CA7493F40}"/>
              </a:ext>
            </a:extLst>
          </p:cNvPr>
          <p:cNvSpPr/>
          <p:nvPr/>
        </p:nvSpPr>
        <p:spPr>
          <a:xfrm>
            <a:off x="228598" y="2953022"/>
            <a:ext cx="6238878" cy="396000"/>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a:extLst>
              <a:ext uri="{FF2B5EF4-FFF2-40B4-BE49-F238E27FC236}">
                <a16:creationId xmlns:a16="http://schemas.microsoft.com/office/drawing/2014/main" id="{F460CD41-F2FA-E931-DAB5-F0A5A93B0A9A}"/>
              </a:ext>
            </a:extLst>
          </p:cNvPr>
          <p:cNvSpPr txBox="1"/>
          <p:nvPr/>
        </p:nvSpPr>
        <p:spPr>
          <a:xfrm>
            <a:off x="262410" y="2970042"/>
            <a:ext cx="6238878" cy="400110"/>
          </a:xfrm>
          <a:prstGeom prst="rect">
            <a:avLst/>
          </a:prstGeom>
          <a:noFill/>
        </p:spPr>
        <p:txBody>
          <a:bodyPr wrap="square" rtlCol="0">
            <a:spAutoFit/>
          </a:bodyPr>
          <a:lstStyle/>
          <a:p>
            <a:r>
              <a:rPr kumimoji="1" lang="ja-JP" altLang="en-US" sz="2000" b="1" dirty="0">
                <a:solidFill>
                  <a:schemeClr val="bg1"/>
                </a:solidFill>
                <a:latin typeface="UD デジタル 教科書体 NK-B" panose="02020700000000000000" pitchFamily="18" charset="-128"/>
                <a:ea typeface="UD デジタル 教科書体 NK-B" panose="02020700000000000000" pitchFamily="18" charset="-128"/>
              </a:rPr>
              <a:t>東京都自転車の安全で適正な利用の促進に関する条例</a:t>
            </a:r>
            <a:endParaRPr kumimoji="1" lang="en-US" altLang="ja-JP" sz="2000" b="1" dirty="0">
              <a:solidFill>
                <a:schemeClr val="bg1"/>
              </a:solidFill>
              <a:latin typeface="UD デジタル 教科書体 NK-B" panose="02020700000000000000" pitchFamily="18" charset="-128"/>
              <a:ea typeface="UD デジタル 教科書体 NK-B" panose="02020700000000000000" pitchFamily="18" charset="-128"/>
            </a:endParaRPr>
          </a:p>
        </p:txBody>
      </p:sp>
      <p:sp>
        <p:nvSpPr>
          <p:cNvPr id="22" name="テキスト ボックス 21">
            <a:extLst>
              <a:ext uri="{FF2B5EF4-FFF2-40B4-BE49-F238E27FC236}">
                <a16:creationId xmlns:a16="http://schemas.microsoft.com/office/drawing/2014/main" id="{2053B63C-2BAF-0D08-D1DB-A26D4264A202}"/>
              </a:ext>
            </a:extLst>
          </p:cNvPr>
          <p:cNvSpPr txBox="1"/>
          <p:nvPr/>
        </p:nvSpPr>
        <p:spPr>
          <a:xfrm>
            <a:off x="6501288" y="3041897"/>
            <a:ext cx="3176114" cy="369332"/>
          </a:xfrm>
          <a:prstGeom prst="rect">
            <a:avLst/>
          </a:prstGeom>
          <a:noFill/>
        </p:spPr>
        <p:txBody>
          <a:bodyPr wrap="square" rtlCol="0">
            <a:spAutoFit/>
          </a:bodyPr>
          <a:lstStyle/>
          <a:p>
            <a:r>
              <a:rPr kumimoji="1" lang="ja-JP" altLang="en-US"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以下の事項が、努力義務です。</a:t>
            </a:r>
            <a:endParaRPr kumimoji="1" lang="en-US" altLang="ja-JP"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endParaRPr>
          </a:p>
        </p:txBody>
      </p:sp>
      <p:sp>
        <p:nvSpPr>
          <p:cNvPr id="23" name="テキスト ボックス 22">
            <a:extLst>
              <a:ext uri="{FF2B5EF4-FFF2-40B4-BE49-F238E27FC236}">
                <a16:creationId xmlns:a16="http://schemas.microsoft.com/office/drawing/2014/main" id="{F036241B-CE21-30A4-EFF4-36317EB41CD9}"/>
              </a:ext>
            </a:extLst>
          </p:cNvPr>
          <p:cNvSpPr txBox="1"/>
          <p:nvPr/>
        </p:nvSpPr>
        <p:spPr>
          <a:xfrm>
            <a:off x="433227" y="3427441"/>
            <a:ext cx="6046389" cy="338554"/>
          </a:xfrm>
          <a:prstGeom prst="rect">
            <a:avLst/>
          </a:prstGeom>
          <a:noFill/>
        </p:spPr>
        <p:txBody>
          <a:bodyPr wrap="square" rtlCol="0">
            <a:spAutoFit/>
          </a:bodyPr>
          <a:lstStyle/>
          <a:p>
            <a:r>
              <a:rPr kumimoji="1" lang="ja-JP" altLang="en-US" sz="16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①　保護者が、</a:t>
            </a:r>
            <a:r>
              <a:rPr kumimoji="1" lang="en-US" altLang="ja-JP" sz="16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18</a:t>
            </a:r>
            <a:r>
              <a:rPr kumimoji="1" lang="ja-JP" altLang="en-US" sz="16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歳未満の子供にヘルメットを着用させること</a:t>
            </a:r>
            <a:endParaRPr kumimoji="1" lang="en-US" altLang="ja-JP" sz="16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endParaRPr>
          </a:p>
        </p:txBody>
      </p:sp>
      <p:sp>
        <p:nvSpPr>
          <p:cNvPr id="24" name="テキスト ボックス 23">
            <a:extLst>
              <a:ext uri="{FF2B5EF4-FFF2-40B4-BE49-F238E27FC236}">
                <a16:creationId xmlns:a16="http://schemas.microsoft.com/office/drawing/2014/main" id="{499C6BEA-FE45-057C-97DA-AA5B02E6782B}"/>
              </a:ext>
            </a:extLst>
          </p:cNvPr>
          <p:cNvSpPr txBox="1"/>
          <p:nvPr/>
        </p:nvSpPr>
        <p:spPr>
          <a:xfrm>
            <a:off x="433227" y="3702137"/>
            <a:ext cx="5678135" cy="338554"/>
          </a:xfrm>
          <a:prstGeom prst="rect">
            <a:avLst/>
          </a:prstGeom>
          <a:noFill/>
        </p:spPr>
        <p:txBody>
          <a:bodyPr wrap="square" rtlCol="0">
            <a:spAutoFit/>
          </a:bodyPr>
          <a:lstStyle/>
          <a:p>
            <a:r>
              <a:rPr kumimoji="1" lang="ja-JP" altLang="en-US" sz="16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②　同居する高齢者に、ヘルメットの着用について助言すること</a:t>
            </a:r>
            <a:endParaRPr kumimoji="1" lang="en-US" altLang="ja-JP" sz="16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endParaRPr>
          </a:p>
        </p:txBody>
      </p:sp>
      <p:sp>
        <p:nvSpPr>
          <p:cNvPr id="25" name="テキスト ボックス 24">
            <a:extLst>
              <a:ext uri="{FF2B5EF4-FFF2-40B4-BE49-F238E27FC236}">
                <a16:creationId xmlns:a16="http://schemas.microsoft.com/office/drawing/2014/main" id="{7EA97EEC-0427-000A-79CE-9E1D8439A46C}"/>
              </a:ext>
            </a:extLst>
          </p:cNvPr>
          <p:cNvSpPr txBox="1"/>
          <p:nvPr/>
        </p:nvSpPr>
        <p:spPr>
          <a:xfrm>
            <a:off x="433227" y="3984024"/>
            <a:ext cx="5393246" cy="338554"/>
          </a:xfrm>
          <a:prstGeom prst="rect">
            <a:avLst/>
          </a:prstGeom>
          <a:noFill/>
        </p:spPr>
        <p:txBody>
          <a:bodyPr wrap="square" rtlCol="0">
            <a:spAutoFit/>
          </a:bodyPr>
          <a:lstStyle/>
          <a:p>
            <a:r>
              <a:rPr kumimoji="1" lang="ja-JP" altLang="en-US" sz="16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③　自転車利用者が乗車用ヘルメットを利用すること</a:t>
            </a:r>
            <a:endParaRPr kumimoji="1" lang="en-US" altLang="ja-JP" sz="16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endParaRPr>
          </a:p>
        </p:txBody>
      </p:sp>
      <p:grpSp>
        <p:nvGrpSpPr>
          <p:cNvPr id="8" name="グループ化 7">
            <a:extLst>
              <a:ext uri="{FF2B5EF4-FFF2-40B4-BE49-F238E27FC236}">
                <a16:creationId xmlns:a16="http://schemas.microsoft.com/office/drawing/2014/main" id="{1FB0D5F2-53E4-F1A8-B159-6A9E3AA64C00}"/>
              </a:ext>
            </a:extLst>
          </p:cNvPr>
          <p:cNvGrpSpPr/>
          <p:nvPr/>
        </p:nvGrpSpPr>
        <p:grpSpPr>
          <a:xfrm>
            <a:off x="168440" y="4512236"/>
            <a:ext cx="3378628" cy="468000"/>
            <a:chOff x="3479324" y="2240643"/>
            <a:chExt cx="3312000" cy="468000"/>
          </a:xfrm>
        </p:grpSpPr>
        <p:sp>
          <p:nvSpPr>
            <p:cNvPr id="9" name="フリーフォーム: 図形 8">
              <a:extLst>
                <a:ext uri="{FF2B5EF4-FFF2-40B4-BE49-F238E27FC236}">
                  <a16:creationId xmlns:a16="http://schemas.microsoft.com/office/drawing/2014/main" id="{034ED1E7-223E-76EA-0F11-BA07D2E7E020}"/>
                </a:ext>
              </a:extLst>
            </p:cNvPr>
            <p:cNvSpPr/>
            <p:nvPr/>
          </p:nvSpPr>
          <p:spPr>
            <a:xfrm>
              <a:off x="3479324" y="2240643"/>
              <a:ext cx="3312000" cy="468000"/>
            </a:xfrm>
            <a:custGeom>
              <a:avLst/>
              <a:gdLst>
                <a:gd name="connsiteX0" fmla="*/ 414000 w 8962350"/>
                <a:gd name="connsiteY0" fmla="*/ 0 h 828000"/>
                <a:gd name="connsiteX1" fmla="*/ 414000 w 8962350"/>
                <a:gd name="connsiteY1" fmla="*/ 0 h 828000"/>
                <a:gd name="connsiteX2" fmla="*/ 414000 w 8962350"/>
                <a:gd name="connsiteY2" fmla="*/ 0 h 828000"/>
                <a:gd name="connsiteX3" fmla="*/ 8548350 w 8962350"/>
                <a:gd name="connsiteY3" fmla="*/ 0 h 828000"/>
                <a:gd name="connsiteX4" fmla="*/ 8962350 w 8962350"/>
                <a:gd name="connsiteY4" fmla="*/ 414000 h 828000"/>
                <a:gd name="connsiteX5" fmla="*/ 8548350 w 8962350"/>
                <a:gd name="connsiteY5" fmla="*/ 828000 h 828000"/>
                <a:gd name="connsiteX6" fmla="*/ 414000 w 8962350"/>
                <a:gd name="connsiteY6" fmla="*/ 828000 h 828000"/>
                <a:gd name="connsiteX7" fmla="*/ 414000 w 8962350"/>
                <a:gd name="connsiteY7" fmla="*/ 828000 h 828000"/>
                <a:gd name="connsiteX8" fmla="*/ 414000 w 8962350"/>
                <a:gd name="connsiteY8" fmla="*/ 828000 h 828000"/>
                <a:gd name="connsiteX9" fmla="*/ 0 w 8962350"/>
                <a:gd name="connsiteY9" fmla="*/ 414000 h 828000"/>
                <a:gd name="connsiteX10" fmla="*/ 414000 w 8962350"/>
                <a:gd name="connsiteY10" fmla="*/ 0 h 82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962350" h="828000">
                  <a:moveTo>
                    <a:pt x="414000" y="0"/>
                  </a:moveTo>
                  <a:lnTo>
                    <a:pt x="414000" y="0"/>
                  </a:lnTo>
                  <a:lnTo>
                    <a:pt x="414000" y="0"/>
                  </a:lnTo>
                  <a:lnTo>
                    <a:pt x="8548350" y="0"/>
                  </a:lnTo>
                  <a:cubicBezTo>
                    <a:pt x="8776996" y="0"/>
                    <a:pt x="8962350" y="185354"/>
                    <a:pt x="8962350" y="414000"/>
                  </a:cubicBezTo>
                  <a:cubicBezTo>
                    <a:pt x="8962350" y="642646"/>
                    <a:pt x="8776996" y="828000"/>
                    <a:pt x="8548350" y="828000"/>
                  </a:cubicBezTo>
                  <a:lnTo>
                    <a:pt x="414000" y="828000"/>
                  </a:lnTo>
                  <a:lnTo>
                    <a:pt x="414000" y="828000"/>
                  </a:lnTo>
                  <a:lnTo>
                    <a:pt x="414000" y="828000"/>
                  </a:lnTo>
                  <a:cubicBezTo>
                    <a:pt x="185354" y="828000"/>
                    <a:pt x="0" y="642646"/>
                    <a:pt x="0" y="414000"/>
                  </a:cubicBezTo>
                  <a:cubicBezTo>
                    <a:pt x="0" y="185354"/>
                    <a:pt x="185354" y="0"/>
                    <a:pt x="414000" y="0"/>
                  </a:cubicBezTo>
                  <a:close/>
                </a:path>
              </a:pathLst>
            </a:custGeom>
            <a:solidFill>
              <a:schemeClr val="accent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10" name="フリーフォーム: 図形 9">
              <a:extLst>
                <a:ext uri="{FF2B5EF4-FFF2-40B4-BE49-F238E27FC236}">
                  <a16:creationId xmlns:a16="http://schemas.microsoft.com/office/drawing/2014/main" id="{12583423-9F1D-2C72-012A-34CA8F0F0AF9}"/>
                </a:ext>
              </a:extLst>
            </p:cNvPr>
            <p:cNvSpPr/>
            <p:nvPr/>
          </p:nvSpPr>
          <p:spPr>
            <a:xfrm>
              <a:off x="3497324" y="2262243"/>
              <a:ext cx="3276000" cy="424800"/>
            </a:xfrm>
            <a:custGeom>
              <a:avLst/>
              <a:gdLst>
                <a:gd name="connsiteX0" fmla="*/ 414000 w 8962350"/>
                <a:gd name="connsiteY0" fmla="*/ 0 h 828000"/>
                <a:gd name="connsiteX1" fmla="*/ 414000 w 8962350"/>
                <a:gd name="connsiteY1" fmla="*/ 0 h 828000"/>
                <a:gd name="connsiteX2" fmla="*/ 414000 w 8962350"/>
                <a:gd name="connsiteY2" fmla="*/ 0 h 828000"/>
                <a:gd name="connsiteX3" fmla="*/ 8548350 w 8962350"/>
                <a:gd name="connsiteY3" fmla="*/ 0 h 828000"/>
                <a:gd name="connsiteX4" fmla="*/ 8962350 w 8962350"/>
                <a:gd name="connsiteY4" fmla="*/ 414000 h 828000"/>
                <a:gd name="connsiteX5" fmla="*/ 8548350 w 8962350"/>
                <a:gd name="connsiteY5" fmla="*/ 828000 h 828000"/>
                <a:gd name="connsiteX6" fmla="*/ 414000 w 8962350"/>
                <a:gd name="connsiteY6" fmla="*/ 828000 h 828000"/>
                <a:gd name="connsiteX7" fmla="*/ 414000 w 8962350"/>
                <a:gd name="connsiteY7" fmla="*/ 828000 h 828000"/>
                <a:gd name="connsiteX8" fmla="*/ 414000 w 8962350"/>
                <a:gd name="connsiteY8" fmla="*/ 828000 h 828000"/>
                <a:gd name="connsiteX9" fmla="*/ 0 w 8962350"/>
                <a:gd name="connsiteY9" fmla="*/ 414000 h 828000"/>
                <a:gd name="connsiteX10" fmla="*/ 414000 w 8962350"/>
                <a:gd name="connsiteY10" fmla="*/ 0 h 82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962350" h="828000">
                  <a:moveTo>
                    <a:pt x="414000" y="0"/>
                  </a:moveTo>
                  <a:lnTo>
                    <a:pt x="414000" y="0"/>
                  </a:lnTo>
                  <a:lnTo>
                    <a:pt x="414000" y="0"/>
                  </a:lnTo>
                  <a:lnTo>
                    <a:pt x="8548350" y="0"/>
                  </a:lnTo>
                  <a:cubicBezTo>
                    <a:pt x="8776996" y="0"/>
                    <a:pt x="8962350" y="185354"/>
                    <a:pt x="8962350" y="414000"/>
                  </a:cubicBezTo>
                  <a:cubicBezTo>
                    <a:pt x="8962350" y="642646"/>
                    <a:pt x="8776996" y="828000"/>
                    <a:pt x="8548350" y="828000"/>
                  </a:cubicBezTo>
                  <a:lnTo>
                    <a:pt x="414000" y="828000"/>
                  </a:lnTo>
                  <a:lnTo>
                    <a:pt x="414000" y="828000"/>
                  </a:lnTo>
                  <a:lnTo>
                    <a:pt x="414000" y="828000"/>
                  </a:lnTo>
                  <a:cubicBezTo>
                    <a:pt x="185354" y="828000"/>
                    <a:pt x="0" y="642646"/>
                    <a:pt x="0" y="414000"/>
                  </a:cubicBezTo>
                  <a:cubicBezTo>
                    <a:pt x="0" y="185354"/>
                    <a:pt x="185354" y="0"/>
                    <a:pt x="414000" y="0"/>
                  </a:cubicBezTo>
                  <a:close/>
                </a:path>
              </a:pathLst>
            </a:custGeom>
            <a:solidFill>
              <a:schemeClr val="bg1"/>
            </a:solidFill>
            <a:ln>
              <a:solidFill>
                <a:schemeClr val="accent1">
                  <a:shade val="15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grpSp>
      <p:sp>
        <p:nvSpPr>
          <p:cNvPr id="13" name="テキスト ボックス 12">
            <a:extLst>
              <a:ext uri="{FF2B5EF4-FFF2-40B4-BE49-F238E27FC236}">
                <a16:creationId xmlns:a16="http://schemas.microsoft.com/office/drawing/2014/main" id="{6D838576-8566-C569-D995-B52C9264E456}"/>
              </a:ext>
            </a:extLst>
          </p:cNvPr>
          <p:cNvSpPr txBox="1"/>
          <p:nvPr/>
        </p:nvSpPr>
        <p:spPr>
          <a:xfrm>
            <a:off x="262194" y="4558526"/>
            <a:ext cx="3194227" cy="400110"/>
          </a:xfrm>
          <a:prstGeom prst="rect">
            <a:avLst/>
          </a:prstGeom>
          <a:noFill/>
        </p:spPr>
        <p:txBody>
          <a:bodyPr wrap="square" rtlCol="0">
            <a:spAutoFit/>
          </a:bodyPr>
          <a:lstStyle/>
          <a:p>
            <a:r>
              <a:rPr kumimoji="1" lang="ja-JP" altLang="en-US" sz="20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ヘルメットの正しいかぶり方</a:t>
            </a:r>
            <a:endParaRPr kumimoji="1" lang="en-US" altLang="ja-JP" sz="20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endParaRPr>
          </a:p>
        </p:txBody>
      </p:sp>
      <p:sp>
        <p:nvSpPr>
          <p:cNvPr id="14" name="テキスト ボックス 13">
            <a:extLst>
              <a:ext uri="{FF2B5EF4-FFF2-40B4-BE49-F238E27FC236}">
                <a16:creationId xmlns:a16="http://schemas.microsoft.com/office/drawing/2014/main" id="{79612E25-6C8C-F42C-C12A-5C180CA40768}"/>
              </a:ext>
            </a:extLst>
          </p:cNvPr>
          <p:cNvSpPr txBox="1"/>
          <p:nvPr/>
        </p:nvSpPr>
        <p:spPr>
          <a:xfrm>
            <a:off x="292553" y="5011663"/>
            <a:ext cx="4412037" cy="338554"/>
          </a:xfrm>
          <a:prstGeom prst="rect">
            <a:avLst/>
          </a:prstGeom>
          <a:noFill/>
        </p:spPr>
        <p:txBody>
          <a:bodyPr wrap="square" rtlCol="0">
            <a:spAutoFit/>
          </a:bodyPr>
          <a:lstStyle/>
          <a:p>
            <a:r>
              <a:rPr kumimoji="1" lang="ja-JP" altLang="en-US" sz="16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①　前から後ろにかけて水平になるように</a:t>
            </a:r>
            <a:endParaRPr kumimoji="1" lang="en-US" altLang="ja-JP" sz="16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endParaRPr>
          </a:p>
        </p:txBody>
      </p:sp>
      <p:sp>
        <p:nvSpPr>
          <p:cNvPr id="26" name="テキスト ボックス 25">
            <a:extLst>
              <a:ext uri="{FF2B5EF4-FFF2-40B4-BE49-F238E27FC236}">
                <a16:creationId xmlns:a16="http://schemas.microsoft.com/office/drawing/2014/main" id="{69B97653-4287-05A1-566A-EDD6463D05E0}"/>
              </a:ext>
            </a:extLst>
          </p:cNvPr>
          <p:cNvSpPr txBox="1"/>
          <p:nvPr/>
        </p:nvSpPr>
        <p:spPr>
          <a:xfrm>
            <a:off x="292553" y="5291567"/>
            <a:ext cx="4660447" cy="338554"/>
          </a:xfrm>
          <a:prstGeom prst="rect">
            <a:avLst/>
          </a:prstGeom>
          <a:noFill/>
        </p:spPr>
        <p:txBody>
          <a:bodyPr wrap="square" rtlCol="0">
            <a:spAutoFit/>
          </a:bodyPr>
          <a:lstStyle/>
          <a:p>
            <a:r>
              <a:rPr kumimoji="1" lang="ja-JP" altLang="en-US" sz="16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②　ヘルメットの先端がまゆ毛のすぐ上にくるように</a:t>
            </a:r>
            <a:endParaRPr kumimoji="1" lang="en-US" altLang="ja-JP" sz="16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endParaRPr>
          </a:p>
        </p:txBody>
      </p:sp>
      <p:sp>
        <p:nvSpPr>
          <p:cNvPr id="27" name="テキスト ボックス 26">
            <a:extLst>
              <a:ext uri="{FF2B5EF4-FFF2-40B4-BE49-F238E27FC236}">
                <a16:creationId xmlns:a16="http://schemas.microsoft.com/office/drawing/2014/main" id="{D67BFBF2-B878-A2B6-050D-288C4A1389A9}"/>
              </a:ext>
            </a:extLst>
          </p:cNvPr>
          <p:cNvSpPr txBox="1"/>
          <p:nvPr/>
        </p:nvSpPr>
        <p:spPr>
          <a:xfrm>
            <a:off x="292552" y="5571471"/>
            <a:ext cx="5153657" cy="338554"/>
          </a:xfrm>
          <a:prstGeom prst="rect">
            <a:avLst/>
          </a:prstGeom>
          <a:noFill/>
        </p:spPr>
        <p:txBody>
          <a:bodyPr wrap="square" rtlCol="0">
            <a:spAutoFit/>
          </a:bodyPr>
          <a:lstStyle/>
          <a:p>
            <a:r>
              <a:rPr kumimoji="1" lang="ja-JP" altLang="en-US" sz="16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③　あごとあご紐の間に、指が１、２本入る程度に</a:t>
            </a:r>
            <a:endParaRPr kumimoji="1" lang="en-US" altLang="ja-JP" sz="16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endParaRPr>
          </a:p>
        </p:txBody>
      </p:sp>
      <p:sp>
        <p:nvSpPr>
          <p:cNvPr id="28" name="テキスト ボックス 27">
            <a:extLst>
              <a:ext uri="{FF2B5EF4-FFF2-40B4-BE49-F238E27FC236}">
                <a16:creationId xmlns:a16="http://schemas.microsoft.com/office/drawing/2014/main" id="{0D8BC092-5B70-A2B1-6DE2-CDD587EB3DE1}"/>
              </a:ext>
            </a:extLst>
          </p:cNvPr>
          <p:cNvSpPr txBox="1"/>
          <p:nvPr/>
        </p:nvSpPr>
        <p:spPr>
          <a:xfrm>
            <a:off x="292495" y="5851622"/>
            <a:ext cx="4287926" cy="338554"/>
          </a:xfrm>
          <a:prstGeom prst="rect">
            <a:avLst/>
          </a:prstGeom>
          <a:noFill/>
        </p:spPr>
        <p:txBody>
          <a:bodyPr wrap="square" rtlCol="0">
            <a:spAutoFit/>
          </a:bodyPr>
          <a:lstStyle/>
          <a:p>
            <a:r>
              <a:rPr kumimoji="1" lang="ja-JP" altLang="en-US" sz="16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④　あご紐のＶ字部分は耳たぶの下あたり</a:t>
            </a:r>
            <a:endParaRPr kumimoji="1" lang="en-US" altLang="ja-JP" sz="16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endParaRPr>
          </a:p>
        </p:txBody>
      </p:sp>
      <p:sp>
        <p:nvSpPr>
          <p:cNvPr id="29" name="テキスト ボックス 28">
            <a:extLst>
              <a:ext uri="{FF2B5EF4-FFF2-40B4-BE49-F238E27FC236}">
                <a16:creationId xmlns:a16="http://schemas.microsoft.com/office/drawing/2014/main" id="{C82C0445-40AE-230B-FB7B-C2F31E410EB0}"/>
              </a:ext>
            </a:extLst>
          </p:cNvPr>
          <p:cNvSpPr txBox="1"/>
          <p:nvPr/>
        </p:nvSpPr>
        <p:spPr>
          <a:xfrm>
            <a:off x="4896109" y="4546181"/>
            <a:ext cx="3072250" cy="400110"/>
          </a:xfrm>
          <a:prstGeom prst="rect">
            <a:avLst/>
          </a:prstGeom>
          <a:noFill/>
        </p:spPr>
        <p:txBody>
          <a:bodyPr wrap="square" rtlCol="0">
            <a:spAutoFit/>
          </a:bodyPr>
          <a:lstStyle/>
          <a:p>
            <a:r>
              <a:rPr kumimoji="1" lang="ja-JP" altLang="en-US" sz="20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ヘルメットの正しい扱い方</a:t>
            </a:r>
            <a:endParaRPr kumimoji="1" lang="en-US" altLang="ja-JP" sz="20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endParaRPr>
          </a:p>
        </p:txBody>
      </p:sp>
      <p:sp>
        <p:nvSpPr>
          <p:cNvPr id="33" name="テキスト ボックス 32">
            <a:extLst>
              <a:ext uri="{FF2B5EF4-FFF2-40B4-BE49-F238E27FC236}">
                <a16:creationId xmlns:a16="http://schemas.microsoft.com/office/drawing/2014/main" id="{D0743BB4-214D-3959-75DA-5C407101E7CC}"/>
              </a:ext>
            </a:extLst>
          </p:cNvPr>
          <p:cNvSpPr txBox="1"/>
          <p:nvPr/>
        </p:nvSpPr>
        <p:spPr>
          <a:xfrm>
            <a:off x="4896107" y="5006116"/>
            <a:ext cx="4412037" cy="338554"/>
          </a:xfrm>
          <a:prstGeom prst="rect">
            <a:avLst/>
          </a:prstGeom>
          <a:noFill/>
        </p:spPr>
        <p:txBody>
          <a:bodyPr wrap="square" rtlCol="0">
            <a:spAutoFit/>
          </a:bodyPr>
          <a:lstStyle/>
          <a:p>
            <a:r>
              <a:rPr kumimoji="1" lang="ja-JP" altLang="en-US" sz="16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①　強い衝撃を受けたヘルメットは使い続けない</a:t>
            </a:r>
            <a:endParaRPr kumimoji="1" lang="en-US" altLang="ja-JP" sz="16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endParaRPr>
          </a:p>
        </p:txBody>
      </p:sp>
      <p:sp>
        <p:nvSpPr>
          <p:cNvPr id="34" name="テキスト ボックス 33">
            <a:extLst>
              <a:ext uri="{FF2B5EF4-FFF2-40B4-BE49-F238E27FC236}">
                <a16:creationId xmlns:a16="http://schemas.microsoft.com/office/drawing/2014/main" id="{5D0E9112-84BF-4EF3-5547-00AED1E8B977}"/>
              </a:ext>
            </a:extLst>
          </p:cNvPr>
          <p:cNvSpPr txBox="1"/>
          <p:nvPr/>
        </p:nvSpPr>
        <p:spPr>
          <a:xfrm>
            <a:off x="292495" y="6131773"/>
            <a:ext cx="4287926" cy="338554"/>
          </a:xfrm>
          <a:prstGeom prst="rect">
            <a:avLst/>
          </a:prstGeom>
          <a:noFill/>
        </p:spPr>
        <p:txBody>
          <a:bodyPr wrap="square" rtlCol="0">
            <a:spAutoFit/>
          </a:bodyPr>
          <a:lstStyle/>
          <a:p>
            <a:r>
              <a:rPr kumimoji="1" lang="ja-JP" altLang="en-US" sz="16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⑤　あご紐はねじれがないように</a:t>
            </a:r>
            <a:endParaRPr kumimoji="1" lang="en-US" altLang="ja-JP" sz="16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endParaRPr>
          </a:p>
        </p:txBody>
      </p:sp>
      <p:sp>
        <p:nvSpPr>
          <p:cNvPr id="35" name="テキスト ボックス 34">
            <a:extLst>
              <a:ext uri="{FF2B5EF4-FFF2-40B4-BE49-F238E27FC236}">
                <a16:creationId xmlns:a16="http://schemas.microsoft.com/office/drawing/2014/main" id="{C6CBE29D-8365-730E-1436-088FC449E06B}"/>
              </a:ext>
            </a:extLst>
          </p:cNvPr>
          <p:cNvSpPr txBox="1"/>
          <p:nvPr/>
        </p:nvSpPr>
        <p:spPr>
          <a:xfrm>
            <a:off x="4896106" y="5286020"/>
            <a:ext cx="4412037" cy="338554"/>
          </a:xfrm>
          <a:prstGeom prst="rect">
            <a:avLst/>
          </a:prstGeom>
          <a:noFill/>
        </p:spPr>
        <p:txBody>
          <a:bodyPr wrap="square" rtlCol="0">
            <a:spAutoFit/>
          </a:bodyPr>
          <a:lstStyle/>
          <a:p>
            <a:r>
              <a:rPr kumimoji="1" lang="ja-JP" altLang="en-US" sz="16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②　保管時は直射日光や高温を避ける</a:t>
            </a:r>
            <a:endParaRPr kumimoji="1" lang="en-US" altLang="ja-JP" sz="16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endParaRPr>
          </a:p>
        </p:txBody>
      </p:sp>
      <p:sp>
        <p:nvSpPr>
          <p:cNvPr id="36" name="テキスト ボックス 35">
            <a:extLst>
              <a:ext uri="{FF2B5EF4-FFF2-40B4-BE49-F238E27FC236}">
                <a16:creationId xmlns:a16="http://schemas.microsoft.com/office/drawing/2014/main" id="{DD6D7441-7BBA-E330-BD80-649AE4E03B91}"/>
              </a:ext>
            </a:extLst>
          </p:cNvPr>
          <p:cNvSpPr txBox="1"/>
          <p:nvPr/>
        </p:nvSpPr>
        <p:spPr>
          <a:xfrm>
            <a:off x="4896105" y="5568547"/>
            <a:ext cx="4412037" cy="338554"/>
          </a:xfrm>
          <a:prstGeom prst="rect">
            <a:avLst/>
          </a:prstGeom>
          <a:noFill/>
        </p:spPr>
        <p:txBody>
          <a:bodyPr wrap="square" rtlCol="0">
            <a:spAutoFit/>
          </a:bodyPr>
          <a:lstStyle/>
          <a:p>
            <a:r>
              <a:rPr kumimoji="1" lang="ja-JP" altLang="en-US" sz="16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③　使用推奨期間を超えたら、交換を検討</a:t>
            </a:r>
            <a:endParaRPr kumimoji="1" lang="en-US" altLang="ja-JP" sz="16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endParaRPr>
          </a:p>
        </p:txBody>
      </p:sp>
      <p:pic>
        <p:nvPicPr>
          <p:cNvPr id="38" name="図 37" descr="QR コード&#10;&#10;AI によって生成されたコンテンツは間違っている可能性があります。">
            <a:extLst>
              <a:ext uri="{FF2B5EF4-FFF2-40B4-BE49-F238E27FC236}">
                <a16:creationId xmlns:a16="http://schemas.microsoft.com/office/drawing/2014/main" id="{8F2D4A9F-BAC6-521D-2FF9-05F6D92456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35783" y="5613107"/>
            <a:ext cx="1188000" cy="1188000"/>
          </a:xfrm>
          <a:prstGeom prst="rect">
            <a:avLst/>
          </a:prstGeom>
        </p:spPr>
      </p:pic>
      <p:sp>
        <p:nvSpPr>
          <p:cNvPr id="39" name="テキスト ボックス 38">
            <a:extLst>
              <a:ext uri="{FF2B5EF4-FFF2-40B4-BE49-F238E27FC236}">
                <a16:creationId xmlns:a16="http://schemas.microsoft.com/office/drawing/2014/main" id="{5133036D-9396-6634-6960-993E5C444398}"/>
              </a:ext>
            </a:extLst>
          </p:cNvPr>
          <p:cNvSpPr txBox="1"/>
          <p:nvPr/>
        </p:nvSpPr>
        <p:spPr>
          <a:xfrm>
            <a:off x="6191250" y="6323057"/>
            <a:ext cx="2616236" cy="461665"/>
          </a:xfrm>
          <a:prstGeom prst="rect">
            <a:avLst/>
          </a:prstGeom>
          <a:noFill/>
        </p:spPr>
        <p:txBody>
          <a:bodyPr wrap="square" rtlCol="0">
            <a:spAutoFit/>
          </a:bodyPr>
          <a:lstStyle/>
          <a:p>
            <a:r>
              <a:rPr kumimoji="1" lang="ja-JP" altLang="en-US" sz="12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　東京都生活文化局消費生活部</a:t>
            </a:r>
            <a:endParaRPr kumimoji="1" lang="en-US" altLang="ja-JP" sz="12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endParaRPr>
          </a:p>
          <a:p>
            <a:r>
              <a:rPr kumimoji="1" lang="ja-JP" altLang="en-US" sz="12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　「なぜ？なに？自転車用ヘルメット」</a:t>
            </a:r>
            <a:endParaRPr kumimoji="1" lang="en-US" altLang="ja-JP" sz="12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endParaRPr>
          </a:p>
        </p:txBody>
      </p:sp>
    </p:spTree>
    <p:extLst>
      <p:ext uri="{BB962C8B-B14F-4D97-AF65-F5344CB8AC3E}">
        <p14:creationId xmlns:p14="http://schemas.microsoft.com/office/powerpoint/2010/main" val="14441424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9E6F3359-915F-14CD-51B5-7A9236C0C99B}"/>
              </a:ext>
            </a:extLst>
          </p:cNvPr>
          <p:cNvSpPr/>
          <p:nvPr/>
        </p:nvSpPr>
        <p:spPr>
          <a:xfrm>
            <a:off x="0" y="0"/>
            <a:ext cx="9906000" cy="64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a:extLst>
              <a:ext uri="{FF2B5EF4-FFF2-40B4-BE49-F238E27FC236}">
                <a16:creationId xmlns:a16="http://schemas.microsoft.com/office/drawing/2014/main" id="{86604EA1-9337-2A4D-9623-9ED5B305340E}"/>
              </a:ext>
            </a:extLst>
          </p:cNvPr>
          <p:cNvSpPr txBox="1"/>
          <p:nvPr/>
        </p:nvSpPr>
        <p:spPr>
          <a:xfrm>
            <a:off x="228598" y="63225"/>
            <a:ext cx="9353552" cy="553998"/>
          </a:xfrm>
          <a:prstGeom prst="rect">
            <a:avLst/>
          </a:prstGeom>
          <a:noFill/>
        </p:spPr>
        <p:txBody>
          <a:bodyPr wrap="square" rtlCol="0">
            <a:spAutoFit/>
          </a:bodyPr>
          <a:lstStyle/>
          <a:p>
            <a:r>
              <a:rPr kumimoji="1" lang="ja-JP" altLang="en-US" sz="3000" b="1" dirty="0">
                <a:solidFill>
                  <a:schemeClr val="bg1"/>
                </a:solidFill>
                <a:latin typeface="UD デジタル 教科書体 NK-B" panose="02020700000000000000" pitchFamily="18" charset="-128"/>
                <a:ea typeface="UD デジタル 教科書体 NK-B" panose="02020700000000000000" pitchFamily="18" charset="-128"/>
              </a:rPr>
              <a:t>第２章　　</a:t>
            </a:r>
            <a:r>
              <a:rPr kumimoji="1" lang="en-US" altLang="ja-JP" sz="3000" b="1" dirty="0">
                <a:solidFill>
                  <a:schemeClr val="bg1"/>
                </a:solidFill>
                <a:latin typeface="UD デジタル 教科書体 NK-B" panose="02020700000000000000" pitchFamily="18" charset="-128"/>
                <a:ea typeface="UD デジタル 教科書体 NK-B" panose="02020700000000000000" pitchFamily="18" charset="-128"/>
              </a:rPr>
              <a:t>case</a:t>
            </a:r>
            <a:r>
              <a:rPr kumimoji="1" lang="ja-JP" altLang="en-US" sz="3000" b="1" dirty="0">
                <a:solidFill>
                  <a:schemeClr val="bg1"/>
                </a:solidFill>
                <a:latin typeface="UD デジタル 教科書体 NK-B" panose="02020700000000000000" pitchFamily="18" charset="-128"/>
                <a:ea typeface="UD デジタル 教科書体 NK-B" panose="02020700000000000000" pitchFamily="18" charset="-128"/>
              </a:rPr>
              <a:t>３　スマホを見ながら自転車に乗ると？</a:t>
            </a:r>
            <a:endParaRPr kumimoji="1" lang="en-US" altLang="ja-JP" sz="3000" b="1" dirty="0">
              <a:solidFill>
                <a:schemeClr val="bg1"/>
              </a:solidFill>
              <a:latin typeface="UD デジタル 教科書体 NK-B" panose="02020700000000000000" pitchFamily="18" charset="-128"/>
              <a:ea typeface="UD デジタル 教科書体 NK-B" panose="02020700000000000000" pitchFamily="18" charset="-128"/>
            </a:endParaRPr>
          </a:p>
        </p:txBody>
      </p:sp>
      <p:sp>
        <p:nvSpPr>
          <p:cNvPr id="5" name="平行四辺形 4">
            <a:extLst>
              <a:ext uri="{FF2B5EF4-FFF2-40B4-BE49-F238E27FC236}">
                <a16:creationId xmlns:a16="http://schemas.microsoft.com/office/drawing/2014/main" id="{86DD3672-549A-7196-B332-003646314762}"/>
              </a:ext>
            </a:extLst>
          </p:cNvPr>
          <p:cNvSpPr/>
          <p:nvPr/>
        </p:nvSpPr>
        <p:spPr>
          <a:xfrm>
            <a:off x="209548" y="1173388"/>
            <a:ext cx="4932000" cy="108000"/>
          </a:xfrm>
          <a:prstGeom prst="parallelogram">
            <a:avLst/>
          </a:prstGeom>
          <a:pattFill prst="pct30">
            <a:fgClr>
              <a:schemeClr val="accent2">
                <a:lumMod val="40000"/>
                <a:lumOff val="60000"/>
              </a:schemeClr>
            </a:fgClr>
            <a:bgClr>
              <a:schemeClr val="bg1"/>
            </a:bgClr>
          </a:patt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FDBB8764-92AF-3792-C0BE-F8E2970A3A7F}"/>
              </a:ext>
            </a:extLst>
          </p:cNvPr>
          <p:cNvSpPr txBox="1"/>
          <p:nvPr/>
        </p:nvSpPr>
        <p:spPr>
          <a:xfrm>
            <a:off x="104774" y="794933"/>
            <a:ext cx="5143501" cy="584775"/>
          </a:xfrm>
          <a:prstGeom prst="rect">
            <a:avLst/>
          </a:prstGeom>
          <a:noFill/>
        </p:spPr>
        <p:txBody>
          <a:bodyPr wrap="square" rtlCol="0">
            <a:spAutoFit/>
          </a:bodyPr>
          <a:lstStyle/>
          <a:p>
            <a:r>
              <a:rPr kumimoji="1" lang="ja-JP" altLang="en-US" sz="32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自転車運転時の禁止事項①</a:t>
            </a:r>
            <a:endParaRPr kumimoji="1" lang="en-US" altLang="ja-JP" sz="32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endParaRPr>
          </a:p>
        </p:txBody>
      </p:sp>
      <p:sp>
        <p:nvSpPr>
          <p:cNvPr id="6" name="テキスト ボックス 5">
            <a:extLst>
              <a:ext uri="{FF2B5EF4-FFF2-40B4-BE49-F238E27FC236}">
                <a16:creationId xmlns:a16="http://schemas.microsoft.com/office/drawing/2014/main" id="{5FEDBEF2-8B50-6216-091A-EDC1E810AD7C}"/>
              </a:ext>
            </a:extLst>
          </p:cNvPr>
          <p:cNvSpPr txBox="1"/>
          <p:nvPr/>
        </p:nvSpPr>
        <p:spPr>
          <a:xfrm>
            <a:off x="268792" y="1806134"/>
            <a:ext cx="1771023" cy="461665"/>
          </a:xfrm>
          <a:prstGeom prst="rect">
            <a:avLst/>
          </a:prstGeom>
          <a:noFill/>
        </p:spPr>
        <p:txBody>
          <a:bodyPr wrap="square" rtlCol="0">
            <a:spAutoFit/>
          </a:bodyPr>
          <a:lstStyle/>
          <a:p>
            <a:r>
              <a:rPr kumimoji="1" lang="ja-JP" altLang="en-US" sz="24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並進の禁止</a:t>
            </a:r>
            <a:endParaRPr kumimoji="1" lang="en-US" altLang="ja-JP" sz="24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endParaRPr>
          </a:p>
        </p:txBody>
      </p:sp>
      <p:sp>
        <p:nvSpPr>
          <p:cNvPr id="12" name="フリーフォーム: 図形 11">
            <a:extLst>
              <a:ext uri="{FF2B5EF4-FFF2-40B4-BE49-F238E27FC236}">
                <a16:creationId xmlns:a16="http://schemas.microsoft.com/office/drawing/2014/main" id="{239CBA60-5AF9-07CD-4E79-102F46FC5035}"/>
              </a:ext>
            </a:extLst>
          </p:cNvPr>
          <p:cNvSpPr/>
          <p:nvPr/>
        </p:nvSpPr>
        <p:spPr>
          <a:xfrm>
            <a:off x="228596" y="2315388"/>
            <a:ext cx="1771022" cy="108006"/>
          </a:xfrm>
          <a:custGeom>
            <a:avLst/>
            <a:gdLst>
              <a:gd name="connsiteX0" fmla="*/ 0 w 2642716"/>
              <a:gd name="connsiteY0" fmla="*/ 0 h 130628"/>
              <a:gd name="connsiteX1" fmla="*/ 1858945 w 2642716"/>
              <a:gd name="connsiteY1" fmla="*/ 0 h 130628"/>
              <a:gd name="connsiteX2" fmla="*/ 1989573 w 2642716"/>
              <a:gd name="connsiteY2" fmla="*/ 130628 h 130628"/>
              <a:gd name="connsiteX3" fmla="*/ 2120201 w 2642716"/>
              <a:gd name="connsiteY3" fmla="*/ 0 h 130628"/>
              <a:gd name="connsiteX4" fmla="*/ 2642716 w 2642716"/>
              <a:gd name="connsiteY4" fmla="*/ 0 h 1306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2716" h="130628">
                <a:moveTo>
                  <a:pt x="0" y="0"/>
                </a:moveTo>
                <a:lnTo>
                  <a:pt x="1858945" y="0"/>
                </a:lnTo>
                <a:lnTo>
                  <a:pt x="1989573" y="130628"/>
                </a:lnTo>
                <a:lnTo>
                  <a:pt x="2120201" y="0"/>
                </a:lnTo>
                <a:lnTo>
                  <a:pt x="2642716" y="0"/>
                </a:lnTo>
              </a:path>
            </a:pathLst>
          </a:custGeom>
          <a:noFill/>
          <a:ln w="285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a:extLst>
              <a:ext uri="{FF2B5EF4-FFF2-40B4-BE49-F238E27FC236}">
                <a16:creationId xmlns:a16="http://schemas.microsoft.com/office/drawing/2014/main" id="{72996749-62C0-E11B-FA1A-F0C6E235E052}"/>
              </a:ext>
            </a:extLst>
          </p:cNvPr>
          <p:cNvSpPr txBox="1"/>
          <p:nvPr/>
        </p:nvSpPr>
        <p:spPr>
          <a:xfrm>
            <a:off x="427612" y="4845317"/>
            <a:ext cx="9427867" cy="400110"/>
          </a:xfrm>
          <a:prstGeom prst="rect">
            <a:avLst/>
          </a:prstGeom>
          <a:noFill/>
        </p:spPr>
        <p:txBody>
          <a:bodyPr wrap="square" rtlCol="0">
            <a:spAutoFit/>
          </a:bodyPr>
          <a:lstStyle/>
          <a:p>
            <a:r>
              <a:rPr kumimoji="1" lang="ja-JP" altLang="en-US" sz="20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荷台などに人を乗せて運転すると、バランスをとることが難しくなります。</a:t>
            </a:r>
            <a:endParaRPr kumimoji="1" lang="en-US" altLang="ja-JP" sz="20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endParaRPr>
          </a:p>
        </p:txBody>
      </p:sp>
      <p:sp>
        <p:nvSpPr>
          <p:cNvPr id="15" name="テキスト ボックス 14">
            <a:extLst>
              <a:ext uri="{FF2B5EF4-FFF2-40B4-BE49-F238E27FC236}">
                <a16:creationId xmlns:a16="http://schemas.microsoft.com/office/drawing/2014/main" id="{861ED148-4A10-E8E7-CC48-1A0CA395D36D}"/>
              </a:ext>
            </a:extLst>
          </p:cNvPr>
          <p:cNvSpPr txBox="1"/>
          <p:nvPr/>
        </p:nvSpPr>
        <p:spPr>
          <a:xfrm>
            <a:off x="427613" y="2507758"/>
            <a:ext cx="9427867" cy="400110"/>
          </a:xfrm>
          <a:prstGeom prst="rect">
            <a:avLst/>
          </a:prstGeom>
          <a:noFill/>
        </p:spPr>
        <p:txBody>
          <a:bodyPr wrap="square" rtlCol="0">
            <a:spAutoFit/>
          </a:bodyPr>
          <a:lstStyle/>
          <a:p>
            <a:r>
              <a:rPr kumimoji="1" lang="ja-JP" altLang="en-US" sz="20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並進は、車道を大幅に占領してしまいます。</a:t>
            </a:r>
            <a:endParaRPr kumimoji="1" lang="en-US" altLang="ja-JP" sz="20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endParaRPr>
          </a:p>
        </p:txBody>
      </p:sp>
      <p:sp>
        <p:nvSpPr>
          <p:cNvPr id="16" name="テキスト ボックス 15">
            <a:extLst>
              <a:ext uri="{FF2B5EF4-FFF2-40B4-BE49-F238E27FC236}">
                <a16:creationId xmlns:a16="http://schemas.microsoft.com/office/drawing/2014/main" id="{A1C0822F-FC72-B89B-9595-BE8688F1DB6F}"/>
              </a:ext>
            </a:extLst>
          </p:cNvPr>
          <p:cNvSpPr txBox="1"/>
          <p:nvPr/>
        </p:nvSpPr>
        <p:spPr>
          <a:xfrm>
            <a:off x="228596" y="4217905"/>
            <a:ext cx="2263395" cy="461665"/>
          </a:xfrm>
          <a:prstGeom prst="rect">
            <a:avLst/>
          </a:prstGeom>
          <a:noFill/>
        </p:spPr>
        <p:txBody>
          <a:bodyPr wrap="square" rtlCol="0">
            <a:spAutoFit/>
          </a:bodyPr>
          <a:lstStyle/>
          <a:p>
            <a:r>
              <a:rPr kumimoji="1" lang="ja-JP" altLang="en-US" sz="24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二人乗りの禁止</a:t>
            </a:r>
            <a:endParaRPr kumimoji="1" lang="en-US" altLang="ja-JP" sz="24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endParaRPr>
          </a:p>
        </p:txBody>
      </p:sp>
      <p:sp>
        <p:nvSpPr>
          <p:cNvPr id="17" name="フリーフォーム: 図形 16">
            <a:extLst>
              <a:ext uri="{FF2B5EF4-FFF2-40B4-BE49-F238E27FC236}">
                <a16:creationId xmlns:a16="http://schemas.microsoft.com/office/drawing/2014/main" id="{9FB1ACC7-7CC3-A339-7183-17AEE4AAFD87}"/>
              </a:ext>
            </a:extLst>
          </p:cNvPr>
          <p:cNvSpPr/>
          <p:nvPr/>
        </p:nvSpPr>
        <p:spPr>
          <a:xfrm>
            <a:off x="228596" y="4641734"/>
            <a:ext cx="2268000" cy="108006"/>
          </a:xfrm>
          <a:custGeom>
            <a:avLst/>
            <a:gdLst>
              <a:gd name="connsiteX0" fmla="*/ 0 w 2642716"/>
              <a:gd name="connsiteY0" fmla="*/ 0 h 130628"/>
              <a:gd name="connsiteX1" fmla="*/ 1858945 w 2642716"/>
              <a:gd name="connsiteY1" fmla="*/ 0 h 130628"/>
              <a:gd name="connsiteX2" fmla="*/ 1989573 w 2642716"/>
              <a:gd name="connsiteY2" fmla="*/ 130628 h 130628"/>
              <a:gd name="connsiteX3" fmla="*/ 2120201 w 2642716"/>
              <a:gd name="connsiteY3" fmla="*/ 0 h 130628"/>
              <a:gd name="connsiteX4" fmla="*/ 2642716 w 2642716"/>
              <a:gd name="connsiteY4" fmla="*/ 0 h 1306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2716" h="130628">
                <a:moveTo>
                  <a:pt x="0" y="0"/>
                </a:moveTo>
                <a:lnTo>
                  <a:pt x="1858945" y="0"/>
                </a:lnTo>
                <a:lnTo>
                  <a:pt x="1989573" y="130628"/>
                </a:lnTo>
                <a:lnTo>
                  <a:pt x="2120201" y="0"/>
                </a:lnTo>
                <a:lnTo>
                  <a:pt x="2642716" y="0"/>
                </a:lnTo>
              </a:path>
            </a:pathLst>
          </a:custGeom>
          <a:noFill/>
          <a:ln w="285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9" name="図 18" descr="自転車, 若い, 乗る が含まれている画像&#10;&#10;AI によって生成されたコンテンツは間違っている可能性があります。">
            <a:extLst>
              <a:ext uri="{FF2B5EF4-FFF2-40B4-BE49-F238E27FC236}">
                <a16:creationId xmlns:a16="http://schemas.microsoft.com/office/drawing/2014/main" id="{FC395694-E000-88BD-B686-5EA16B774C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05597" y="813747"/>
            <a:ext cx="3790855" cy="1867797"/>
          </a:xfrm>
          <a:prstGeom prst="rect">
            <a:avLst/>
          </a:prstGeom>
          <a:ln>
            <a:noFill/>
          </a:ln>
          <a:effectLst>
            <a:outerShdw blurRad="190500" algn="tl" rotWithShape="0">
              <a:srgbClr val="000000">
                <a:alpha val="70000"/>
              </a:srgbClr>
            </a:outerShdw>
          </a:effectLst>
        </p:spPr>
      </p:pic>
      <p:sp>
        <p:nvSpPr>
          <p:cNvPr id="7" name="テキスト ボックス 6">
            <a:extLst>
              <a:ext uri="{FF2B5EF4-FFF2-40B4-BE49-F238E27FC236}">
                <a16:creationId xmlns:a16="http://schemas.microsoft.com/office/drawing/2014/main" id="{F0439960-75D3-4C7F-E39F-A9A9F5A949D5}"/>
              </a:ext>
            </a:extLst>
          </p:cNvPr>
          <p:cNvSpPr txBox="1"/>
          <p:nvPr/>
        </p:nvSpPr>
        <p:spPr>
          <a:xfrm>
            <a:off x="427614" y="2919727"/>
            <a:ext cx="9427867" cy="1015663"/>
          </a:xfrm>
          <a:prstGeom prst="rect">
            <a:avLst/>
          </a:prstGeom>
          <a:noFill/>
        </p:spPr>
        <p:txBody>
          <a:bodyPr wrap="square" rtlCol="0">
            <a:spAutoFit/>
          </a:bodyPr>
          <a:lstStyle/>
          <a:p>
            <a:r>
              <a:rPr kumimoji="1" lang="ja-JP" altLang="en-US" sz="20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すると</a:t>
            </a:r>
            <a:r>
              <a:rPr kumimoji="1" lang="en-US" altLang="ja-JP" sz="20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a:t>
            </a:r>
            <a:r>
              <a:rPr kumimoji="1" lang="ja-JP" altLang="en-US" sz="20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　</a:t>
            </a:r>
            <a:endParaRPr kumimoji="1" lang="en-US" altLang="ja-JP" sz="20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endParaRPr>
          </a:p>
          <a:p>
            <a:r>
              <a:rPr kumimoji="1" lang="ja-JP" altLang="en-US" sz="20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　①　他の車両の走行の妨げになったり、接触したりする危険が高まります。</a:t>
            </a:r>
            <a:endParaRPr kumimoji="1" lang="en-US" altLang="ja-JP" sz="20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endParaRPr>
          </a:p>
          <a:p>
            <a:r>
              <a:rPr kumimoji="1" lang="ja-JP" altLang="en-US" sz="20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　②　とっさの危機回避が難しくなります。</a:t>
            </a:r>
            <a:endParaRPr kumimoji="1" lang="en-US" altLang="ja-JP" sz="20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endParaRPr>
          </a:p>
        </p:txBody>
      </p:sp>
      <p:sp>
        <p:nvSpPr>
          <p:cNvPr id="8" name="テキスト ボックス 7">
            <a:extLst>
              <a:ext uri="{FF2B5EF4-FFF2-40B4-BE49-F238E27FC236}">
                <a16:creationId xmlns:a16="http://schemas.microsoft.com/office/drawing/2014/main" id="{F480AAC1-194F-084A-5554-8C5519D9D8C5}"/>
              </a:ext>
            </a:extLst>
          </p:cNvPr>
          <p:cNvSpPr txBox="1"/>
          <p:nvPr/>
        </p:nvSpPr>
        <p:spPr>
          <a:xfrm>
            <a:off x="427611" y="5285263"/>
            <a:ext cx="9427867" cy="1015663"/>
          </a:xfrm>
          <a:prstGeom prst="rect">
            <a:avLst/>
          </a:prstGeom>
          <a:noFill/>
        </p:spPr>
        <p:txBody>
          <a:bodyPr wrap="square" rtlCol="0">
            <a:spAutoFit/>
          </a:bodyPr>
          <a:lstStyle/>
          <a:p>
            <a:r>
              <a:rPr kumimoji="1" lang="ja-JP" altLang="en-US" sz="20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すると</a:t>
            </a:r>
            <a:r>
              <a:rPr kumimoji="1" lang="en-US" altLang="ja-JP" sz="20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a:t>
            </a:r>
          </a:p>
          <a:p>
            <a:r>
              <a:rPr kumimoji="1" lang="ja-JP" altLang="en-US" sz="20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　①　転倒して単独事故を起こすリスクが高まります。</a:t>
            </a:r>
            <a:endParaRPr kumimoji="1" lang="en-US" altLang="ja-JP" sz="20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endParaRPr>
          </a:p>
          <a:p>
            <a:r>
              <a:rPr kumimoji="1" lang="ja-JP" altLang="en-US" sz="20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　②　ふらつくことで、進路を乱し、事故を招く危険が上がります。</a:t>
            </a:r>
            <a:endParaRPr kumimoji="1" lang="en-US" altLang="ja-JP" sz="20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endParaRPr>
          </a:p>
        </p:txBody>
      </p:sp>
    </p:spTree>
    <p:extLst>
      <p:ext uri="{BB962C8B-B14F-4D97-AF65-F5344CB8AC3E}">
        <p14:creationId xmlns:p14="http://schemas.microsoft.com/office/powerpoint/2010/main" val="35519306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16DC9A4-6DCB-B3F9-A6DB-B18072FC54E4}"/>
            </a:ext>
          </a:extLst>
        </p:cNvPr>
        <p:cNvGrpSpPr/>
        <p:nvPr/>
      </p:nvGrpSpPr>
      <p:grpSpPr>
        <a:xfrm>
          <a:off x="0" y="0"/>
          <a:ext cx="0" cy="0"/>
          <a:chOff x="0" y="0"/>
          <a:chExt cx="0" cy="0"/>
        </a:xfrm>
      </p:grpSpPr>
      <p:sp>
        <p:nvSpPr>
          <p:cNvPr id="2" name="正方形/長方形 1">
            <a:extLst>
              <a:ext uri="{FF2B5EF4-FFF2-40B4-BE49-F238E27FC236}">
                <a16:creationId xmlns:a16="http://schemas.microsoft.com/office/drawing/2014/main" id="{E8772C84-BF5B-C95E-1324-0EB8864EA6FF}"/>
              </a:ext>
            </a:extLst>
          </p:cNvPr>
          <p:cNvSpPr/>
          <p:nvPr/>
        </p:nvSpPr>
        <p:spPr>
          <a:xfrm>
            <a:off x="0" y="0"/>
            <a:ext cx="9906000" cy="64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a:extLst>
              <a:ext uri="{FF2B5EF4-FFF2-40B4-BE49-F238E27FC236}">
                <a16:creationId xmlns:a16="http://schemas.microsoft.com/office/drawing/2014/main" id="{62170341-2A08-50D7-2BDB-5A032F2114DF}"/>
              </a:ext>
            </a:extLst>
          </p:cNvPr>
          <p:cNvSpPr txBox="1"/>
          <p:nvPr/>
        </p:nvSpPr>
        <p:spPr>
          <a:xfrm>
            <a:off x="228598" y="63225"/>
            <a:ext cx="9353552" cy="553998"/>
          </a:xfrm>
          <a:prstGeom prst="rect">
            <a:avLst/>
          </a:prstGeom>
          <a:noFill/>
        </p:spPr>
        <p:txBody>
          <a:bodyPr wrap="square" rtlCol="0">
            <a:spAutoFit/>
          </a:bodyPr>
          <a:lstStyle/>
          <a:p>
            <a:r>
              <a:rPr kumimoji="1" lang="ja-JP" altLang="en-US" sz="3000" b="1" dirty="0">
                <a:solidFill>
                  <a:schemeClr val="bg1"/>
                </a:solidFill>
                <a:latin typeface="UD デジタル 教科書体 NK-B" panose="02020700000000000000" pitchFamily="18" charset="-128"/>
                <a:ea typeface="UD デジタル 教科書体 NK-B" panose="02020700000000000000" pitchFamily="18" charset="-128"/>
              </a:rPr>
              <a:t>第２章　　</a:t>
            </a:r>
            <a:r>
              <a:rPr kumimoji="1" lang="en-US" altLang="ja-JP" sz="3000" b="1" dirty="0">
                <a:solidFill>
                  <a:schemeClr val="bg1"/>
                </a:solidFill>
                <a:latin typeface="UD デジタル 教科書体 NK-B" panose="02020700000000000000" pitchFamily="18" charset="-128"/>
                <a:ea typeface="UD デジタル 教科書体 NK-B" panose="02020700000000000000" pitchFamily="18" charset="-128"/>
              </a:rPr>
              <a:t>case</a:t>
            </a:r>
            <a:r>
              <a:rPr kumimoji="1" lang="ja-JP" altLang="en-US" sz="3000" b="1" dirty="0">
                <a:solidFill>
                  <a:schemeClr val="bg1"/>
                </a:solidFill>
                <a:latin typeface="UD デジタル 教科書体 NK-B" panose="02020700000000000000" pitchFamily="18" charset="-128"/>
                <a:ea typeface="UD デジタル 教科書体 NK-B" panose="02020700000000000000" pitchFamily="18" charset="-128"/>
              </a:rPr>
              <a:t>３　スマホを見ながら自転車に乗ると？</a:t>
            </a:r>
            <a:endParaRPr kumimoji="1" lang="en-US" altLang="ja-JP" sz="3000" b="1" dirty="0">
              <a:solidFill>
                <a:schemeClr val="bg1"/>
              </a:solidFill>
              <a:latin typeface="UD デジタル 教科書体 NK-B" panose="02020700000000000000" pitchFamily="18" charset="-128"/>
              <a:ea typeface="UD デジタル 教科書体 NK-B" panose="02020700000000000000" pitchFamily="18" charset="-128"/>
            </a:endParaRPr>
          </a:p>
        </p:txBody>
      </p:sp>
      <p:sp>
        <p:nvSpPr>
          <p:cNvPr id="5" name="平行四辺形 4">
            <a:extLst>
              <a:ext uri="{FF2B5EF4-FFF2-40B4-BE49-F238E27FC236}">
                <a16:creationId xmlns:a16="http://schemas.microsoft.com/office/drawing/2014/main" id="{471CAB1F-EACA-AD6C-881D-6A8A1B4F738D}"/>
              </a:ext>
            </a:extLst>
          </p:cNvPr>
          <p:cNvSpPr/>
          <p:nvPr/>
        </p:nvSpPr>
        <p:spPr>
          <a:xfrm>
            <a:off x="209548" y="1163863"/>
            <a:ext cx="4896000" cy="108000"/>
          </a:xfrm>
          <a:prstGeom prst="parallelogram">
            <a:avLst/>
          </a:prstGeom>
          <a:pattFill prst="pct30">
            <a:fgClr>
              <a:schemeClr val="accent2">
                <a:lumMod val="40000"/>
                <a:lumOff val="60000"/>
              </a:schemeClr>
            </a:fgClr>
            <a:bgClr>
              <a:schemeClr val="bg1"/>
            </a:bgClr>
          </a:patt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658DA11F-ECE3-A27A-F4F6-D6EC4233BA96}"/>
              </a:ext>
            </a:extLst>
          </p:cNvPr>
          <p:cNvSpPr txBox="1"/>
          <p:nvPr/>
        </p:nvSpPr>
        <p:spPr>
          <a:xfrm>
            <a:off x="104774" y="794933"/>
            <a:ext cx="5143501" cy="584775"/>
          </a:xfrm>
          <a:prstGeom prst="rect">
            <a:avLst/>
          </a:prstGeom>
          <a:noFill/>
        </p:spPr>
        <p:txBody>
          <a:bodyPr wrap="square" rtlCol="0">
            <a:spAutoFit/>
          </a:bodyPr>
          <a:lstStyle/>
          <a:p>
            <a:r>
              <a:rPr kumimoji="1" lang="ja-JP" altLang="en-US" sz="32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自転車運転時の禁止事項②</a:t>
            </a:r>
            <a:endParaRPr kumimoji="1" lang="en-US" altLang="ja-JP" sz="32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endParaRPr>
          </a:p>
        </p:txBody>
      </p:sp>
      <p:pic>
        <p:nvPicPr>
          <p:cNvPr id="7" name="図 6" descr="自転車の絵と文字の加工写真&#10;&#10;AI によって生成されたコンテンツは間違っている可能性があります。">
            <a:extLst>
              <a:ext uri="{FF2B5EF4-FFF2-40B4-BE49-F238E27FC236}">
                <a16:creationId xmlns:a16="http://schemas.microsoft.com/office/drawing/2014/main" id="{D3F6CA1C-DF2E-5203-AE0D-B1005F1D43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49226" y="743112"/>
            <a:ext cx="2952000" cy="1476000"/>
          </a:xfrm>
          <a:prstGeom prst="rect">
            <a:avLst/>
          </a:prstGeom>
          <a:ln>
            <a:noFill/>
          </a:ln>
          <a:effectLst>
            <a:outerShdw blurRad="190500" algn="tl" rotWithShape="0">
              <a:srgbClr val="000000">
                <a:alpha val="70000"/>
              </a:srgbClr>
            </a:outerShdw>
          </a:effectLst>
        </p:spPr>
      </p:pic>
      <p:pic>
        <p:nvPicPr>
          <p:cNvPr id="9" name="図 8" descr="らくがき が含まれている画像&#10;&#10;AI によって生成されたコンテンツは間違っている可能性があります。">
            <a:extLst>
              <a:ext uri="{FF2B5EF4-FFF2-40B4-BE49-F238E27FC236}">
                <a16:creationId xmlns:a16="http://schemas.microsoft.com/office/drawing/2014/main" id="{360ABF33-7003-9028-6E98-F6C1D4CF6F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87622" y="3771354"/>
            <a:ext cx="2913604" cy="1476000"/>
          </a:xfrm>
          <a:prstGeom prst="rect">
            <a:avLst/>
          </a:prstGeom>
          <a:ln>
            <a:noFill/>
          </a:ln>
          <a:effectLst>
            <a:outerShdw blurRad="190500" algn="tl" rotWithShape="0">
              <a:srgbClr val="000000">
                <a:alpha val="70000"/>
              </a:srgbClr>
            </a:outerShdw>
          </a:effectLst>
        </p:spPr>
      </p:pic>
      <p:sp>
        <p:nvSpPr>
          <p:cNvPr id="10" name="テキスト ボックス 9">
            <a:extLst>
              <a:ext uri="{FF2B5EF4-FFF2-40B4-BE49-F238E27FC236}">
                <a16:creationId xmlns:a16="http://schemas.microsoft.com/office/drawing/2014/main" id="{1A7452ED-8273-4169-A365-E524912B5ED2}"/>
              </a:ext>
            </a:extLst>
          </p:cNvPr>
          <p:cNvSpPr txBox="1"/>
          <p:nvPr/>
        </p:nvSpPr>
        <p:spPr>
          <a:xfrm>
            <a:off x="268792" y="1705652"/>
            <a:ext cx="3861081" cy="461665"/>
          </a:xfrm>
          <a:prstGeom prst="rect">
            <a:avLst/>
          </a:prstGeom>
          <a:noFill/>
        </p:spPr>
        <p:txBody>
          <a:bodyPr wrap="square" rtlCol="0">
            <a:spAutoFit/>
          </a:bodyPr>
          <a:lstStyle/>
          <a:p>
            <a:r>
              <a:rPr kumimoji="1" lang="ja-JP" altLang="en-US" sz="24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「傘差し」運転の禁止</a:t>
            </a:r>
            <a:endParaRPr kumimoji="1" lang="en-US" altLang="ja-JP" sz="24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endParaRPr>
          </a:p>
        </p:txBody>
      </p:sp>
      <p:sp>
        <p:nvSpPr>
          <p:cNvPr id="11" name="フリーフォーム: 図形 10">
            <a:extLst>
              <a:ext uri="{FF2B5EF4-FFF2-40B4-BE49-F238E27FC236}">
                <a16:creationId xmlns:a16="http://schemas.microsoft.com/office/drawing/2014/main" id="{7D7BD34E-F3E7-7EBD-D52B-85B5AED74F7D}"/>
              </a:ext>
            </a:extLst>
          </p:cNvPr>
          <p:cNvSpPr/>
          <p:nvPr/>
        </p:nvSpPr>
        <p:spPr>
          <a:xfrm>
            <a:off x="228597" y="2124002"/>
            <a:ext cx="2988000" cy="108006"/>
          </a:xfrm>
          <a:custGeom>
            <a:avLst/>
            <a:gdLst>
              <a:gd name="connsiteX0" fmla="*/ 0 w 2642716"/>
              <a:gd name="connsiteY0" fmla="*/ 0 h 130628"/>
              <a:gd name="connsiteX1" fmla="*/ 1858945 w 2642716"/>
              <a:gd name="connsiteY1" fmla="*/ 0 h 130628"/>
              <a:gd name="connsiteX2" fmla="*/ 1989573 w 2642716"/>
              <a:gd name="connsiteY2" fmla="*/ 130628 h 130628"/>
              <a:gd name="connsiteX3" fmla="*/ 2120201 w 2642716"/>
              <a:gd name="connsiteY3" fmla="*/ 0 h 130628"/>
              <a:gd name="connsiteX4" fmla="*/ 2642716 w 2642716"/>
              <a:gd name="connsiteY4" fmla="*/ 0 h 1306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2716" h="130628">
                <a:moveTo>
                  <a:pt x="0" y="0"/>
                </a:moveTo>
                <a:lnTo>
                  <a:pt x="1858945" y="0"/>
                </a:lnTo>
                <a:lnTo>
                  <a:pt x="1989573" y="130628"/>
                </a:lnTo>
                <a:lnTo>
                  <a:pt x="2120201" y="0"/>
                </a:lnTo>
                <a:lnTo>
                  <a:pt x="2642716" y="0"/>
                </a:lnTo>
              </a:path>
            </a:pathLst>
          </a:custGeom>
          <a:noFill/>
          <a:ln w="285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a:extLst>
              <a:ext uri="{FF2B5EF4-FFF2-40B4-BE49-F238E27FC236}">
                <a16:creationId xmlns:a16="http://schemas.microsoft.com/office/drawing/2014/main" id="{DCB1C87D-237D-BCE1-0CC0-D5140109F6F0}"/>
              </a:ext>
            </a:extLst>
          </p:cNvPr>
          <p:cNvSpPr txBox="1"/>
          <p:nvPr/>
        </p:nvSpPr>
        <p:spPr>
          <a:xfrm>
            <a:off x="286944" y="2314224"/>
            <a:ext cx="9637208" cy="400110"/>
          </a:xfrm>
          <a:prstGeom prst="rect">
            <a:avLst/>
          </a:prstGeom>
          <a:noFill/>
        </p:spPr>
        <p:txBody>
          <a:bodyPr wrap="square" rtlCol="0">
            <a:spAutoFit/>
          </a:bodyPr>
          <a:lstStyle/>
          <a:p>
            <a:r>
              <a:rPr kumimoji="1" lang="ja-JP" altLang="en-US" sz="20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傘差し運転は、片手運転になるとともに、より風雨にあおられやすくなります。</a:t>
            </a:r>
            <a:endParaRPr kumimoji="1" lang="en-US" altLang="ja-JP" sz="20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endParaRPr>
          </a:p>
        </p:txBody>
      </p:sp>
      <p:sp>
        <p:nvSpPr>
          <p:cNvPr id="14" name="テキスト ボックス 13">
            <a:extLst>
              <a:ext uri="{FF2B5EF4-FFF2-40B4-BE49-F238E27FC236}">
                <a16:creationId xmlns:a16="http://schemas.microsoft.com/office/drawing/2014/main" id="{FDA405C6-FF31-21B2-8808-C9BFAD3AF334}"/>
              </a:ext>
            </a:extLst>
          </p:cNvPr>
          <p:cNvSpPr txBox="1"/>
          <p:nvPr/>
        </p:nvSpPr>
        <p:spPr>
          <a:xfrm>
            <a:off x="286944" y="2675891"/>
            <a:ext cx="9427867" cy="1015663"/>
          </a:xfrm>
          <a:prstGeom prst="rect">
            <a:avLst/>
          </a:prstGeom>
          <a:noFill/>
        </p:spPr>
        <p:txBody>
          <a:bodyPr wrap="square" rtlCol="0">
            <a:spAutoFit/>
          </a:bodyPr>
          <a:lstStyle/>
          <a:p>
            <a:r>
              <a:rPr kumimoji="1" lang="ja-JP" altLang="en-US" sz="20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すると</a:t>
            </a:r>
            <a:r>
              <a:rPr kumimoji="1" lang="en-US" altLang="ja-JP" sz="20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a:t>
            </a:r>
          </a:p>
          <a:p>
            <a:r>
              <a:rPr kumimoji="1" lang="ja-JP" altLang="en-US" sz="20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　①　転倒して単独事故を起こすリスクが高まります。</a:t>
            </a:r>
            <a:endParaRPr kumimoji="1" lang="en-US" altLang="ja-JP" sz="20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endParaRPr>
          </a:p>
          <a:p>
            <a:r>
              <a:rPr kumimoji="1" lang="ja-JP" altLang="en-US" sz="20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　②　ふらつくことで、進路を乱し、事故を招く危険が上がります。</a:t>
            </a:r>
            <a:endParaRPr kumimoji="1" lang="en-US" altLang="ja-JP" sz="20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endParaRPr>
          </a:p>
        </p:txBody>
      </p:sp>
      <p:sp>
        <p:nvSpPr>
          <p:cNvPr id="15" name="テキスト ボックス 14">
            <a:extLst>
              <a:ext uri="{FF2B5EF4-FFF2-40B4-BE49-F238E27FC236}">
                <a16:creationId xmlns:a16="http://schemas.microsoft.com/office/drawing/2014/main" id="{156AA3AB-0CEF-3145-C1E7-211247934AC7}"/>
              </a:ext>
            </a:extLst>
          </p:cNvPr>
          <p:cNvSpPr txBox="1"/>
          <p:nvPr/>
        </p:nvSpPr>
        <p:spPr>
          <a:xfrm>
            <a:off x="327139" y="4513657"/>
            <a:ext cx="3861081" cy="461665"/>
          </a:xfrm>
          <a:prstGeom prst="rect">
            <a:avLst/>
          </a:prstGeom>
          <a:noFill/>
        </p:spPr>
        <p:txBody>
          <a:bodyPr wrap="square" rtlCol="0">
            <a:spAutoFit/>
          </a:bodyPr>
          <a:lstStyle/>
          <a:p>
            <a:r>
              <a:rPr kumimoji="1" lang="ja-JP" altLang="en-US" sz="24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「夜間無灯火」運転の禁止</a:t>
            </a:r>
            <a:endParaRPr kumimoji="1" lang="en-US" altLang="ja-JP" sz="24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endParaRPr>
          </a:p>
        </p:txBody>
      </p:sp>
      <p:sp>
        <p:nvSpPr>
          <p:cNvPr id="16" name="フリーフォーム: 図形 15">
            <a:extLst>
              <a:ext uri="{FF2B5EF4-FFF2-40B4-BE49-F238E27FC236}">
                <a16:creationId xmlns:a16="http://schemas.microsoft.com/office/drawing/2014/main" id="{4260FFA1-D273-2DCB-3948-4E05B474BFD9}"/>
              </a:ext>
            </a:extLst>
          </p:cNvPr>
          <p:cNvSpPr/>
          <p:nvPr/>
        </p:nvSpPr>
        <p:spPr>
          <a:xfrm>
            <a:off x="286944" y="4932007"/>
            <a:ext cx="3708000" cy="108006"/>
          </a:xfrm>
          <a:custGeom>
            <a:avLst/>
            <a:gdLst>
              <a:gd name="connsiteX0" fmla="*/ 0 w 2642716"/>
              <a:gd name="connsiteY0" fmla="*/ 0 h 130628"/>
              <a:gd name="connsiteX1" fmla="*/ 1858945 w 2642716"/>
              <a:gd name="connsiteY1" fmla="*/ 0 h 130628"/>
              <a:gd name="connsiteX2" fmla="*/ 1989573 w 2642716"/>
              <a:gd name="connsiteY2" fmla="*/ 130628 h 130628"/>
              <a:gd name="connsiteX3" fmla="*/ 2120201 w 2642716"/>
              <a:gd name="connsiteY3" fmla="*/ 0 h 130628"/>
              <a:gd name="connsiteX4" fmla="*/ 2642716 w 2642716"/>
              <a:gd name="connsiteY4" fmla="*/ 0 h 1306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2716" h="130628">
                <a:moveTo>
                  <a:pt x="0" y="0"/>
                </a:moveTo>
                <a:lnTo>
                  <a:pt x="1858945" y="0"/>
                </a:lnTo>
                <a:lnTo>
                  <a:pt x="1989573" y="130628"/>
                </a:lnTo>
                <a:lnTo>
                  <a:pt x="2120201" y="0"/>
                </a:lnTo>
                <a:lnTo>
                  <a:pt x="2642716" y="0"/>
                </a:lnTo>
              </a:path>
            </a:pathLst>
          </a:custGeom>
          <a:noFill/>
          <a:ln w="285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テキスト ボックス 16">
            <a:extLst>
              <a:ext uri="{FF2B5EF4-FFF2-40B4-BE49-F238E27FC236}">
                <a16:creationId xmlns:a16="http://schemas.microsoft.com/office/drawing/2014/main" id="{F7BE4077-5193-BCCD-4704-A485647F8B89}"/>
              </a:ext>
            </a:extLst>
          </p:cNvPr>
          <p:cNvSpPr txBox="1"/>
          <p:nvPr/>
        </p:nvSpPr>
        <p:spPr>
          <a:xfrm>
            <a:off x="327139" y="5311713"/>
            <a:ext cx="9637208" cy="400110"/>
          </a:xfrm>
          <a:prstGeom prst="rect">
            <a:avLst/>
          </a:prstGeom>
          <a:noFill/>
        </p:spPr>
        <p:txBody>
          <a:bodyPr wrap="square" rtlCol="0">
            <a:spAutoFit/>
          </a:bodyPr>
          <a:lstStyle/>
          <a:p>
            <a:r>
              <a:rPr kumimoji="1" lang="ja-JP" altLang="en-US" sz="20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ライトを付けていないと、前が見にくいうえ、他者（車）に気づいてもらえなくなります。</a:t>
            </a:r>
            <a:endParaRPr kumimoji="1" lang="en-US" altLang="ja-JP" sz="20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endParaRPr>
          </a:p>
        </p:txBody>
      </p:sp>
      <p:sp>
        <p:nvSpPr>
          <p:cNvPr id="18" name="テキスト ボックス 17">
            <a:extLst>
              <a:ext uri="{FF2B5EF4-FFF2-40B4-BE49-F238E27FC236}">
                <a16:creationId xmlns:a16="http://schemas.microsoft.com/office/drawing/2014/main" id="{556C962E-3D30-1880-0E9C-29FB810609FF}"/>
              </a:ext>
            </a:extLst>
          </p:cNvPr>
          <p:cNvSpPr txBox="1"/>
          <p:nvPr/>
        </p:nvSpPr>
        <p:spPr>
          <a:xfrm>
            <a:off x="327139" y="5644509"/>
            <a:ext cx="9427867" cy="1015663"/>
          </a:xfrm>
          <a:prstGeom prst="rect">
            <a:avLst/>
          </a:prstGeom>
          <a:noFill/>
        </p:spPr>
        <p:txBody>
          <a:bodyPr wrap="square" rtlCol="0">
            <a:spAutoFit/>
          </a:bodyPr>
          <a:lstStyle/>
          <a:p>
            <a:r>
              <a:rPr kumimoji="1" lang="ja-JP" altLang="en-US" sz="20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すると</a:t>
            </a:r>
            <a:r>
              <a:rPr kumimoji="1" lang="en-US" altLang="ja-JP" sz="20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a:t>
            </a:r>
          </a:p>
          <a:p>
            <a:r>
              <a:rPr kumimoji="1" lang="ja-JP" altLang="en-US" sz="20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　①　人影や小さな段差などを見落としやすくなり、とっさの回避が難しくなります。</a:t>
            </a:r>
            <a:endParaRPr kumimoji="1" lang="en-US" altLang="ja-JP" sz="20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endParaRPr>
          </a:p>
          <a:p>
            <a:r>
              <a:rPr kumimoji="1" lang="ja-JP" altLang="en-US" sz="20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　②　車のドライバーなどがら見落とされ、事故にあうリスクが高まります。</a:t>
            </a:r>
            <a:endParaRPr kumimoji="1" lang="en-US" altLang="ja-JP" sz="20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endParaRPr>
          </a:p>
        </p:txBody>
      </p:sp>
    </p:spTree>
    <p:extLst>
      <p:ext uri="{BB962C8B-B14F-4D97-AF65-F5344CB8AC3E}">
        <p14:creationId xmlns:p14="http://schemas.microsoft.com/office/powerpoint/2010/main" val="18263698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F3DD6B3-18FD-AB41-3168-131A51CD6937}"/>
            </a:ext>
          </a:extLst>
        </p:cNvPr>
        <p:cNvGrpSpPr/>
        <p:nvPr/>
      </p:nvGrpSpPr>
      <p:grpSpPr>
        <a:xfrm>
          <a:off x="0" y="0"/>
          <a:ext cx="0" cy="0"/>
          <a:chOff x="0" y="0"/>
          <a:chExt cx="0" cy="0"/>
        </a:xfrm>
      </p:grpSpPr>
      <p:sp>
        <p:nvSpPr>
          <p:cNvPr id="2" name="正方形/長方形 1">
            <a:extLst>
              <a:ext uri="{FF2B5EF4-FFF2-40B4-BE49-F238E27FC236}">
                <a16:creationId xmlns:a16="http://schemas.microsoft.com/office/drawing/2014/main" id="{AB1B7CAB-F8BB-A3A4-0231-5671338A1BA1}"/>
              </a:ext>
            </a:extLst>
          </p:cNvPr>
          <p:cNvSpPr/>
          <p:nvPr/>
        </p:nvSpPr>
        <p:spPr>
          <a:xfrm>
            <a:off x="0" y="0"/>
            <a:ext cx="9906000" cy="64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a:extLst>
              <a:ext uri="{FF2B5EF4-FFF2-40B4-BE49-F238E27FC236}">
                <a16:creationId xmlns:a16="http://schemas.microsoft.com/office/drawing/2014/main" id="{DA2AFA66-34FC-2D20-63BC-96D818CC5957}"/>
              </a:ext>
            </a:extLst>
          </p:cNvPr>
          <p:cNvSpPr txBox="1"/>
          <p:nvPr/>
        </p:nvSpPr>
        <p:spPr>
          <a:xfrm>
            <a:off x="228598" y="63225"/>
            <a:ext cx="9353552" cy="553998"/>
          </a:xfrm>
          <a:prstGeom prst="rect">
            <a:avLst/>
          </a:prstGeom>
          <a:noFill/>
        </p:spPr>
        <p:txBody>
          <a:bodyPr wrap="square" rtlCol="0">
            <a:spAutoFit/>
          </a:bodyPr>
          <a:lstStyle/>
          <a:p>
            <a:r>
              <a:rPr kumimoji="1" lang="ja-JP" altLang="en-US" sz="3000" b="1" dirty="0">
                <a:solidFill>
                  <a:schemeClr val="bg1"/>
                </a:solidFill>
                <a:latin typeface="UD デジタル 教科書体 NK-B" panose="02020700000000000000" pitchFamily="18" charset="-128"/>
                <a:ea typeface="UD デジタル 教科書体 NK-B" panose="02020700000000000000" pitchFamily="18" charset="-128"/>
              </a:rPr>
              <a:t>第２章　　</a:t>
            </a:r>
            <a:r>
              <a:rPr kumimoji="1" lang="en-US" altLang="ja-JP" sz="3000" b="1" dirty="0">
                <a:solidFill>
                  <a:schemeClr val="bg1"/>
                </a:solidFill>
                <a:latin typeface="UD デジタル 教科書体 NK-B" panose="02020700000000000000" pitchFamily="18" charset="-128"/>
                <a:ea typeface="UD デジタル 教科書体 NK-B" panose="02020700000000000000" pitchFamily="18" charset="-128"/>
              </a:rPr>
              <a:t>case</a:t>
            </a:r>
            <a:r>
              <a:rPr kumimoji="1" lang="ja-JP" altLang="en-US" sz="3000" b="1" dirty="0">
                <a:solidFill>
                  <a:schemeClr val="bg1"/>
                </a:solidFill>
                <a:latin typeface="UD デジタル 教科書体 NK-B" panose="02020700000000000000" pitchFamily="18" charset="-128"/>
                <a:ea typeface="UD デジタル 教科書体 NK-B" panose="02020700000000000000" pitchFamily="18" charset="-128"/>
              </a:rPr>
              <a:t>３　スマホを見ながら自転車に乗ると？</a:t>
            </a:r>
            <a:endParaRPr kumimoji="1" lang="en-US" altLang="ja-JP" sz="3000" b="1" dirty="0">
              <a:solidFill>
                <a:schemeClr val="bg1"/>
              </a:solidFill>
              <a:latin typeface="UD デジタル 教科書体 NK-B" panose="02020700000000000000" pitchFamily="18" charset="-128"/>
              <a:ea typeface="UD デジタル 教科書体 NK-B" panose="02020700000000000000" pitchFamily="18" charset="-128"/>
            </a:endParaRPr>
          </a:p>
        </p:txBody>
      </p:sp>
      <p:sp>
        <p:nvSpPr>
          <p:cNvPr id="5" name="平行四辺形 4">
            <a:extLst>
              <a:ext uri="{FF2B5EF4-FFF2-40B4-BE49-F238E27FC236}">
                <a16:creationId xmlns:a16="http://schemas.microsoft.com/office/drawing/2014/main" id="{DDA6349A-2558-9C4A-0472-4AE0001D012D}"/>
              </a:ext>
            </a:extLst>
          </p:cNvPr>
          <p:cNvSpPr/>
          <p:nvPr/>
        </p:nvSpPr>
        <p:spPr>
          <a:xfrm>
            <a:off x="209548" y="1173388"/>
            <a:ext cx="4932000" cy="108000"/>
          </a:xfrm>
          <a:prstGeom prst="parallelogram">
            <a:avLst/>
          </a:prstGeom>
          <a:pattFill prst="pct30">
            <a:fgClr>
              <a:schemeClr val="accent2">
                <a:lumMod val="40000"/>
                <a:lumOff val="60000"/>
              </a:schemeClr>
            </a:fgClr>
            <a:bgClr>
              <a:schemeClr val="bg1"/>
            </a:bgClr>
          </a:patt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3F5AF6D6-1484-7401-D82E-4E068FD37577}"/>
              </a:ext>
            </a:extLst>
          </p:cNvPr>
          <p:cNvSpPr txBox="1"/>
          <p:nvPr/>
        </p:nvSpPr>
        <p:spPr>
          <a:xfrm>
            <a:off x="104774" y="794933"/>
            <a:ext cx="5143501" cy="584775"/>
          </a:xfrm>
          <a:prstGeom prst="rect">
            <a:avLst/>
          </a:prstGeom>
          <a:noFill/>
        </p:spPr>
        <p:txBody>
          <a:bodyPr wrap="square" rtlCol="0">
            <a:spAutoFit/>
          </a:bodyPr>
          <a:lstStyle/>
          <a:p>
            <a:r>
              <a:rPr kumimoji="1" lang="ja-JP" altLang="en-US" sz="32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自転車運転時の禁止事項③</a:t>
            </a:r>
            <a:endParaRPr kumimoji="1" lang="en-US" altLang="ja-JP" sz="32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endParaRPr>
          </a:p>
        </p:txBody>
      </p:sp>
      <p:sp>
        <p:nvSpPr>
          <p:cNvPr id="6" name="テキスト ボックス 5">
            <a:extLst>
              <a:ext uri="{FF2B5EF4-FFF2-40B4-BE49-F238E27FC236}">
                <a16:creationId xmlns:a16="http://schemas.microsoft.com/office/drawing/2014/main" id="{34A8BF15-0CB1-E90B-3C8D-C46C0978D882}"/>
              </a:ext>
            </a:extLst>
          </p:cNvPr>
          <p:cNvSpPr txBox="1"/>
          <p:nvPr/>
        </p:nvSpPr>
        <p:spPr>
          <a:xfrm>
            <a:off x="268792" y="4760345"/>
            <a:ext cx="3861081" cy="461665"/>
          </a:xfrm>
          <a:prstGeom prst="rect">
            <a:avLst/>
          </a:prstGeom>
          <a:noFill/>
        </p:spPr>
        <p:txBody>
          <a:bodyPr wrap="square" rtlCol="0">
            <a:spAutoFit/>
          </a:bodyPr>
          <a:lstStyle/>
          <a:p>
            <a:r>
              <a:rPr kumimoji="1" lang="ja-JP" altLang="en-US" sz="24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「ながらスマホ」運転の禁止</a:t>
            </a:r>
            <a:endParaRPr kumimoji="1" lang="en-US" altLang="ja-JP" sz="24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endParaRPr>
          </a:p>
        </p:txBody>
      </p:sp>
      <p:sp>
        <p:nvSpPr>
          <p:cNvPr id="12" name="フリーフォーム: 図形 11">
            <a:extLst>
              <a:ext uri="{FF2B5EF4-FFF2-40B4-BE49-F238E27FC236}">
                <a16:creationId xmlns:a16="http://schemas.microsoft.com/office/drawing/2014/main" id="{FBDADA99-071D-CBF9-8E23-86CBCE2A9655}"/>
              </a:ext>
            </a:extLst>
          </p:cNvPr>
          <p:cNvSpPr/>
          <p:nvPr/>
        </p:nvSpPr>
        <p:spPr>
          <a:xfrm>
            <a:off x="228597" y="5178695"/>
            <a:ext cx="3744000" cy="108006"/>
          </a:xfrm>
          <a:custGeom>
            <a:avLst/>
            <a:gdLst>
              <a:gd name="connsiteX0" fmla="*/ 0 w 2642716"/>
              <a:gd name="connsiteY0" fmla="*/ 0 h 130628"/>
              <a:gd name="connsiteX1" fmla="*/ 1858945 w 2642716"/>
              <a:gd name="connsiteY1" fmla="*/ 0 h 130628"/>
              <a:gd name="connsiteX2" fmla="*/ 1989573 w 2642716"/>
              <a:gd name="connsiteY2" fmla="*/ 130628 h 130628"/>
              <a:gd name="connsiteX3" fmla="*/ 2120201 w 2642716"/>
              <a:gd name="connsiteY3" fmla="*/ 0 h 130628"/>
              <a:gd name="connsiteX4" fmla="*/ 2642716 w 2642716"/>
              <a:gd name="connsiteY4" fmla="*/ 0 h 1306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2716" h="130628">
                <a:moveTo>
                  <a:pt x="0" y="0"/>
                </a:moveTo>
                <a:lnTo>
                  <a:pt x="1858945" y="0"/>
                </a:lnTo>
                <a:lnTo>
                  <a:pt x="1989573" y="130628"/>
                </a:lnTo>
                <a:lnTo>
                  <a:pt x="2120201" y="0"/>
                </a:lnTo>
                <a:lnTo>
                  <a:pt x="2642716" y="0"/>
                </a:lnTo>
              </a:path>
            </a:pathLst>
          </a:custGeom>
          <a:noFill/>
          <a:ln w="285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14">
            <a:extLst>
              <a:ext uri="{FF2B5EF4-FFF2-40B4-BE49-F238E27FC236}">
                <a16:creationId xmlns:a16="http://schemas.microsoft.com/office/drawing/2014/main" id="{06F43B89-0069-2A72-E285-3F180C9B7D0D}"/>
              </a:ext>
            </a:extLst>
          </p:cNvPr>
          <p:cNvSpPr txBox="1"/>
          <p:nvPr/>
        </p:nvSpPr>
        <p:spPr>
          <a:xfrm>
            <a:off x="299043" y="5321616"/>
            <a:ext cx="9637208" cy="400110"/>
          </a:xfrm>
          <a:prstGeom prst="rect">
            <a:avLst/>
          </a:prstGeom>
          <a:noFill/>
        </p:spPr>
        <p:txBody>
          <a:bodyPr wrap="square" rtlCol="0">
            <a:spAutoFit/>
          </a:bodyPr>
          <a:lstStyle/>
          <a:p>
            <a:r>
              <a:rPr kumimoji="1" lang="ja-JP" altLang="en-US" sz="20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「ながらスマホ」をしていると、文字や動画を見ることに意識が集中します。</a:t>
            </a:r>
            <a:endParaRPr kumimoji="1" lang="en-US" altLang="ja-JP" sz="20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endParaRPr>
          </a:p>
        </p:txBody>
      </p:sp>
      <p:sp>
        <p:nvSpPr>
          <p:cNvPr id="16" name="テキスト ボックス 15">
            <a:extLst>
              <a:ext uri="{FF2B5EF4-FFF2-40B4-BE49-F238E27FC236}">
                <a16:creationId xmlns:a16="http://schemas.microsoft.com/office/drawing/2014/main" id="{F9C51A40-5A8F-B945-8D72-AE457A62295B}"/>
              </a:ext>
            </a:extLst>
          </p:cNvPr>
          <p:cNvSpPr txBox="1"/>
          <p:nvPr/>
        </p:nvSpPr>
        <p:spPr>
          <a:xfrm>
            <a:off x="228598" y="1655430"/>
            <a:ext cx="4912952" cy="461665"/>
          </a:xfrm>
          <a:prstGeom prst="rect">
            <a:avLst/>
          </a:prstGeom>
          <a:noFill/>
        </p:spPr>
        <p:txBody>
          <a:bodyPr wrap="square" rtlCol="0">
            <a:spAutoFit/>
          </a:bodyPr>
          <a:lstStyle/>
          <a:p>
            <a:r>
              <a:rPr kumimoji="1" lang="ja-JP" altLang="en-US" sz="24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イヤホン・ヘッドホン着用運転の禁止</a:t>
            </a:r>
            <a:endParaRPr kumimoji="1" lang="en-US" altLang="ja-JP" sz="24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endParaRPr>
          </a:p>
        </p:txBody>
      </p:sp>
      <p:sp>
        <p:nvSpPr>
          <p:cNvPr id="17" name="フリーフォーム: 図形 16">
            <a:extLst>
              <a:ext uri="{FF2B5EF4-FFF2-40B4-BE49-F238E27FC236}">
                <a16:creationId xmlns:a16="http://schemas.microsoft.com/office/drawing/2014/main" id="{97C71F1C-B662-848D-4382-4FECAEF15C4D}"/>
              </a:ext>
            </a:extLst>
          </p:cNvPr>
          <p:cNvSpPr/>
          <p:nvPr/>
        </p:nvSpPr>
        <p:spPr>
          <a:xfrm>
            <a:off x="228597" y="2079259"/>
            <a:ext cx="4912951" cy="108000"/>
          </a:xfrm>
          <a:custGeom>
            <a:avLst/>
            <a:gdLst>
              <a:gd name="connsiteX0" fmla="*/ 0 w 2642716"/>
              <a:gd name="connsiteY0" fmla="*/ 0 h 130628"/>
              <a:gd name="connsiteX1" fmla="*/ 1858945 w 2642716"/>
              <a:gd name="connsiteY1" fmla="*/ 0 h 130628"/>
              <a:gd name="connsiteX2" fmla="*/ 1989573 w 2642716"/>
              <a:gd name="connsiteY2" fmla="*/ 130628 h 130628"/>
              <a:gd name="connsiteX3" fmla="*/ 2120201 w 2642716"/>
              <a:gd name="connsiteY3" fmla="*/ 0 h 130628"/>
              <a:gd name="connsiteX4" fmla="*/ 2642716 w 2642716"/>
              <a:gd name="connsiteY4" fmla="*/ 0 h 1306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2716" h="130628">
                <a:moveTo>
                  <a:pt x="0" y="0"/>
                </a:moveTo>
                <a:lnTo>
                  <a:pt x="1858945" y="0"/>
                </a:lnTo>
                <a:lnTo>
                  <a:pt x="1989573" y="130628"/>
                </a:lnTo>
                <a:lnTo>
                  <a:pt x="2120201" y="0"/>
                </a:lnTo>
                <a:lnTo>
                  <a:pt x="2642716" y="0"/>
                </a:lnTo>
              </a:path>
            </a:pathLst>
          </a:custGeom>
          <a:noFill/>
          <a:ln w="285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8" name="図 7" descr="挿絵, 自転車 が含まれている画像&#10;&#10;AI によって生成されたコンテンツは間違っている可能性があります。">
            <a:extLst>
              <a:ext uri="{FF2B5EF4-FFF2-40B4-BE49-F238E27FC236}">
                <a16:creationId xmlns:a16="http://schemas.microsoft.com/office/drawing/2014/main" id="{9496AA8B-7F80-C1A9-34A5-C7C827BC4D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91152" y="786831"/>
            <a:ext cx="2884220" cy="1440000"/>
          </a:xfrm>
          <a:prstGeom prst="rect">
            <a:avLst/>
          </a:prstGeom>
          <a:ln>
            <a:noFill/>
          </a:ln>
          <a:effectLst>
            <a:outerShdw blurRad="190500" algn="tl" rotWithShape="0">
              <a:srgbClr val="000000">
                <a:alpha val="70000"/>
              </a:srgbClr>
            </a:outerShdw>
          </a:effectLst>
        </p:spPr>
      </p:pic>
      <p:pic>
        <p:nvPicPr>
          <p:cNvPr id="10" name="図 9" descr="挿絵 が含まれている画像&#10;&#10;AI によって生成されたコンテンツは間違っている可能性があります。">
            <a:extLst>
              <a:ext uri="{FF2B5EF4-FFF2-40B4-BE49-F238E27FC236}">
                <a16:creationId xmlns:a16="http://schemas.microsoft.com/office/drawing/2014/main" id="{3DFC1DB5-921A-5310-D065-2A980A6EC7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24590" y="3763907"/>
            <a:ext cx="2850782" cy="1440000"/>
          </a:xfrm>
          <a:prstGeom prst="rect">
            <a:avLst/>
          </a:prstGeom>
          <a:ln>
            <a:noFill/>
          </a:ln>
          <a:effectLst>
            <a:outerShdw blurRad="190500" algn="tl" rotWithShape="0">
              <a:srgbClr val="000000">
                <a:alpha val="70000"/>
              </a:srgbClr>
            </a:outerShdw>
          </a:effectLst>
        </p:spPr>
      </p:pic>
      <p:sp>
        <p:nvSpPr>
          <p:cNvPr id="7" name="テキスト ボックス 6">
            <a:extLst>
              <a:ext uri="{FF2B5EF4-FFF2-40B4-BE49-F238E27FC236}">
                <a16:creationId xmlns:a16="http://schemas.microsoft.com/office/drawing/2014/main" id="{9F91410B-6DD1-9760-83A5-EF05AEDC8F01}"/>
              </a:ext>
            </a:extLst>
          </p:cNvPr>
          <p:cNvSpPr txBox="1"/>
          <p:nvPr/>
        </p:nvSpPr>
        <p:spPr>
          <a:xfrm>
            <a:off x="347505" y="5645589"/>
            <a:ext cx="9427867" cy="1015663"/>
          </a:xfrm>
          <a:prstGeom prst="rect">
            <a:avLst/>
          </a:prstGeom>
          <a:noFill/>
        </p:spPr>
        <p:txBody>
          <a:bodyPr wrap="square" rtlCol="0">
            <a:spAutoFit/>
          </a:bodyPr>
          <a:lstStyle/>
          <a:p>
            <a:r>
              <a:rPr kumimoji="1" lang="ja-JP" altLang="en-US" sz="20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すると</a:t>
            </a:r>
            <a:r>
              <a:rPr kumimoji="1" lang="en-US" altLang="ja-JP" sz="20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a:t>
            </a:r>
            <a:r>
              <a:rPr kumimoji="1" lang="ja-JP" altLang="en-US" sz="20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　</a:t>
            </a:r>
            <a:endParaRPr kumimoji="1" lang="en-US" altLang="ja-JP" sz="20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endParaRPr>
          </a:p>
          <a:p>
            <a:r>
              <a:rPr kumimoji="1" lang="ja-JP" altLang="en-US" sz="20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　①　周囲に視線が配られなくなり、信号や人・車両の見落としをしてしまいます。</a:t>
            </a:r>
            <a:endParaRPr kumimoji="1" lang="en-US" altLang="ja-JP" sz="20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endParaRPr>
          </a:p>
          <a:p>
            <a:r>
              <a:rPr kumimoji="1" lang="ja-JP" altLang="en-US" sz="20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　②　運転に集中できなくなり、進路を乱し、事故を招く危険が上がります。</a:t>
            </a:r>
            <a:endParaRPr kumimoji="1" lang="en-US" altLang="ja-JP" sz="20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endParaRPr>
          </a:p>
        </p:txBody>
      </p:sp>
      <p:sp>
        <p:nvSpPr>
          <p:cNvPr id="9" name="テキスト ボックス 8">
            <a:extLst>
              <a:ext uri="{FF2B5EF4-FFF2-40B4-BE49-F238E27FC236}">
                <a16:creationId xmlns:a16="http://schemas.microsoft.com/office/drawing/2014/main" id="{6A2451DE-3E73-C4AE-8D51-527885DE2E1C}"/>
              </a:ext>
            </a:extLst>
          </p:cNvPr>
          <p:cNvSpPr txBox="1"/>
          <p:nvPr/>
        </p:nvSpPr>
        <p:spPr>
          <a:xfrm>
            <a:off x="319142" y="2327381"/>
            <a:ext cx="9637208" cy="400110"/>
          </a:xfrm>
          <a:prstGeom prst="rect">
            <a:avLst/>
          </a:prstGeom>
          <a:noFill/>
        </p:spPr>
        <p:txBody>
          <a:bodyPr wrap="square" rtlCol="0">
            <a:spAutoFit/>
          </a:bodyPr>
          <a:lstStyle/>
          <a:p>
            <a:r>
              <a:rPr kumimoji="1" lang="ja-JP" altLang="en-US" sz="20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イヤホンなどを着用して運転していると、聞いている音楽の音に意識が集中します。</a:t>
            </a:r>
            <a:endParaRPr kumimoji="1" lang="en-US" altLang="ja-JP" sz="20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endParaRPr>
          </a:p>
        </p:txBody>
      </p:sp>
      <p:sp>
        <p:nvSpPr>
          <p:cNvPr id="11" name="テキスト ボックス 10">
            <a:extLst>
              <a:ext uri="{FF2B5EF4-FFF2-40B4-BE49-F238E27FC236}">
                <a16:creationId xmlns:a16="http://schemas.microsoft.com/office/drawing/2014/main" id="{B89868AC-BDFC-750B-B413-839B179586B6}"/>
              </a:ext>
            </a:extLst>
          </p:cNvPr>
          <p:cNvSpPr txBox="1"/>
          <p:nvPr/>
        </p:nvSpPr>
        <p:spPr>
          <a:xfrm>
            <a:off x="347505" y="2647851"/>
            <a:ext cx="9637208" cy="1015663"/>
          </a:xfrm>
          <a:prstGeom prst="rect">
            <a:avLst/>
          </a:prstGeom>
          <a:noFill/>
        </p:spPr>
        <p:txBody>
          <a:bodyPr wrap="square" rtlCol="0">
            <a:spAutoFit/>
          </a:bodyPr>
          <a:lstStyle/>
          <a:p>
            <a:r>
              <a:rPr kumimoji="1" lang="ja-JP" altLang="en-US" sz="20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すると</a:t>
            </a:r>
            <a:r>
              <a:rPr kumimoji="1" lang="en-US" altLang="ja-JP" sz="20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a:t>
            </a:r>
          </a:p>
          <a:p>
            <a:r>
              <a:rPr kumimoji="1" lang="ja-JP" altLang="en-US" sz="20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　①　周囲の音が聞こえず、不意の飛び出しや後方からの車両に対応できません。</a:t>
            </a:r>
            <a:endParaRPr kumimoji="1" lang="en-US" altLang="ja-JP" sz="20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endParaRPr>
          </a:p>
          <a:p>
            <a:r>
              <a:rPr kumimoji="1" lang="ja-JP" altLang="en-US" sz="20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　②　運転に集中できなくなり、進路を乱し、事故を招く危険性が上がります。</a:t>
            </a:r>
            <a:endParaRPr kumimoji="1" lang="en-US" altLang="ja-JP" sz="20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endParaRPr>
          </a:p>
        </p:txBody>
      </p:sp>
    </p:spTree>
    <p:extLst>
      <p:ext uri="{BB962C8B-B14F-4D97-AF65-F5344CB8AC3E}">
        <p14:creationId xmlns:p14="http://schemas.microsoft.com/office/powerpoint/2010/main" val="16601178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572CFD90-6B03-B874-82BA-B7B331BEC320}"/>
              </a:ext>
            </a:extLst>
          </p:cNvPr>
          <p:cNvSpPr/>
          <p:nvPr/>
        </p:nvSpPr>
        <p:spPr>
          <a:xfrm>
            <a:off x="0" y="0"/>
            <a:ext cx="9906000" cy="64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BC8B20DC-6448-2116-40B6-A360D74AB2AC}"/>
              </a:ext>
            </a:extLst>
          </p:cNvPr>
          <p:cNvSpPr txBox="1"/>
          <p:nvPr/>
        </p:nvSpPr>
        <p:spPr>
          <a:xfrm>
            <a:off x="0" y="63225"/>
            <a:ext cx="2549526" cy="553998"/>
          </a:xfrm>
          <a:prstGeom prst="rect">
            <a:avLst/>
          </a:prstGeom>
          <a:noFill/>
        </p:spPr>
        <p:txBody>
          <a:bodyPr wrap="square" rtlCol="0">
            <a:spAutoFit/>
          </a:bodyPr>
          <a:lstStyle/>
          <a:p>
            <a:r>
              <a:rPr kumimoji="1" lang="ja-JP" altLang="en-US" sz="3000" b="1" dirty="0">
                <a:solidFill>
                  <a:schemeClr val="bg1"/>
                </a:solidFill>
                <a:latin typeface="UD デジタル 教科書体 NK-B" panose="02020700000000000000" pitchFamily="18" charset="-128"/>
                <a:ea typeface="UD デジタル 教科書体 NK-B" panose="02020700000000000000" pitchFamily="18" charset="-128"/>
              </a:rPr>
              <a:t>　はじめに</a:t>
            </a:r>
            <a:endParaRPr kumimoji="1" lang="en-US" altLang="ja-JP" sz="3000" b="1" dirty="0">
              <a:solidFill>
                <a:schemeClr val="bg1"/>
              </a:solidFill>
              <a:latin typeface="UD デジタル 教科書体 NK-B" panose="02020700000000000000" pitchFamily="18" charset="-128"/>
              <a:ea typeface="UD デジタル 教科書体 NK-B" panose="02020700000000000000" pitchFamily="18" charset="-128"/>
            </a:endParaRPr>
          </a:p>
        </p:txBody>
      </p:sp>
      <p:sp>
        <p:nvSpPr>
          <p:cNvPr id="5" name="テキスト ボックス 4">
            <a:extLst>
              <a:ext uri="{FF2B5EF4-FFF2-40B4-BE49-F238E27FC236}">
                <a16:creationId xmlns:a16="http://schemas.microsoft.com/office/drawing/2014/main" id="{824AAA01-9E0D-B461-B16E-83078523D5F5}"/>
              </a:ext>
            </a:extLst>
          </p:cNvPr>
          <p:cNvSpPr txBox="1"/>
          <p:nvPr/>
        </p:nvSpPr>
        <p:spPr>
          <a:xfrm>
            <a:off x="95250" y="804458"/>
            <a:ext cx="9429750" cy="830997"/>
          </a:xfrm>
          <a:prstGeom prst="rect">
            <a:avLst/>
          </a:prstGeom>
          <a:noFill/>
        </p:spPr>
        <p:txBody>
          <a:bodyPr wrap="square" rtlCol="0">
            <a:spAutoFit/>
          </a:bodyPr>
          <a:lstStyle/>
          <a:p>
            <a:r>
              <a:rPr kumimoji="1" lang="ja-JP" altLang="en-US" sz="24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本研修では、「輪トレ」を使って、以下の３つのステップで、</a:t>
            </a:r>
            <a:endParaRPr kumimoji="1" lang="en-US" altLang="ja-JP" sz="24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endParaRPr>
          </a:p>
          <a:p>
            <a:r>
              <a:rPr kumimoji="1" lang="ja-JP" altLang="en-US" sz="24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自転車のルール・マナーの再確認をします</a:t>
            </a:r>
            <a:endParaRPr kumimoji="1" lang="en-US" altLang="ja-JP" sz="24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endParaRPr>
          </a:p>
        </p:txBody>
      </p:sp>
      <p:sp>
        <p:nvSpPr>
          <p:cNvPr id="12" name="フリーフォーム: 図形 11">
            <a:extLst>
              <a:ext uri="{FF2B5EF4-FFF2-40B4-BE49-F238E27FC236}">
                <a16:creationId xmlns:a16="http://schemas.microsoft.com/office/drawing/2014/main" id="{C27917A1-BC0D-C8F8-7BDD-487363C66FC9}"/>
              </a:ext>
            </a:extLst>
          </p:cNvPr>
          <p:cNvSpPr/>
          <p:nvPr/>
        </p:nvSpPr>
        <p:spPr>
          <a:xfrm>
            <a:off x="290513" y="1761827"/>
            <a:ext cx="9324975" cy="828000"/>
          </a:xfrm>
          <a:custGeom>
            <a:avLst/>
            <a:gdLst>
              <a:gd name="connsiteX0" fmla="*/ 414000 w 8962350"/>
              <a:gd name="connsiteY0" fmla="*/ 0 h 828000"/>
              <a:gd name="connsiteX1" fmla="*/ 414000 w 8962350"/>
              <a:gd name="connsiteY1" fmla="*/ 0 h 828000"/>
              <a:gd name="connsiteX2" fmla="*/ 414000 w 8962350"/>
              <a:gd name="connsiteY2" fmla="*/ 0 h 828000"/>
              <a:gd name="connsiteX3" fmla="*/ 8548350 w 8962350"/>
              <a:gd name="connsiteY3" fmla="*/ 0 h 828000"/>
              <a:gd name="connsiteX4" fmla="*/ 8962350 w 8962350"/>
              <a:gd name="connsiteY4" fmla="*/ 414000 h 828000"/>
              <a:gd name="connsiteX5" fmla="*/ 8548350 w 8962350"/>
              <a:gd name="connsiteY5" fmla="*/ 828000 h 828000"/>
              <a:gd name="connsiteX6" fmla="*/ 414000 w 8962350"/>
              <a:gd name="connsiteY6" fmla="*/ 828000 h 828000"/>
              <a:gd name="connsiteX7" fmla="*/ 414000 w 8962350"/>
              <a:gd name="connsiteY7" fmla="*/ 828000 h 828000"/>
              <a:gd name="connsiteX8" fmla="*/ 414000 w 8962350"/>
              <a:gd name="connsiteY8" fmla="*/ 828000 h 828000"/>
              <a:gd name="connsiteX9" fmla="*/ 0 w 8962350"/>
              <a:gd name="connsiteY9" fmla="*/ 414000 h 828000"/>
              <a:gd name="connsiteX10" fmla="*/ 414000 w 8962350"/>
              <a:gd name="connsiteY10" fmla="*/ 0 h 82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962350" h="828000">
                <a:moveTo>
                  <a:pt x="414000" y="0"/>
                </a:moveTo>
                <a:lnTo>
                  <a:pt x="414000" y="0"/>
                </a:lnTo>
                <a:lnTo>
                  <a:pt x="414000" y="0"/>
                </a:lnTo>
                <a:lnTo>
                  <a:pt x="8548350" y="0"/>
                </a:lnTo>
                <a:cubicBezTo>
                  <a:pt x="8776996" y="0"/>
                  <a:pt x="8962350" y="185354"/>
                  <a:pt x="8962350" y="414000"/>
                </a:cubicBezTo>
                <a:cubicBezTo>
                  <a:pt x="8962350" y="642646"/>
                  <a:pt x="8776996" y="828000"/>
                  <a:pt x="8548350" y="828000"/>
                </a:cubicBezTo>
                <a:lnTo>
                  <a:pt x="414000" y="828000"/>
                </a:lnTo>
                <a:lnTo>
                  <a:pt x="414000" y="828000"/>
                </a:lnTo>
                <a:lnTo>
                  <a:pt x="414000" y="828000"/>
                </a:lnTo>
                <a:cubicBezTo>
                  <a:pt x="185354" y="828000"/>
                  <a:pt x="0" y="642646"/>
                  <a:pt x="0" y="414000"/>
                </a:cubicBezTo>
                <a:cubicBezTo>
                  <a:pt x="0" y="185354"/>
                  <a:pt x="185354" y="0"/>
                  <a:pt x="414000" y="0"/>
                </a:cubicBez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13" name="フリーフォーム: 図形 12">
            <a:extLst>
              <a:ext uri="{FF2B5EF4-FFF2-40B4-BE49-F238E27FC236}">
                <a16:creationId xmlns:a16="http://schemas.microsoft.com/office/drawing/2014/main" id="{3A93C6F0-4876-B1F5-2121-1E15C13B60EA}"/>
              </a:ext>
            </a:extLst>
          </p:cNvPr>
          <p:cNvSpPr/>
          <p:nvPr/>
        </p:nvSpPr>
        <p:spPr>
          <a:xfrm>
            <a:off x="290510" y="2801233"/>
            <a:ext cx="9324000" cy="828000"/>
          </a:xfrm>
          <a:custGeom>
            <a:avLst/>
            <a:gdLst>
              <a:gd name="connsiteX0" fmla="*/ 414000 w 8962350"/>
              <a:gd name="connsiteY0" fmla="*/ 0 h 828000"/>
              <a:gd name="connsiteX1" fmla="*/ 414000 w 8962350"/>
              <a:gd name="connsiteY1" fmla="*/ 0 h 828000"/>
              <a:gd name="connsiteX2" fmla="*/ 414000 w 8962350"/>
              <a:gd name="connsiteY2" fmla="*/ 0 h 828000"/>
              <a:gd name="connsiteX3" fmla="*/ 8548350 w 8962350"/>
              <a:gd name="connsiteY3" fmla="*/ 0 h 828000"/>
              <a:gd name="connsiteX4" fmla="*/ 8962350 w 8962350"/>
              <a:gd name="connsiteY4" fmla="*/ 414000 h 828000"/>
              <a:gd name="connsiteX5" fmla="*/ 8548350 w 8962350"/>
              <a:gd name="connsiteY5" fmla="*/ 828000 h 828000"/>
              <a:gd name="connsiteX6" fmla="*/ 414000 w 8962350"/>
              <a:gd name="connsiteY6" fmla="*/ 828000 h 828000"/>
              <a:gd name="connsiteX7" fmla="*/ 414000 w 8962350"/>
              <a:gd name="connsiteY7" fmla="*/ 828000 h 828000"/>
              <a:gd name="connsiteX8" fmla="*/ 414000 w 8962350"/>
              <a:gd name="connsiteY8" fmla="*/ 828000 h 828000"/>
              <a:gd name="connsiteX9" fmla="*/ 0 w 8962350"/>
              <a:gd name="connsiteY9" fmla="*/ 414000 h 828000"/>
              <a:gd name="connsiteX10" fmla="*/ 414000 w 8962350"/>
              <a:gd name="connsiteY10" fmla="*/ 0 h 82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962350" h="828000">
                <a:moveTo>
                  <a:pt x="414000" y="0"/>
                </a:moveTo>
                <a:lnTo>
                  <a:pt x="414000" y="0"/>
                </a:lnTo>
                <a:lnTo>
                  <a:pt x="414000" y="0"/>
                </a:lnTo>
                <a:lnTo>
                  <a:pt x="8548350" y="0"/>
                </a:lnTo>
                <a:cubicBezTo>
                  <a:pt x="8776996" y="0"/>
                  <a:pt x="8962350" y="185354"/>
                  <a:pt x="8962350" y="414000"/>
                </a:cubicBezTo>
                <a:cubicBezTo>
                  <a:pt x="8962350" y="642646"/>
                  <a:pt x="8776996" y="828000"/>
                  <a:pt x="8548350" y="828000"/>
                </a:cubicBezTo>
                <a:lnTo>
                  <a:pt x="414000" y="828000"/>
                </a:lnTo>
                <a:lnTo>
                  <a:pt x="414000" y="828000"/>
                </a:lnTo>
                <a:lnTo>
                  <a:pt x="414000" y="828000"/>
                </a:lnTo>
                <a:cubicBezTo>
                  <a:pt x="185354" y="828000"/>
                  <a:pt x="0" y="642646"/>
                  <a:pt x="0" y="414000"/>
                </a:cubicBezTo>
                <a:cubicBezTo>
                  <a:pt x="0" y="185354"/>
                  <a:pt x="185354" y="0"/>
                  <a:pt x="414000" y="0"/>
                </a:cubicBez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14" name="フリーフォーム: 図形 13">
            <a:extLst>
              <a:ext uri="{FF2B5EF4-FFF2-40B4-BE49-F238E27FC236}">
                <a16:creationId xmlns:a16="http://schemas.microsoft.com/office/drawing/2014/main" id="{7D1F4C78-6521-3718-B4EA-9D9CD2B93E77}"/>
              </a:ext>
            </a:extLst>
          </p:cNvPr>
          <p:cNvSpPr/>
          <p:nvPr/>
        </p:nvSpPr>
        <p:spPr>
          <a:xfrm>
            <a:off x="290510" y="3840639"/>
            <a:ext cx="9324000" cy="828000"/>
          </a:xfrm>
          <a:custGeom>
            <a:avLst/>
            <a:gdLst>
              <a:gd name="connsiteX0" fmla="*/ 414000 w 8962350"/>
              <a:gd name="connsiteY0" fmla="*/ 0 h 828000"/>
              <a:gd name="connsiteX1" fmla="*/ 414000 w 8962350"/>
              <a:gd name="connsiteY1" fmla="*/ 0 h 828000"/>
              <a:gd name="connsiteX2" fmla="*/ 414000 w 8962350"/>
              <a:gd name="connsiteY2" fmla="*/ 0 h 828000"/>
              <a:gd name="connsiteX3" fmla="*/ 8548350 w 8962350"/>
              <a:gd name="connsiteY3" fmla="*/ 0 h 828000"/>
              <a:gd name="connsiteX4" fmla="*/ 8962350 w 8962350"/>
              <a:gd name="connsiteY4" fmla="*/ 414000 h 828000"/>
              <a:gd name="connsiteX5" fmla="*/ 8548350 w 8962350"/>
              <a:gd name="connsiteY5" fmla="*/ 828000 h 828000"/>
              <a:gd name="connsiteX6" fmla="*/ 414000 w 8962350"/>
              <a:gd name="connsiteY6" fmla="*/ 828000 h 828000"/>
              <a:gd name="connsiteX7" fmla="*/ 414000 w 8962350"/>
              <a:gd name="connsiteY7" fmla="*/ 828000 h 828000"/>
              <a:gd name="connsiteX8" fmla="*/ 414000 w 8962350"/>
              <a:gd name="connsiteY8" fmla="*/ 828000 h 828000"/>
              <a:gd name="connsiteX9" fmla="*/ 0 w 8962350"/>
              <a:gd name="connsiteY9" fmla="*/ 414000 h 828000"/>
              <a:gd name="connsiteX10" fmla="*/ 414000 w 8962350"/>
              <a:gd name="connsiteY10" fmla="*/ 0 h 82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962350" h="828000">
                <a:moveTo>
                  <a:pt x="414000" y="0"/>
                </a:moveTo>
                <a:lnTo>
                  <a:pt x="414000" y="0"/>
                </a:lnTo>
                <a:lnTo>
                  <a:pt x="414000" y="0"/>
                </a:lnTo>
                <a:lnTo>
                  <a:pt x="8548350" y="0"/>
                </a:lnTo>
                <a:cubicBezTo>
                  <a:pt x="8776996" y="0"/>
                  <a:pt x="8962350" y="185354"/>
                  <a:pt x="8962350" y="414000"/>
                </a:cubicBezTo>
                <a:cubicBezTo>
                  <a:pt x="8962350" y="642646"/>
                  <a:pt x="8776996" y="828000"/>
                  <a:pt x="8548350" y="828000"/>
                </a:cubicBezTo>
                <a:lnTo>
                  <a:pt x="414000" y="828000"/>
                </a:lnTo>
                <a:lnTo>
                  <a:pt x="414000" y="828000"/>
                </a:lnTo>
                <a:lnTo>
                  <a:pt x="414000" y="828000"/>
                </a:lnTo>
                <a:cubicBezTo>
                  <a:pt x="185354" y="828000"/>
                  <a:pt x="0" y="642646"/>
                  <a:pt x="0" y="414000"/>
                </a:cubicBezTo>
                <a:cubicBezTo>
                  <a:pt x="0" y="185354"/>
                  <a:pt x="185354" y="0"/>
                  <a:pt x="414000" y="0"/>
                </a:cubicBez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15" name="テキスト ボックス 14">
            <a:extLst>
              <a:ext uri="{FF2B5EF4-FFF2-40B4-BE49-F238E27FC236}">
                <a16:creationId xmlns:a16="http://schemas.microsoft.com/office/drawing/2014/main" id="{4A45D1D9-7829-2878-3F59-02D446DADAAD}"/>
              </a:ext>
            </a:extLst>
          </p:cNvPr>
          <p:cNvSpPr txBox="1"/>
          <p:nvPr/>
        </p:nvSpPr>
        <p:spPr>
          <a:xfrm>
            <a:off x="1075101" y="1968789"/>
            <a:ext cx="7753837" cy="400110"/>
          </a:xfrm>
          <a:prstGeom prst="rect">
            <a:avLst/>
          </a:prstGeom>
          <a:noFill/>
        </p:spPr>
        <p:txBody>
          <a:bodyPr wrap="square" rtlCol="0">
            <a:spAutoFit/>
          </a:bodyPr>
          <a:lstStyle/>
          <a:p>
            <a:r>
              <a:rPr kumimoji="1" lang="ja-JP" altLang="en-US" sz="2000" b="1" dirty="0">
                <a:solidFill>
                  <a:schemeClr val="bg1"/>
                </a:solidFill>
                <a:latin typeface="UD デジタル 教科書体 NK-B" panose="02020700000000000000" pitchFamily="18" charset="-128"/>
                <a:ea typeface="UD デジタル 教科書体 NK-B" panose="02020700000000000000" pitchFamily="18" charset="-128"/>
              </a:rPr>
              <a:t>キャラクターの会話劇を通じた自転車の基本的なルール・マナーの学習</a:t>
            </a:r>
            <a:endParaRPr kumimoji="1" lang="en-US" altLang="ja-JP" sz="2400" b="1" dirty="0">
              <a:solidFill>
                <a:schemeClr val="bg1"/>
              </a:solidFill>
              <a:latin typeface="UD デジタル 教科書体 NK-B" panose="02020700000000000000" pitchFamily="18" charset="-128"/>
              <a:ea typeface="UD デジタル 教科書体 NK-B" panose="02020700000000000000" pitchFamily="18" charset="-128"/>
            </a:endParaRPr>
          </a:p>
        </p:txBody>
      </p:sp>
      <p:sp>
        <p:nvSpPr>
          <p:cNvPr id="16" name="テキスト ボックス 15">
            <a:extLst>
              <a:ext uri="{FF2B5EF4-FFF2-40B4-BE49-F238E27FC236}">
                <a16:creationId xmlns:a16="http://schemas.microsoft.com/office/drawing/2014/main" id="{D50EEE97-84CA-9208-A822-8C399AF509B2}"/>
              </a:ext>
            </a:extLst>
          </p:cNvPr>
          <p:cNvSpPr txBox="1"/>
          <p:nvPr/>
        </p:nvSpPr>
        <p:spPr>
          <a:xfrm>
            <a:off x="832214" y="3015178"/>
            <a:ext cx="8239613" cy="400110"/>
          </a:xfrm>
          <a:prstGeom prst="rect">
            <a:avLst/>
          </a:prstGeom>
          <a:noFill/>
        </p:spPr>
        <p:txBody>
          <a:bodyPr wrap="square" rtlCol="0">
            <a:spAutoFit/>
          </a:bodyPr>
          <a:lstStyle/>
          <a:p>
            <a:r>
              <a:rPr kumimoji="1" lang="ja-JP" altLang="en-US" sz="2000" b="1" dirty="0">
                <a:solidFill>
                  <a:schemeClr val="bg1"/>
                </a:solidFill>
                <a:latin typeface="UD デジタル 教科書体 NK-B" panose="02020700000000000000" pitchFamily="18" charset="-128"/>
                <a:ea typeface="UD デジタル 教科書体 NK-B" panose="02020700000000000000" pitchFamily="18" charset="-128"/>
              </a:rPr>
              <a:t>走行シミュレーションによるルールの理解度チェック＆危険予知トレーニング</a:t>
            </a:r>
            <a:endParaRPr kumimoji="1" lang="en-US" altLang="ja-JP" sz="2400" b="1" dirty="0">
              <a:solidFill>
                <a:schemeClr val="bg1"/>
              </a:solidFill>
              <a:latin typeface="UD デジタル 教科書体 NK-B" panose="02020700000000000000" pitchFamily="18" charset="-128"/>
              <a:ea typeface="UD デジタル 教科書体 NK-B" panose="02020700000000000000" pitchFamily="18" charset="-128"/>
            </a:endParaRPr>
          </a:p>
        </p:txBody>
      </p:sp>
      <p:sp>
        <p:nvSpPr>
          <p:cNvPr id="18" name="テキスト ボックス 17">
            <a:extLst>
              <a:ext uri="{FF2B5EF4-FFF2-40B4-BE49-F238E27FC236}">
                <a16:creationId xmlns:a16="http://schemas.microsoft.com/office/drawing/2014/main" id="{77F66CBD-6584-B825-A211-13566EDE8C2B}"/>
              </a:ext>
            </a:extLst>
          </p:cNvPr>
          <p:cNvSpPr txBox="1"/>
          <p:nvPr/>
        </p:nvSpPr>
        <p:spPr>
          <a:xfrm>
            <a:off x="1375869" y="4054584"/>
            <a:ext cx="7153276" cy="400110"/>
          </a:xfrm>
          <a:prstGeom prst="rect">
            <a:avLst/>
          </a:prstGeom>
          <a:noFill/>
        </p:spPr>
        <p:txBody>
          <a:bodyPr wrap="square" rtlCol="0">
            <a:spAutoFit/>
          </a:bodyPr>
          <a:lstStyle/>
          <a:p>
            <a:r>
              <a:rPr kumimoji="1" lang="ja-JP" altLang="en-US" sz="2000" b="1" dirty="0">
                <a:solidFill>
                  <a:schemeClr val="bg1"/>
                </a:solidFill>
                <a:latin typeface="UD デジタル 教科書体 NK-B" panose="02020700000000000000" pitchFamily="18" charset="-128"/>
                <a:ea typeface="UD デジタル 教科書体 NK-B" panose="02020700000000000000" pitchFamily="18" charset="-128"/>
              </a:rPr>
              <a:t>学習効果検証（</a:t>
            </a:r>
            <a:r>
              <a:rPr kumimoji="1" lang="en-US" altLang="ja-JP" sz="2000" b="1" dirty="0">
                <a:solidFill>
                  <a:schemeClr val="bg1"/>
                </a:solidFill>
                <a:latin typeface="UD デジタル 教科書体 NK-B" panose="02020700000000000000" pitchFamily="18" charset="-128"/>
                <a:ea typeface="UD デジタル 教科書体 NK-B" panose="02020700000000000000" pitchFamily="18" charset="-128"/>
              </a:rPr>
              <a:t>10</a:t>
            </a:r>
            <a:r>
              <a:rPr kumimoji="1" lang="ja-JP" altLang="en-US" sz="2000" b="1" dirty="0">
                <a:solidFill>
                  <a:schemeClr val="bg1"/>
                </a:solidFill>
                <a:latin typeface="UD デジタル 教科書体 NK-B" panose="02020700000000000000" pitchFamily="18" charset="-128"/>
                <a:ea typeface="UD デジタル 教科書体 NK-B" panose="02020700000000000000" pitchFamily="18" charset="-128"/>
              </a:rPr>
              <a:t>問の３択問題）によるルール・マナーの総復習</a:t>
            </a:r>
            <a:endParaRPr kumimoji="1" lang="en-US" altLang="ja-JP" sz="2000" b="1" dirty="0">
              <a:solidFill>
                <a:schemeClr val="bg1"/>
              </a:solidFill>
              <a:latin typeface="UD デジタル 教科書体 NK-B" panose="02020700000000000000" pitchFamily="18" charset="-128"/>
              <a:ea typeface="UD デジタル 教科書体 NK-B" panose="02020700000000000000" pitchFamily="18" charset="-128"/>
            </a:endParaRPr>
          </a:p>
        </p:txBody>
      </p:sp>
      <p:sp>
        <p:nvSpPr>
          <p:cNvPr id="22" name="二等辺三角形 21">
            <a:extLst>
              <a:ext uri="{FF2B5EF4-FFF2-40B4-BE49-F238E27FC236}">
                <a16:creationId xmlns:a16="http://schemas.microsoft.com/office/drawing/2014/main" id="{CF47CD66-0930-624C-0F7B-D656CB329C5E}"/>
              </a:ext>
            </a:extLst>
          </p:cNvPr>
          <p:cNvSpPr/>
          <p:nvPr/>
        </p:nvSpPr>
        <p:spPr>
          <a:xfrm flipV="1">
            <a:off x="3323245" y="4880045"/>
            <a:ext cx="3257550" cy="400110"/>
          </a:xfrm>
          <a:prstGeom prst="triangl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テキスト ボックス 22">
            <a:extLst>
              <a:ext uri="{FF2B5EF4-FFF2-40B4-BE49-F238E27FC236}">
                <a16:creationId xmlns:a16="http://schemas.microsoft.com/office/drawing/2014/main" id="{C036E710-DDF3-9D68-E4C4-CF333EA52DC4}"/>
              </a:ext>
            </a:extLst>
          </p:cNvPr>
          <p:cNvSpPr txBox="1"/>
          <p:nvPr/>
        </p:nvSpPr>
        <p:spPr>
          <a:xfrm>
            <a:off x="5294125" y="5320147"/>
            <a:ext cx="2530465" cy="523220"/>
          </a:xfrm>
          <a:prstGeom prst="rect">
            <a:avLst/>
          </a:prstGeom>
          <a:noFill/>
        </p:spPr>
        <p:txBody>
          <a:bodyPr wrap="square" rtlCol="0">
            <a:spAutoFit/>
          </a:bodyPr>
          <a:lstStyle/>
          <a:p>
            <a:r>
              <a:rPr kumimoji="1" lang="ja-JP" altLang="en-US" sz="2800" b="1" dirty="0">
                <a:solidFill>
                  <a:schemeClr val="accent2"/>
                </a:solidFill>
                <a:latin typeface="UD デジタル 教科書体 NK-B" panose="02020700000000000000" pitchFamily="18" charset="-128"/>
                <a:ea typeface="UD デジタル 教科書体 NK-B" panose="02020700000000000000" pitchFamily="18" charset="-128"/>
              </a:rPr>
              <a:t>合格証を獲得！</a:t>
            </a:r>
            <a:endParaRPr kumimoji="1" lang="en-US" altLang="ja-JP" sz="2800" b="1" dirty="0">
              <a:solidFill>
                <a:schemeClr val="accent2"/>
              </a:solidFill>
              <a:latin typeface="UD デジタル 教科書体 NK-B" panose="02020700000000000000" pitchFamily="18" charset="-128"/>
              <a:ea typeface="UD デジタル 教科書体 NK-B" panose="02020700000000000000" pitchFamily="18" charset="-128"/>
            </a:endParaRPr>
          </a:p>
        </p:txBody>
      </p:sp>
      <p:pic>
        <p:nvPicPr>
          <p:cNvPr id="25" name="図 24" descr="ダイアグラム が含まれている画像&#10;&#10;自動的に生成された説明">
            <a:extLst>
              <a:ext uri="{FF2B5EF4-FFF2-40B4-BE49-F238E27FC236}">
                <a16:creationId xmlns:a16="http://schemas.microsoft.com/office/drawing/2014/main" id="{F969ACFC-AD38-65F5-1567-18841F4429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81409" y="5388355"/>
            <a:ext cx="2483671" cy="1397065"/>
          </a:xfrm>
          <a:prstGeom prst="rect">
            <a:avLst/>
          </a:prstGeom>
        </p:spPr>
      </p:pic>
      <p:sp>
        <p:nvSpPr>
          <p:cNvPr id="26" name="テキスト ボックス 25">
            <a:extLst>
              <a:ext uri="{FF2B5EF4-FFF2-40B4-BE49-F238E27FC236}">
                <a16:creationId xmlns:a16="http://schemas.microsoft.com/office/drawing/2014/main" id="{C4CF4E9B-4720-3BF1-72C4-3AF15B683D22}"/>
              </a:ext>
            </a:extLst>
          </p:cNvPr>
          <p:cNvSpPr txBox="1"/>
          <p:nvPr/>
        </p:nvSpPr>
        <p:spPr>
          <a:xfrm>
            <a:off x="5482945" y="5761519"/>
            <a:ext cx="4340411" cy="707886"/>
          </a:xfrm>
          <a:prstGeom prst="rect">
            <a:avLst/>
          </a:prstGeom>
          <a:noFill/>
        </p:spPr>
        <p:txBody>
          <a:bodyPr wrap="square" rtlCol="0">
            <a:spAutoFit/>
          </a:bodyPr>
          <a:lstStyle/>
          <a:p>
            <a:r>
              <a:rPr kumimoji="1" lang="ja-JP" altLang="en-US" sz="2000"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合格特典として、ＴＴＰポイント</a:t>
            </a:r>
            <a:r>
              <a:rPr kumimoji="1" lang="en-US" altLang="ja-JP" sz="1400"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a:t>
            </a:r>
            <a:r>
              <a:rPr kumimoji="1" lang="ja-JP" altLang="en-US" sz="2000"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や</a:t>
            </a:r>
            <a:endParaRPr kumimoji="1" lang="en-US" altLang="ja-JP" sz="2000" dirty="0">
              <a:solidFill>
                <a:schemeClr val="accent1">
                  <a:lumMod val="75000"/>
                </a:schemeClr>
              </a:solidFill>
              <a:latin typeface="UD デジタル 教科書体 NK-B" panose="02020700000000000000" pitchFamily="18" charset="-128"/>
              <a:ea typeface="UD デジタル 教科書体 NK-B" panose="02020700000000000000" pitchFamily="18" charset="-128"/>
            </a:endParaRPr>
          </a:p>
          <a:p>
            <a:r>
              <a:rPr kumimoji="1" lang="ja-JP" altLang="en-US" sz="2000"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シェアサイクルのクーポンがもらえます</a:t>
            </a:r>
            <a:endParaRPr kumimoji="1" lang="en-US" altLang="ja-JP" sz="2000" dirty="0">
              <a:solidFill>
                <a:schemeClr val="accent1">
                  <a:lumMod val="75000"/>
                </a:schemeClr>
              </a:solidFill>
              <a:latin typeface="UD デジタル 教科書体 NK-B" panose="02020700000000000000" pitchFamily="18" charset="-128"/>
              <a:ea typeface="UD デジタル 教科書体 NK-B" panose="02020700000000000000" pitchFamily="18" charset="-128"/>
            </a:endParaRPr>
          </a:p>
        </p:txBody>
      </p:sp>
      <p:sp>
        <p:nvSpPr>
          <p:cNvPr id="27" name="テキスト ボックス 26">
            <a:extLst>
              <a:ext uri="{FF2B5EF4-FFF2-40B4-BE49-F238E27FC236}">
                <a16:creationId xmlns:a16="http://schemas.microsoft.com/office/drawing/2014/main" id="{29779A7D-EFCB-2EC5-6823-CF2D8957C37C}"/>
              </a:ext>
            </a:extLst>
          </p:cNvPr>
          <p:cNvSpPr txBox="1"/>
          <p:nvPr/>
        </p:nvSpPr>
        <p:spPr>
          <a:xfrm>
            <a:off x="6376613" y="6417588"/>
            <a:ext cx="3656293" cy="430887"/>
          </a:xfrm>
          <a:prstGeom prst="rect">
            <a:avLst/>
          </a:prstGeom>
          <a:noFill/>
        </p:spPr>
        <p:txBody>
          <a:bodyPr wrap="square" rtlCol="0">
            <a:spAutoFit/>
          </a:bodyPr>
          <a:lstStyle/>
          <a:p>
            <a:r>
              <a:rPr kumimoji="1" lang="en-US" altLang="ja-JP" sz="1100"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a:t>
            </a:r>
            <a:r>
              <a:rPr kumimoji="1" lang="ja-JP" altLang="en-US" sz="1100"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民間決済事業者のポイントに変換する等して利用する</a:t>
            </a:r>
            <a:endParaRPr kumimoji="1" lang="en-US" altLang="ja-JP" sz="1100" dirty="0">
              <a:solidFill>
                <a:schemeClr val="accent1">
                  <a:lumMod val="75000"/>
                </a:schemeClr>
              </a:solidFill>
              <a:latin typeface="UD デジタル 教科書体 NK-B" panose="02020700000000000000" pitchFamily="18" charset="-128"/>
              <a:ea typeface="UD デジタル 教科書体 NK-B" panose="02020700000000000000" pitchFamily="18" charset="-128"/>
            </a:endParaRPr>
          </a:p>
          <a:p>
            <a:r>
              <a:rPr kumimoji="1" lang="ja-JP" altLang="en-US" sz="1100"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　　　 ことができる都独自のポイント</a:t>
            </a:r>
            <a:endParaRPr kumimoji="1" lang="en-US" altLang="ja-JP" sz="1100" dirty="0">
              <a:solidFill>
                <a:schemeClr val="accent1">
                  <a:lumMod val="75000"/>
                </a:schemeClr>
              </a:solidFill>
              <a:latin typeface="UD デジタル 教科書体 NK-B" panose="02020700000000000000" pitchFamily="18" charset="-128"/>
              <a:ea typeface="UD デジタル 教科書体 NK-B" panose="02020700000000000000" pitchFamily="18" charset="-128"/>
            </a:endParaRPr>
          </a:p>
        </p:txBody>
      </p:sp>
    </p:spTree>
    <p:extLst>
      <p:ext uri="{BB962C8B-B14F-4D97-AF65-F5344CB8AC3E}">
        <p14:creationId xmlns:p14="http://schemas.microsoft.com/office/powerpoint/2010/main" val="32405296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66BDA92-9FBF-C9C9-245C-B6544176ECD3}"/>
            </a:ext>
          </a:extLst>
        </p:cNvPr>
        <p:cNvGrpSpPr/>
        <p:nvPr/>
      </p:nvGrpSpPr>
      <p:grpSpPr>
        <a:xfrm>
          <a:off x="0" y="0"/>
          <a:ext cx="0" cy="0"/>
          <a:chOff x="0" y="0"/>
          <a:chExt cx="0" cy="0"/>
        </a:xfrm>
      </p:grpSpPr>
      <p:sp>
        <p:nvSpPr>
          <p:cNvPr id="2" name="正方形/長方形 1">
            <a:extLst>
              <a:ext uri="{FF2B5EF4-FFF2-40B4-BE49-F238E27FC236}">
                <a16:creationId xmlns:a16="http://schemas.microsoft.com/office/drawing/2014/main" id="{0F36E68A-9FD0-F187-3CC8-FB6186019F60}"/>
              </a:ext>
            </a:extLst>
          </p:cNvPr>
          <p:cNvSpPr/>
          <p:nvPr/>
        </p:nvSpPr>
        <p:spPr>
          <a:xfrm>
            <a:off x="0" y="0"/>
            <a:ext cx="9906000" cy="64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a:extLst>
              <a:ext uri="{FF2B5EF4-FFF2-40B4-BE49-F238E27FC236}">
                <a16:creationId xmlns:a16="http://schemas.microsoft.com/office/drawing/2014/main" id="{6B278D8D-44CE-6AAA-0ABD-1BC81C80F97E}"/>
              </a:ext>
            </a:extLst>
          </p:cNvPr>
          <p:cNvSpPr txBox="1"/>
          <p:nvPr/>
        </p:nvSpPr>
        <p:spPr>
          <a:xfrm>
            <a:off x="228598" y="63225"/>
            <a:ext cx="9353552" cy="553998"/>
          </a:xfrm>
          <a:prstGeom prst="rect">
            <a:avLst/>
          </a:prstGeom>
          <a:noFill/>
        </p:spPr>
        <p:txBody>
          <a:bodyPr wrap="square" rtlCol="0">
            <a:spAutoFit/>
          </a:bodyPr>
          <a:lstStyle/>
          <a:p>
            <a:r>
              <a:rPr kumimoji="1" lang="ja-JP" altLang="en-US" sz="3000" b="1" dirty="0">
                <a:solidFill>
                  <a:schemeClr val="bg1"/>
                </a:solidFill>
                <a:latin typeface="UD デジタル 教科書体 NK-B" panose="02020700000000000000" pitchFamily="18" charset="-128"/>
                <a:ea typeface="UD デジタル 教科書体 NK-B" panose="02020700000000000000" pitchFamily="18" charset="-128"/>
              </a:rPr>
              <a:t>第２章　　</a:t>
            </a:r>
            <a:r>
              <a:rPr kumimoji="1" lang="en-US" altLang="ja-JP" sz="3000" b="1" dirty="0">
                <a:solidFill>
                  <a:schemeClr val="bg1"/>
                </a:solidFill>
                <a:latin typeface="UD デジタル 教科書体 NK-B" panose="02020700000000000000" pitchFamily="18" charset="-128"/>
                <a:ea typeface="UD デジタル 教科書体 NK-B" panose="02020700000000000000" pitchFamily="18" charset="-128"/>
              </a:rPr>
              <a:t>case</a:t>
            </a:r>
            <a:r>
              <a:rPr kumimoji="1" lang="ja-JP" altLang="en-US" sz="3000" b="1" dirty="0">
                <a:solidFill>
                  <a:schemeClr val="bg1"/>
                </a:solidFill>
                <a:latin typeface="UD デジタル 教科書体 NK-B" panose="02020700000000000000" pitchFamily="18" charset="-128"/>
                <a:ea typeface="UD デジタル 教科書体 NK-B" panose="02020700000000000000" pitchFamily="18" charset="-128"/>
              </a:rPr>
              <a:t>３　スマホを見ながら自転車に乗ると？</a:t>
            </a:r>
            <a:endParaRPr kumimoji="1" lang="en-US" altLang="ja-JP" sz="3000" b="1" dirty="0">
              <a:solidFill>
                <a:schemeClr val="bg1"/>
              </a:solidFill>
              <a:latin typeface="UD デジタル 教科書体 NK-B" panose="02020700000000000000" pitchFamily="18" charset="-128"/>
              <a:ea typeface="UD デジタル 教科書体 NK-B" panose="02020700000000000000" pitchFamily="18" charset="-128"/>
            </a:endParaRPr>
          </a:p>
        </p:txBody>
      </p:sp>
      <p:sp>
        <p:nvSpPr>
          <p:cNvPr id="5" name="平行四辺形 4">
            <a:extLst>
              <a:ext uri="{FF2B5EF4-FFF2-40B4-BE49-F238E27FC236}">
                <a16:creationId xmlns:a16="http://schemas.microsoft.com/office/drawing/2014/main" id="{BE2C91BF-3E71-6FD5-84B6-E43863F9AA06}"/>
              </a:ext>
            </a:extLst>
          </p:cNvPr>
          <p:cNvSpPr/>
          <p:nvPr/>
        </p:nvSpPr>
        <p:spPr>
          <a:xfrm>
            <a:off x="209548" y="1163863"/>
            <a:ext cx="4896000" cy="108000"/>
          </a:xfrm>
          <a:prstGeom prst="parallelogram">
            <a:avLst/>
          </a:prstGeom>
          <a:pattFill prst="pct30">
            <a:fgClr>
              <a:schemeClr val="accent2">
                <a:lumMod val="40000"/>
                <a:lumOff val="60000"/>
              </a:schemeClr>
            </a:fgClr>
            <a:bgClr>
              <a:schemeClr val="bg1"/>
            </a:bgClr>
          </a:patt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DA7F941D-3780-1627-0BD1-40BE9B0271CA}"/>
              </a:ext>
            </a:extLst>
          </p:cNvPr>
          <p:cNvSpPr txBox="1"/>
          <p:nvPr/>
        </p:nvSpPr>
        <p:spPr>
          <a:xfrm>
            <a:off x="104774" y="794933"/>
            <a:ext cx="5143501" cy="584775"/>
          </a:xfrm>
          <a:prstGeom prst="rect">
            <a:avLst/>
          </a:prstGeom>
          <a:noFill/>
        </p:spPr>
        <p:txBody>
          <a:bodyPr wrap="square" rtlCol="0">
            <a:spAutoFit/>
          </a:bodyPr>
          <a:lstStyle/>
          <a:p>
            <a:r>
              <a:rPr kumimoji="1" lang="ja-JP" altLang="en-US" sz="32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自転車運転時の禁止事項④</a:t>
            </a:r>
            <a:endParaRPr kumimoji="1" lang="en-US" altLang="ja-JP" sz="32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endParaRPr>
          </a:p>
        </p:txBody>
      </p:sp>
      <p:sp>
        <p:nvSpPr>
          <p:cNvPr id="10" name="テキスト ボックス 9">
            <a:extLst>
              <a:ext uri="{FF2B5EF4-FFF2-40B4-BE49-F238E27FC236}">
                <a16:creationId xmlns:a16="http://schemas.microsoft.com/office/drawing/2014/main" id="{A707F4E2-E6A8-1E15-F7EF-D349A2472911}"/>
              </a:ext>
            </a:extLst>
          </p:cNvPr>
          <p:cNvSpPr txBox="1"/>
          <p:nvPr/>
        </p:nvSpPr>
        <p:spPr>
          <a:xfrm>
            <a:off x="268792" y="1745844"/>
            <a:ext cx="2836149" cy="461665"/>
          </a:xfrm>
          <a:prstGeom prst="rect">
            <a:avLst/>
          </a:prstGeom>
          <a:noFill/>
        </p:spPr>
        <p:txBody>
          <a:bodyPr wrap="square" rtlCol="0">
            <a:spAutoFit/>
          </a:bodyPr>
          <a:lstStyle/>
          <a:p>
            <a:r>
              <a:rPr kumimoji="1" lang="ja-JP" altLang="en-US" sz="24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「飲酒」運転の禁止</a:t>
            </a:r>
            <a:endParaRPr kumimoji="1" lang="en-US" altLang="ja-JP" sz="24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endParaRPr>
          </a:p>
        </p:txBody>
      </p:sp>
      <p:sp>
        <p:nvSpPr>
          <p:cNvPr id="11" name="フリーフォーム: 図形 10">
            <a:extLst>
              <a:ext uri="{FF2B5EF4-FFF2-40B4-BE49-F238E27FC236}">
                <a16:creationId xmlns:a16="http://schemas.microsoft.com/office/drawing/2014/main" id="{D64CC9C7-E9D2-08A6-983F-EDC499E6FD4C}"/>
              </a:ext>
            </a:extLst>
          </p:cNvPr>
          <p:cNvSpPr/>
          <p:nvPr/>
        </p:nvSpPr>
        <p:spPr>
          <a:xfrm>
            <a:off x="228597" y="2164194"/>
            <a:ext cx="2808000" cy="108006"/>
          </a:xfrm>
          <a:custGeom>
            <a:avLst/>
            <a:gdLst>
              <a:gd name="connsiteX0" fmla="*/ 0 w 2642716"/>
              <a:gd name="connsiteY0" fmla="*/ 0 h 130628"/>
              <a:gd name="connsiteX1" fmla="*/ 1858945 w 2642716"/>
              <a:gd name="connsiteY1" fmla="*/ 0 h 130628"/>
              <a:gd name="connsiteX2" fmla="*/ 1989573 w 2642716"/>
              <a:gd name="connsiteY2" fmla="*/ 130628 h 130628"/>
              <a:gd name="connsiteX3" fmla="*/ 2120201 w 2642716"/>
              <a:gd name="connsiteY3" fmla="*/ 0 h 130628"/>
              <a:gd name="connsiteX4" fmla="*/ 2642716 w 2642716"/>
              <a:gd name="connsiteY4" fmla="*/ 0 h 1306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2716" h="130628">
                <a:moveTo>
                  <a:pt x="0" y="0"/>
                </a:moveTo>
                <a:lnTo>
                  <a:pt x="1858945" y="0"/>
                </a:lnTo>
                <a:lnTo>
                  <a:pt x="1989573" y="130628"/>
                </a:lnTo>
                <a:lnTo>
                  <a:pt x="2120201" y="0"/>
                </a:lnTo>
                <a:lnTo>
                  <a:pt x="2642716" y="0"/>
                </a:lnTo>
              </a:path>
            </a:pathLst>
          </a:custGeom>
          <a:noFill/>
          <a:ln w="285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8" name="図 7" descr="自転車 が含まれている画像&#10;&#10;AI によって生成されたコンテンツは間違っている可能性があります。">
            <a:extLst>
              <a:ext uri="{FF2B5EF4-FFF2-40B4-BE49-F238E27FC236}">
                <a16:creationId xmlns:a16="http://schemas.microsoft.com/office/drawing/2014/main" id="{7E69EC92-6D97-B999-942A-17AC867069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69405" y="760758"/>
            <a:ext cx="2917575" cy="1476000"/>
          </a:xfrm>
          <a:prstGeom prst="rect">
            <a:avLst/>
          </a:prstGeom>
          <a:ln>
            <a:noFill/>
          </a:ln>
          <a:effectLst>
            <a:outerShdw blurRad="190500" algn="tl" rotWithShape="0">
              <a:srgbClr val="000000">
                <a:alpha val="70000"/>
              </a:srgbClr>
            </a:outerShdw>
          </a:effectLst>
        </p:spPr>
      </p:pic>
      <p:sp>
        <p:nvSpPr>
          <p:cNvPr id="13" name="テキスト ボックス 12">
            <a:extLst>
              <a:ext uri="{FF2B5EF4-FFF2-40B4-BE49-F238E27FC236}">
                <a16:creationId xmlns:a16="http://schemas.microsoft.com/office/drawing/2014/main" id="{9EDA2701-1963-F56C-F0D8-13D0AB59E8EB}"/>
              </a:ext>
            </a:extLst>
          </p:cNvPr>
          <p:cNvSpPr txBox="1"/>
          <p:nvPr/>
        </p:nvSpPr>
        <p:spPr>
          <a:xfrm>
            <a:off x="286944" y="2385612"/>
            <a:ext cx="9637208" cy="400110"/>
          </a:xfrm>
          <a:prstGeom prst="rect">
            <a:avLst/>
          </a:prstGeom>
          <a:noFill/>
        </p:spPr>
        <p:txBody>
          <a:bodyPr wrap="square" rtlCol="0">
            <a:spAutoFit/>
          </a:bodyPr>
          <a:lstStyle/>
          <a:p>
            <a:r>
              <a:rPr kumimoji="1" lang="ja-JP" altLang="en-US" sz="20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アルコールの摂取は、注意力や判断力、運動能力の一時的な低下を引き起こします。</a:t>
            </a:r>
            <a:endParaRPr kumimoji="1" lang="en-US" altLang="ja-JP" sz="20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endParaRPr>
          </a:p>
        </p:txBody>
      </p:sp>
      <p:sp>
        <p:nvSpPr>
          <p:cNvPr id="19" name="テキスト ボックス 18">
            <a:extLst>
              <a:ext uri="{FF2B5EF4-FFF2-40B4-BE49-F238E27FC236}">
                <a16:creationId xmlns:a16="http://schemas.microsoft.com/office/drawing/2014/main" id="{BF679033-FCF4-C82C-2975-81728596E68E}"/>
              </a:ext>
            </a:extLst>
          </p:cNvPr>
          <p:cNvSpPr txBox="1"/>
          <p:nvPr/>
        </p:nvSpPr>
        <p:spPr>
          <a:xfrm>
            <a:off x="286944" y="2705581"/>
            <a:ext cx="9637208" cy="1015663"/>
          </a:xfrm>
          <a:prstGeom prst="rect">
            <a:avLst/>
          </a:prstGeom>
          <a:noFill/>
        </p:spPr>
        <p:txBody>
          <a:bodyPr wrap="square" rtlCol="0">
            <a:spAutoFit/>
          </a:bodyPr>
          <a:lstStyle/>
          <a:p>
            <a:r>
              <a:rPr kumimoji="1" lang="ja-JP" altLang="en-US" sz="20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すると</a:t>
            </a:r>
            <a:r>
              <a:rPr kumimoji="1" lang="en-US" altLang="ja-JP" sz="20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a:t>
            </a:r>
          </a:p>
          <a:p>
            <a:r>
              <a:rPr kumimoji="1" lang="ja-JP" altLang="en-US" sz="20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　①　危険に対する反応が遅れてしまい、とっさの危機回避が出来なくなります。</a:t>
            </a:r>
            <a:endParaRPr kumimoji="1" lang="en-US" altLang="ja-JP" sz="20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endParaRPr>
          </a:p>
          <a:p>
            <a:r>
              <a:rPr kumimoji="1" lang="ja-JP" altLang="en-US" sz="20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　②　自分の状況を適切に把握できず、危険な運転をしてしまうようになります。</a:t>
            </a:r>
            <a:endParaRPr kumimoji="1" lang="en-US" altLang="ja-JP" sz="20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endParaRPr>
          </a:p>
        </p:txBody>
      </p:sp>
      <p:sp>
        <p:nvSpPr>
          <p:cNvPr id="20" name="テキスト ボックス 19">
            <a:extLst>
              <a:ext uri="{FF2B5EF4-FFF2-40B4-BE49-F238E27FC236}">
                <a16:creationId xmlns:a16="http://schemas.microsoft.com/office/drawing/2014/main" id="{0CFCE3C6-38BF-059C-27CC-EB6871DE3CD4}"/>
              </a:ext>
            </a:extLst>
          </p:cNvPr>
          <p:cNvSpPr txBox="1"/>
          <p:nvPr/>
        </p:nvSpPr>
        <p:spPr>
          <a:xfrm>
            <a:off x="286944" y="4225838"/>
            <a:ext cx="4506120" cy="400110"/>
          </a:xfrm>
          <a:prstGeom prst="rect">
            <a:avLst/>
          </a:prstGeom>
          <a:noFill/>
        </p:spPr>
        <p:txBody>
          <a:bodyPr wrap="square" rtlCol="0">
            <a:spAutoFit/>
          </a:bodyPr>
          <a:lstStyle/>
          <a:p>
            <a:r>
              <a:rPr kumimoji="1" lang="ja-JP" altLang="en-US" sz="20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Ｔｉｐｓ</a:t>
            </a:r>
            <a:r>
              <a:rPr kumimoji="1" lang="en-US" altLang="ja-JP" sz="20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a:t>
            </a:r>
            <a:r>
              <a:rPr kumimoji="1" lang="ja-JP" altLang="en-US" sz="20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　飲酒運転が引き起こす違反行為</a:t>
            </a:r>
            <a:endParaRPr kumimoji="1" lang="en-US" altLang="ja-JP" sz="20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endParaRPr>
          </a:p>
        </p:txBody>
      </p:sp>
      <p:sp>
        <p:nvSpPr>
          <p:cNvPr id="21" name="四角形: 角を丸くする 20">
            <a:extLst>
              <a:ext uri="{FF2B5EF4-FFF2-40B4-BE49-F238E27FC236}">
                <a16:creationId xmlns:a16="http://schemas.microsoft.com/office/drawing/2014/main" id="{B87F886B-A10C-EA56-23BA-30CB462976A4}"/>
              </a:ext>
            </a:extLst>
          </p:cNvPr>
          <p:cNvSpPr/>
          <p:nvPr/>
        </p:nvSpPr>
        <p:spPr>
          <a:xfrm>
            <a:off x="411932" y="4625948"/>
            <a:ext cx="9375048" cy="2121977"/>
          </a:xfrm>
          <a:prstGeom prst="roundRect">
            <a:avLst>
              <a:gd name="adj" fmla="val 5104"/>
            </a:avLst>
          </a:prstGeom>
          <a:pattFill prst="pct30">
            <a:fgClr>
              <a:schemeClr val="accent1">
                <a:lumMod val="20000"/>
                <a:lumOff val="80000"/>
              </a:schemeClr>
            </a:fgClr>
            <a:bgClr>
              <a:schemeClr val="bg1"/>
            </a:bgClr>
          </a:patt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テキスト ボックス 21">
            <a:extLst>
              <a:ext uri="{FF2B5EF4-FFF2-40B4-BE49-F238E27FC236}">
                <a16:creationId xmlns:a16="http://schemas.microsoft.com/office/drawing/2014/main" id="{1AD78F6E-FBD0-3142-98B1-A7B165F292D3}"/>
              </a:ext>
            </a:extLst>
          </p:cNvPr>
          <p:cNvSpPr txBox="1"/>
          <p:nvPr/>
        </p:nvSpPr>
        <p:spPr>
          <a:xfrm>
            <a:off x="497121" y="4734348"/>
            <a:ext cx="5602227" cy="369332"/>
          </a:xfrm>
          <a:prstGeom prst="rect">
            <a:avLst/>
          </a:prstGeom>
          <a:noFill/>
        </p:spPr>
        <p:txBody>
          <a:bodyPr wrap="square" rtlCol="0">
            <a:spAutoFit/>
          </a:bodyPr>
          <a:lstStyle/>
          <a:p>
            <a:r>
              <a:rPr kumimoji="1" lang="ja-JP" altLang="en-US"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飲酒運転は、お酒を飲んで運転した本人はもちろん</a:t>
            </a:r>
            <a:r>
              <a:rPr kumimoji="1" lang="en-US" altLang="ja-JP"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a:t>
            </a:r>
          </a:p>
        </p:txBody>
      </p:sp>
      <p:sp>
        <p:nvSpPr>
          <p:cNvPr id="23" name="テキスト ボックス 22">
            <a:extLst>
              <a:ext uri="{FF2B5EF4-FFF2-40B4-BE49-F238E27FC236}">
                <a16:creationId xmlns:a16="http://schemas.microsoft.com/office/drawing/2014/main" id="{62F9066E-FFB9-3FBA-BCED-36A0D5DBDAB5}"/>
              </a:ext>
            </a:extLst>
          </p:cNvPr>
          <p:cNvSpPr txBox="1"/>
          <p:nvPr/>
        </p:nvSpPr>
        <p:spPr>
          <a:xfrm>
            <a:off x="719859" y="5137643"/>
            <a:ext cx="7198242" cy="369332"/>
          </a:xfrm>
          <a:prstGeom prst="rect">
            <a:avLst/>
          </a:prstGeom>
          <a:noFill/>
        </p:spPr>
        <p:txBody>
          <a:bodyPr wrap="square" rtlCol="0">
            <a:spAutoFit/>
          </a:bodyPr>
          <a:lstStyle/>
          <a:p>
            <a:r>
              <a:rPr kumimoji="1" lang="ja-JP" altLang="en-US"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①　お酒を飲んだ後に運転をするおそれがある人に、自転車を提供した人</a:t>
            </a:r>
            <a:endParaRPr kumimoji="1" lang="en-US" altLang="ja-JP"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endParaRPr>
          </a:p>
        </p:txBody>
      </p:sp>
      <p:sp>
        <p:nvSpPr>
          <p:cNvPr id="24" name="テキスト ボックス 23">
            <a:extLst>
              <a:ext uri="{FF2B5EF4-FFF2-40B4-BE49-F238E27FC236}">
                <a16:creationId xmlns:a16="http://schemas.microsoft.com/office/drawing/2014/main" id="{8AF60ACE-1523-DDE6-6528-D6A7FA9FCE69}"/>
              </a:ext>
            </a:extLst>
          </p:cNvPr>
          <p:cNvSpPr txBox="1"/>
          <p:nvPr/>
        </p:nvSpPr>
        <p:spPr>
          <a:xfrm>
            <a:off x="719858" y="5542367"/>
            <a:ext cx="9067122" cy="369332"/>
          </a:xfrm>
          <a:prstGeom prst="rect">
            <a:avLst/>
          </a:prstGeom>
          <a:noFill/>
        </p:spPr>
        <p:txBody>
          <a:bodyPr wrap="square" rtlCol="0">
            <a:spAutoFit/>
          </a:bodyPr>
          <a:lstStyle/>
          <a:p>
            <a:r>
              <a:rPr kumimoji="1" lang="ja-JP" altLang="en-US"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②　お酒を飲んだ後に運転をするおそれがある人に、酒類を提供したり、飲酒をすすめた人</a:t>
            </a:r>
            <a:endParaRPr kumimoji="1" lang="en-US" altLang="ja-JP"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endParaRPr>
          </a:p>
        </p:txBody>
      </p:sp>
      <p:sp>
        <p:nvSpPr>
          <p:cNvPr id="25" name="テキスト ボックス 24">
            <a:extLst>
              <a:ext uri="{FF2B5EF4-FFF2-40B4-BE49-F238E27FC236}">
                <a16:creationId xmlns:a16="http://schemas.microsoft.com/office/drawing/2014/main" id="{FAE3D2ED-85C9-BEF2-DA8E-F9AADD4D06C7}"/>
              </a:ext>
            </a:extLst>
          </p:cNvPr>
          <p:cNvSpPr txBox="1"/>
          <p:nvPr/>
        </p:nvSpPr>
        <p:spPr>
          <a:xfrm>
            <a:off x="719858" y="5945662"/>
            <a:ext cx="8774209" cy="369332"/>
          </a:xfrm>
          <a:prstGeom prst="rect">
            <a:avLst/>
          </a:prstGeom>
          <a:noFill/>
        </p:spPr>
        <p:txBody>
          <a:bodyPr wrap="square" rtlCol="0">
            <a:spAutoFit/>
          </a:bodyPr>
          <a:lstStyle/>
          <a:p>
            <a:r>
              <a:rPr kumimoji="1" lang="ja-JP" altLang="en-US"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③　お酒を飲んでいることを知りながら、自転車に同乗した人</a:t>
            </a:r>
            <a:endParaRPr kumimoji="1" lang="en-US" altLang="ja-JP"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endParaRPr>
          </a:p>
        </p:txBody>
      </p:sp>
      <p:sp>
        <p:nvSpPr>
          <p:cNvPr id="26" name="テキスト ボックス 25">
            <a:extLst>
              <a:ext uri="{FF2B5EF4-FFF2-40B4-BE49-F238E27FC236}">
                <a16:creationId xmlns:a16="http://schemas.microsoft.com/office/drawing/2014/main" id="{24FAF403-4628-41CF-4B97-596BBB400763}"/>
              </a:ext>
            </a:extLst>
          </p:cNvPr>
          <p:cNvSpPr txBox="1"/>
          <p:nvPr/>
        </p:nvSpPr>
        <p:spPr>
          <a:xfrm>
            <a:off x="5909835" y="6378593"/>
            <a:ext cx="3996165" cy="369332"/>
          </a:xfrm>
          <a:prstGeom prst="rect">
            <a:avLst/>
          </a:prstGeom>
          <a:noFill/>
        </p:spPr>
        <p:txBody>
          <a:bodyPr wrap="square" rtlCol="0">
            <a:spAutoFit/>
          </a:bodyPr>
          <a:lstStyle/>
          <a:p>
            <a:r>
              <a:rPr kumimoji="1" lang="ja-JP" altLang="en-US"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にも罰則が科せられることになります。</a:t>
            </a:r>
            <a:endParaRPr kumimoji="1" lang="en-US" altLang="ja-JP"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endParaRPr>
          </a:p>
        </p:txBody>
      </p:sp>
      <p:sp>
        <p:nvSpPr>
          <p:cNvPr id="27" name="テキスト ボックス 26">
            <a:extLst>
              <a:ext uri="{FF2B5EF4-FFF2-40B4-BE49-F238E27FC236}">
                <a16:creationId xmlns:a16="http://schemas.microsoft.com/office/drawing/2014/main" id="{D619FC83-9F12-22A6-4A27-0A88D960E096}"/>
              </a:ext>
            </a:extLst>
          </p:cNvPr>
          <p:cNvSpPr txBox="1"/>
          <p:nvPr/>
        </p:nvSpPr>
        <p:spPr>
          <a:xfrm>
            <a:off x="3036597" y="3702947"/>
            <a:ext cx="6937820" cy="369332"/>
          </a:xfrm>
          <a:prstGeom prst="rect">
            <a:avLst/>
          </a:prstGeom>
          <a:noFill/>
        </p:spPr>
        <p:txBody>
          <a:bodyPr wrap="square" rtlCol="0">
            <a:spAutoFit/>
          </a:bodyPr>
          <a:lstStyle/>
          <a:p>
            <a:r>
              <a:rPr kumimoji="1" lang="en-US" altLang="ja-JP" b="1" dirty="0">
                <a:solidFill>
                  <a:schemeClr val="accent1">
                    <a:lumMod val="60000"/>
                    <a:lumOff val="40000"/>
                  </a:schemeClr>
                </a:solidFill>
                <a:latin typeface="UD デジタル 教科書体 NK-B" panose="02020700000000000000" pitchFamily="18" charset="-128"/>
                <a:ea typeface="UD デジタル 教科書体 NK-B" panose="02020700000000000000" pitchFamily="18" charset="-128"/>
              </a:rPr>
              <a:t>※</a:t>
            </a:r>
            <a:r>
              <a:rPr kumimoji="1" lang="ja-JP" altLang="en-US" b="1" dirty="0">
                <a:solidFill>
                  <a:schemeClr val="accent1">
                    <a:lumMod val="60000"/>
                    <a:lumOff val="40000"/>
                  </a:schemeClr>
                </a:solidFill>
                <a:latin typeface="UD デジタル 教科書体 NK-B" panose="02020700000000000000" pitchFamily="18" charset="-128"/>
                <a:ea typeface="UD デジタル 教科書体 NK-B" panose="02020700000000000000" pitchFamily="18" charset="-128"/>
              </a:rPr>
              <a:t>酒酔い運転だけではなく、酒気帯び運転にも罰則が適用されます。</a:t>
            </a:r>
            <a:endParaRPr kumimoji="1" lang="en-US" altLang="ja-JP" b="1" dirty="0">
              <a:solidFill>
                <a:schemeClr val="accent1">
                  <a:lumMod val="60000"/>
                  <a:lumOff val="40000"/>
                </a:schemeClr>
              </a:solidFill>
              <a:latin typeface="UD デジタル 教科書体 NK-B" panose="02020700000000000000" pitchFamily="18" charset="-128"/>
              <a:ea typeface="UD デジタル 教科書体 NK-B" panose="02020700000000000000" pitchFamily="18" charset="-128"/>
            </a:endParaRPr>
          </a:p>
        </p:txBody>
      </p:sp>
    </p:spTree>
    <p:extLst>
      <p:ext uri="{BB962C8B-B14F-4D97-AF65-F5344CB8AC3E}">
        <p14:creationId xmlns:p14="http://schemas.microsoft.com/office/powerpoint/2010/main" val="32364846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36ACF41-96F8-9966-1A53-F5073582DF56}"/>
            </a:ext>
          </a:extLst>
        </p:cNvPr>
        <p:cNvGrpSpPr/>
        <p:nvPr/>
      </p:nvGrpSpPr>
      <p:grpSpPr>
        <a:xfrm>
          <a:off x="0" y="0"/>
          <a:ext cx="0" cy="0"/>
          <a:chOff x="0" y="0"/>
          <a:chExt cx="0" cy="0"/>
        </a:xfrm>
      </p:grpSpPr>
      <p:sp>
        <p:nvSpPr>
          <p:cNvPr id="12" name="四角形: 角を丸くする 11">
            <a:extLst>
              <a:ext uri="{FF2B5EF4-FFF2-40B4-BE49-F238E27FC236}">
                <a16:creationId xmlns:a16="http://schemas.microsoft.com/office/drawing/2014/main" id="{7EC8EB54-3E0E-37DA-FA42-1D30EA64D34A}"/>
              </a:ext>
            </a:extLst>
          </p:cNvPr>
          <p:cNvSpPr/>
          <p:nvPr/>
        </p:nvSpPr>
        <p:spPr>
          <a:xfrm>
            <a:off x="323850" y="2741426"/>
            <a:ext cx="9375048" cy="1397434"/>
          </a:xfrm>
          <a:prstGeom prst="roundRect">
            <a:avLst>
              <a:gd name="adj" fmla="val 5104"/>
            </a:avLst>
          </a:prstGeom>
          <a:pattFill prst="pct30">
            <a:fgClr>
              <a:schemeClr val="accent1">
                <a:lumMod val="20000"/>
                <a:lumOff val="80000"/>
              </a:schemeClr>
            </a:fgClr>
            <a:bgClr>
              <a:schemeClr val="bg1"/>
            </a:bgClr>
          </a:patt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正方形/長方形 1">
            <a:extLst>
              <a:ext uri="{FF2B5EF4-FFF2-40B4-BE49-F238E27FC236}">
                <a16:creationId xmlns:a16="http://schemas.microsoft.com/office/drawing/2014/main" id="{DEDF2F92-040A-B772-D95E-51115DB1EEC6}"/>
              </a:ext>
            </a:extLst>
          </p:cNvPr>
          <p:cNvSpPr/>
          <p:nvPr/>
        </p:nvSpPr>
        <p:spPr>
          <a:xfrm>
            <a:off x="0" y="0"/>
            <a:ext cx="9906000" cy="64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a:extLst>
              <a:ext uri="{FF2B5EF4-FFF2-40B4-BE49-F238E27FC236}">
                <a16:creationId xmlns:a16="http://schemas.microsoft.com/office/drawing/2014/main" id="{B5FD6E06-1109-AA3A-94D6-5675D3B90666}"/>
              </a:ext>
            </a:extLst>
          </p:cNvPr>
          <p:cNvSpPr txBox="1"/>
          <p:nvPr/>
        </p:nvSpPr>
        <p:spPr>
          <a:xfrm>
            <a:off x="228598" y="63225"/>
            <a:ext cx="9353552" cy="553998"/>
          </a:xfrm>
          <a:prstGeom prst="rect">
            <a:avLst/>
          </a:prstGeom>
          <a:noFill/>
        </p:spPr>
        <p:txBody>
          <a:bodyPr wrap="square" rtlCol="0">
            <a:spAutoFit/>
          </a:bodyPr>
          <a:lstStyle/>
          <a:p>
            <a:r>
              <a:rPr kumimoji="1" lang="ja-JP" altLang="en-US" sz="3000" b="1" dirty="0">
                <a:solidFill>
                  <a:schemeClr val="bg1"/>
                </a:solidFill>
                <a:latin typeface="UD デジタル 教科書体 NK-B" panose="02020700000000000000" pitchFamily="18" charset="-128"/>
                <a:ea typeface="UD デジタル 教科書体 NK-B" panose="02020700000000000000" pitchFamily="18" charset="-128"/>
              </a:rPr>
              <a:t>第２章　　</a:t>
            </a:r>
            <a:r>
              <a:rPr kumimoji="1" lang="en-US" altLang="ja-JP" sz="3000" b="1" dirty="0">
                <a:solidFill>
                  <a:schemeClr val="bg1"/>
                </a:solidFill>
                <a:latin typeface="UD デジタル 教科書体 NK-B" panose="02020700000000000000" pitchFamily="18" charset="-128"/>
                <a:ea typeface="UD デジタル 教科書体 NK-B" panose="02020700000000000000" pitchFamily="18" charset="-128"/>
              </a:rPr>
              <a:t>case</a:t>
            </a:r>
            <a:r>
              <a:rPr kumimoji="1" lang="ja-JP" altLang="en-US" sz="3000" b="1" dirty="0">
                <a:solidFill>
                  <a:schemeClr val="bg1"/>
                </a:solidFill>
                <a:latin typeface="UD デジタル 教科書体 NK-B" panose="02020700000000000000" pitchFamily="18" charset="-128"/>
                <a:ea typeface="UD デジタル 教科書体 NK-B" panose="02020700000000000000" pitchFamily="18" charset="-128"/>
              </a:rPr>
              <a:t>３　スマホを見ながら自転車に乗ると？</a:t>
            </a:r>
            <a:endParaRPr kumimoji="1" lang="en-US" altLang="ja-JP" sz="3000" b="1" dirty="0">
              <a:solidFill>
                <a:schemeClr val="bg1"/>
              </a:solidFill>
              <a:latin typeface="UD デジタル 教科書体 NK-B" panose="02020700000000000000" pitchFamily="18" charset="-128"/>
              <a:ea typeface="UD デジタル 教科書体 NK-B" panose="02020700000000000000" pitchFamily="18" charset="-128"/>
            </a:endParaRPr>
          </a:p>
        </p:txBody>
      </p:sp>
      <p:sp>
        <p:nvSpPr>
          <p:cNvPr id="5" name="平行四辺形 4">
            <a:extLst>
              <a:ext uri="{FF2B5EF4-FFF2-40B4-BE49-F238E27FC236}">
                <a16:creationId xmlns:a16="http://schemas.microsoft.com/office/drawing/2014/main" id="{BB799DC6-FDF4-014D-C3E5-056A996317D5}"/>
              </a:ext>
            </a:extLst>
          </p:cNvPr>
          <p:cNvSpPr/>
          <p:nvPr/>
        </p:nvSpPr>
        <p:spPr>
          <a:xfrm>
            <a:off x="209548" y="1154338"/>
            <a:ext cx="6696000" cy="108000"/>
          </a:xfrm>
          <a:prstGeom prst="parallelogram">
            <a:avLst/>
          </a:prstGeom>
          <a:pattFill prst="pct30">
            <a:fgClr>
              <a:schemeClr val="accent2">
                <a:lumMod val="40000"/>
                <a:lumOff val="60000"/>
              </a:schemeClr>
            </a:fgClr>
            <a:bgClr>
              <a:schemeClr val="bg1"/>
            </a:bgClr>
          </a:patt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FAF6F1DB-0511-00A3-C6B1-B9944DBD975F}"/>
              </a:ext>
            </a:extLst>
          </p:cNvPr>
          <p:cNvSpPr txBox="1"/>
          <p:nvPr/>
        </p:nvSpPr>
        <p:spPr>
          <a:xfrm>
            <a:off x="104774" y="794933"/>
            <a:ext cx="7267575" cy="584775"/>
          </a:xfrm>
          <a:prstGeom prst="rect">
            <a:avLst/>
          </a:prstGeom>
          <a:noFill/>
        </p:spPr>
        <p:txBody>
          <a:bodyPr wrap="square" rtlCol="0">
            <a:spAutoFit/>
          </a:bodyPr>
          <a:lstStyle/>
          <a:p>
            <a:r>
              <a:rPr kumimoji="1" lang="ja-JP" altLang="en-US" sz="32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自転車に幼児を同乗させる際のルール</a:t>
            </a:r>
            <a:endParaRPr kumimoji="1" lang="en-US" altLang="ja-JP" sz="32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endParaRPr>
          </a:p>
        </p:txBody>
      </p:sp>
      <p:sp>
        <p:nvSpPr>
          <p:cNvPr id="7" name="テキスト ボックス 6">
            <a:extLst>
              <a:ext uri="{FF2B5EF4-FFF2-40B4-BE49-F238E27FC236}">
                <a16:creationId xmlns:a16="http://schemas.microsoft.com/office/drawing/2014/main" id="{300B3B48-E59C-7D8C-B633-DD589248F0BE}"/>
              </a:ext>
            </a:extLst>
          </p:cNvPr>
          <p:cNvSpPr txBox="1"/>
          <p:nvPr/>
        </p:nvSpPr>
        <p:spPr>
          <a:xfrm>
            <a:off x="406227" y="2784046"/>
            <a:ext cx="9175923" cy="1323439"/>
          </a:xfrm>
          <a:prstGeom prst="rect">
            <a:avLst/>
          </a:prstGeom>
          <a:noFill/>
        </p:spPr>
        <p:txBody>
          <a:bodyPr wrap="square" rtlCol="0">
            <a:spAutoFit/>
          </a:bodyPr>
          <a:lstStyle/>
          <a:p>
            <a:r>
              <a:rPr kumimoji="1" lang="en-US" altLang="ja-JP" sz="20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a:t>
            </a:r>
            <a:r>
              <a:rPr kumimoji="1" lang="ja-JP" altLang="en-US" sz="20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条件</a:t>
            </a:r>
            <a:r>
              <a:rPr kumimoji="1" lang="en-US" altLang="ja-JP" sz="20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a:t>
            </a:r>
          </a:p>
          <a:p>
            <a:r>
              <a:rPr kumimoji="1" lang="ja-JP" altLang="en-US" sz="20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　①　運転者が</a:t>
            </a:r>
            <a:r>
              <a:rPr kumimoji="1" lang="en-US" altLang="ja-JP" sz="20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16</a:t>
            </a:r>
            <a:r>
              <a:rPr kumimoji="1" lang="ja-JP" altLang="en-US" sz="20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歳以上であること。</a:t>
            </a:r>
            <a:endParaRPr kumimoji="1" lang="en-US" altLang="ja-JP" sz="20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endParaRPr>
          </a:p>
          <a:p>
            <a:r>
              <a:rPr kumimoji="1" lang="ja-JP" altLang="en-US" sz="20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　②　幼児用座席が備えられた自転車を運転していること。</a:t>
            </a:r>
            <a:endParaRPr kumimoji="1" lang="en-US" altLang="ja-JP" sz="20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endParaRPr>
          </a:p>
          <a:p>
            <a:r>
              <a:rPr kumimoji="1" lang="ja-JP" altLang="en-US" sz="20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　③　同乗者が未就学児（小学校就学の始期に達するまでのこども）であること。</a:t>
            </a:r>
            <a:endParaRPr kumimoji="1" lang="en-US" altLang="ja-JP" sz="20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endParaRPr>
          </a:p>
        </p:txBody>
      </p:sp>
      <p:sp>
        <p:nvSpPr>
          <p:cNvPr id="6" name="テキスト ボックス 5">
            <a:extLst>
              <a:ext uri="{FF2B5EF4-FFF2-40B4-BE49-F238E27FC236}">
                <a16:creationId xmlns:a16="http://schemas.microsoft.com/office/drawing/2014/main" id="{DC74C346-27D3-6BA2-D9C7-F19BC0DD0C8D}"/>
              </a:ext>
            </a:extLst>
          </p:cNvPr>
          <p:cNvSpPr txBox="1"/>
          <p:nvPr/>
        </p:nvSpPr>
        <p:spPr>
          <a:xfrm>
            <a:off x="228598" y="1379708"/>
            <a:ext cx="4222822" cy="400110"/>
          </a:xfrm>
          <a:prstGeom prst="rect">
            <a:avLst/>
          </a:prstGeom>
          <a:noFill/>
        </p:spPr>
        <p:txBody>
          <a:bodyPr wrap="square" rtlCol="0">
            <a:spAutoFit/>
          </a:bodyPr>
          <a:lstStyle/>
          <a:p>
            <a:r>
              <a:rPr kumimoji="1" lang="ja-JP" altLang="en-US" sz="20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自転車の二人乗りは違反行為です。</a:t>
            </a:r>
            <a:endParaRPr kumimoji="1" lang="en-US" altLang="ja-JP" sz="20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endParaRPr>
          </a:p>
        </p:txBody>
      </p:sp>
      <p:sp>
        <p:nvSpPr>
          <p:cNvPr id="8" name="二等辺三角形 7">
            <a:extLst>
              <a:ext uri="{FF2B5EF4-FFF2-40B4-BE49-F238E27FC236}">
                <a16:creationId xmlns:a16="http://schemas.microsoft.com/office/drawing/2014/main" id="{FE1639F1-BE4A-5E0B-D200-C3529732F22B}"/>
              </a:ext>
            </a:extLst>
          </p:cNvPr>
          <p:cNvSpPr/>
          <p:nvPr/>
        </p:nvSpPr>
        <p:spPr>
          <a:xfrm flipV="1">
            <a:off x="3217251" y="1779818"/>
            <a:ext cx="3376246" cy="848889"/>
          </a:xfrm>
          <a:prstGeom prst="triangl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a:extLst>
              <a:ext uri="{FF2B5EF4-FFF2-40B4-BE49-F238E27FC236}">
                <a16:creationId xmlns:a16="http://schemas.microsoft.com/office/drawing/2014/main" id="{CEA3132A-F9BF-ED16-F920-E622578AC8C6}"/>
              </a:ext>
            </a:extLst>
          </p:cNvPr>
          <p:cNvSpPr txBox="1"/>
          <p:nvPr/>
        </p:nvSpPr>
        <p:spPr>
          <a:xfrm>
            <a:off x="406227" y="1982972"/>
            <a:ext cx="9459579" cy="369332"/>
          </a:xfrm>
          <a:prstGeom prst="rect">
            <a:avLst/>
          </a:prstGeom>
          <a:solidFill>
            <a:schemeClr val="bg1"/>
          </a:solidFill>
        </p:spPr>
        <p:txBody>
          <a:bodyPr wrap="square" rtlCol="0">
            <a:spAutoFit/>
          </a:bodyPr>
          <a:lstStyle/>
          <a:p>
            <a:r>
              <a:rPr kumimoji="1" lang="ja-JP" altLang="en-US"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ただし、以下の条件に当てはまる場合は、未就学児に限り、乗車させて運転することが出来ます。</a:t>
            </a:r>
            <a:endParaRPr kumimoji="1" lang="en-US" altLang="ja-JP"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endParaRPr>
          </a:p>
        </p:txBody>
      </p:sp>
      <p:sp>
        <p:nvSpPr>
          <p:cNvPr id="13" name="テキスト ボックス 12">
            <a:extLst>
              <a:ext uri="{FF2B5EF4-FFF2-40B4-BE49-F238E27FC236}">
                <a16:creationId xmlns:a16="http://schemas.microsoft.com/office/drawing/2014/main" id="{B65D78A8-90D4-BEB7-C518-1ECAB4603BFD}"/>
              </a:ext>
            </a:extLst>
          </p:cNvPr>
          <p:cNvSpPr txBox="1"/>
          <p:nvPr/>
        </p:nvSpPr>
        <p:spPr>
          <a:xfrm>
            <a:off x="406226" y="4505697"/>
            <a:ext cx="9175923" cy="2246769"/>
          </a:xfrm>
          <a:prstGeom prst="rect">
            <a:avLst/>
          </a:prstGeom>
          <a:noFill/>
        </p:spPr>
        <p:txBody>
          <a:bodyPr wrap="square" rtlCol="0">
            <a:spAutoFit/>
          </a:bodyPr>
          <a:lstStyle/>
          <a:p>
            <a:r>
              <a:rPr kumimoji="1" lang="ja-JP" altLang="en-US" sz="20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未就学児の乗車は最大２名まで</a:t>
            </a:r>
            <a:endParaRPr kumimoji="1" lang="en-US" altLang="ja-JP" sz="20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endParaRPr>
          </a:p>
          <a:p>
            <a:r>
              <a:rPr kumimoji="1" lang="ja-JP" altLang="en-US" sz="20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　</a:t>
            </a:r>
            <a:endParaRPr kumimoji="1" lang="en-US" altLang="ja-JP" sz="20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endParaRPr>
          </a:p>
          <a:p>
            <a:r>
              <a:rPr kumimoji="1" lang="ja-JP" altLang="en-US" sz="20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　２名を同乗させる方法</a:t>
            </a:r>
            <a:endParaRPr kumimoji="1" lang="en-US" altLang="ja-JP" sz="20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endParaRPr>
          </a:p>
          <a:p>
            <a:r>
              <a:rPr kumimoji="1" lang="ja-JP" altLang="en-US" sz="20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　　①　幼児用座席に１名、子守バンドなどで１名背負って運転する。</a:t>
            </a:r>
            <a:endParaRPr kumimoji="1" lang="en-US" altLang="ja-JP" sz="20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endParaRPr>
          </a:p>
          <a:p>
            <a:r>
              <a:rPr kumimoji="1" lang="ja-JP" altLang="en-US" sz="20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　　②　</a:t>
            </a:r>
            <a:r>
              <a:rPr kumimoji="1" lang="zh-TW" altLang="en-US" sz="20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幼児</a:t>
            </a:r>
            <a:r>
              <a:rPr kumimoji="1" lang="en-US" altLang="zh-TW" sz="20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2</a:t>
            </a:r>
            <a:r>
              <a:rPr kumimoji="1" lang="zh-TW" altLang="en-US" sz="20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人同乗用自転車</a:t>
            </a:r>
            <a:r>
              <a:rPr kumimoji="1" lang="ja-JP" altLang="en-US" sz="20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を使って、</a:t>
            </a:r>
            <a:endParaRPr kumimoji="1" lang="en-US" altLang="ja-JP" sz="20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endParaRPr>
          </a:p>
          <a:p>
            <a:r>
              <a:rPr kumimoji="1" lang="ja-JP" altLang="en-US" sz="20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　　　　 前方の幼児用座席に１名、後方の幼児用座席に１名それぞれ乗車させる。</a:t>
            </a:r>
            <a:endParaRPr kumimoji="1" lang="en-US" altLang="ja-JP" sz="20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endParaRPr>
          </a:p>
          <a:p>
            <a:r>
              <a:rPr kumimoji="1" lang="ja-JP" altLang="en-US" sz="20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　　</a:t>
            </a:r>
            <a:endParaRPr kumimoji="1" lang="en-US" altLang="ja-JP" sz="20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endParaRPr>
          </a:p>
        </p:txBody>
      </p:sp>
    </p:spTree>
    <p:extLst>
      <p:ext uri="{BB962C8B-B14F-4D97-AF65-F5344CB8AC3E}">
        <p14:creationId xmlns:p14="http://schemas.microsoft.com/office/powerpoint/2010/main" val="17753742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C50E701-739F-35F4-BB11-A0E1EEE73A73}"/>
            </a:ext>
          </a:extLst>
        </p:cNvPr>
        <p:cNvGrpSpPr/>
        <p:nvPr/>
      </p:nvGrpSpPr>
      <p:grpSpPr>
        <a:xfrm>
          <a:off x="0" y="0"/>
          <a:ext cx="0" cy="0"/>
          <a:chOff x="0" y="0"/>
          <a:chExt cx="0" cy="0"/>
        </a:xfrm>
      </p:grpSpPr>
      <p:pic>
        <p:nvPicPr>
          <p:cNvPr id="11" name="図 10">
            <a:extLst>
              <a:ext uri="{FF2B5EF4-FFF2-40B4-BE49-F238E27FC236}">
                <a16:creationId xmlns:a16="http://schemas.microsoft.com/office/drawing/2014/main" id="{0ADADAF9-185E-FF2F-351A-E2F2A9FD0685}"/>
              </a:ext>
            </a:extLst>
          </p:cNvPr>
          <p:cNvPicPr>
            <a:picLocks noChangeAspect="1"/>
          </p:cNvPicPr>
          <p:nvPr/>
        </p:nvPicPr>
        <p:blipFill>
          <a:blip r:embed="rId2"/>
          <a:stretch>
            <a:fillRect/>
          </a:stretch>
        </p:blipFill>
        <p:spPr>
          <a:xfrm>
            <a:off x="1336430" y="4256570"/>
            <a:ext cx="7455509" cy="2460805"/>
          </a:xfrm>
          <a:prstGeom prst="rect">
            <a:avLst/>
          </a:prstGeom>
        </p:spPr>
      </p:pic>
      <p:sp>
        <p:nvSpPr>
          <p:cNvPr id="2" name="正方形/長方形 1">
            <a:extLst>
              <a:ext uri="{FF2B5EF4-FFF2-40B4-BE49-F238E27FC236}">
                <a16:creationId xmlns:a16="http://schemas.microsoft.com/office/drawing/2014/main" id="{7CD8B0F2-2841-4C09-E3F4-46249572A81A}"/>
              </a:ext>
            </a:extLst>
          </p:cNvPr>
          <p:cNvSpPr/>
          <p:nvPr/>
        </p:nvSpPr>
        <p:spPr>
          <a:xfrm>
            <a:off x="0" y="0"/>
            <a:ext cx="9906000" cy="64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a:extLst>
              <a:ext uri="{FF2B5EF4-FFF2-40B4-BE49-F238E27FC236}">
                <a16:creationId xmlns:a16="http://schemas.microsoft.com/office/drawing/2014/main" id="{5EC1FE2D-1ED1-AAC4-B28F-27DE01B277FD}"/>
              </a:ext>
            </a:extLst>
          </p:cNvPr>
          <p:cNvSpPr txBox="1"/>
          <p:nvPr/>
        </p:nvSpPr>
        <p:spPr>
          <a:xfrm>
            <a:off x="228597" y="63225"/>
            <a:ext cx="9515477" cy="553998"/>
          </a:xfrm>
          <a:prstGeom prst="rect">
            <a:avLst/>
          </a:prstGeom>
          <a:noFill/>
        </p:spPr>
        <p:txBody>
          <a:bodyPr wrap="square" rtlCol="0">
            <a:spAutoFit/>
          </a:bodyPr>
          <a:lstStyle/>
          <a:p>
            <a:r>
              <a:rPr kumimoji="1" lang="ja-JP" altLang="en-US" sz="3000" b="1" dirty="0">
                <a:solidFill>
                  <a:schemeClr val="bg1"/>
                </a:solidFill>
                <a:latin typeface="UD デジタル 教科書体 NK-B" panose="02020700000000000000" pitchFamily="18" charset="-128"/>
                <a:ea typeface="UD デジタル 教科書体 NK-B" panose="02020700000000000000" pitchFamily="18" charset="-128"/>
              </a:rPr>
              <a:t>第２章　　</a:t>
            </a:r>
            <a:r>
              <a:rPr kumimoji="1" lang="en-US" altLang="ja-JP" sz="3000" b="1" dirty="0">
                <a:solidFill>
                  <a:schemeClr val="bg1"/>
                </a:solidFill>
                <a:latin typeface="UD デジタル 教科書体 NK-B" panose="02020700000000000000" pitchFamily="18" charset="-128"/>
                <a:ea typeface="UD デジタル 教科書体 NK-B" panose="02020700000000000000" pitchFamily="18" charset="-128"/>
              </a:rPr>
              <a:t>case</a:t>
            </a:r>
            <a:r>
              <a:rPr kumimoji="1" lang="ja-JP" altLang="en-US" sz="3000" b="1" dirty="0">
                <a:solidFill>
                  <a:schemeClr val="bg1"/>
                </a:solidFill>
                <a:latin typeface="UD デジタル 教科書体 NK-B" panose="02020700000000000000" pitchFamily="18" charset="-128"/>
                <a:ea typeface="UD デジタル 教科書体 NK-B" panose="02020700000000000000" pitchFamily="18" charset="-128"/>
              </a:rPr>
              <a:t>４　信号機がある交差点を通行するときは？</a:t>
            </a:r>
            <a:endParaRPr kumimoji="1" lang="en-US" altLang="ja-JP" sz="3000" b="1" dirty="0">
              <a:solidFill>
                <a:schemeClr val="bg1"/>
              </a:solidFill>
              <a:latin typeface="UD デジタル 教科書体 NK-B" panose="02020700000000000000" pitchFamily="18" charset="-128"/>
              <a:ea typeface="UD デジタル 教科書体 NK-B" panose="02020700000000000000" pitchFamily="18" charset="-128"/>
            </a:endParaRPr>
          </a:p>
        </p:txBody>
      </p:sp>
      <p:sp>
        <p:nvSpPr>
          <p:cNvPr id="5" name="平行四辺形 4">
            <a:extLst>
              <a:ext uri="{FF2B5EF4-FFF2-40B4-BE49-F238E27FC236}">
                <a16:creationId xmlns:a16="http://schemas.microsoft.com/office/drawing/2014/main" id="{725554F1-FB83-1F99-FC5A-CE1A49541C84}"/>
              </a:ext>
            </a:extLst>
          </p:cNvPr>
          <p:cNvSpPr/>
          <p:nvPr/>
        </p:nvSpPr>
        <p:spPr>
          <a:xfrm>
            <a:off x="200022" y="1163863"/>
            <a:ext cx="5148000" cy="108000"/>
          </a:xfrm>
          <a:prstGeom prst="parallelogram">
            <a:avLst/>
          </a:prstGeom>
          <a:pattFill prst="pct30">
            <a:fgClr>
              <a:schemeClr val="accent2">
                <a:lumMod val="40000"/>
                <a:lumOff val="60000"/>
              </a:schemeClr>
            </a:fgClr>
            <a:bgClr>
              <a:schemeClr val="bg1"/>
            </a:bgClr>
          </a:patt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381204DB-EDAE-13CE-B0DD-7AFFBC5C721E}"/>
              </a:ext>
            </a:extLst>
          </p:cNvPr>
          <p:cNvSpPr txBox="1"/>
          <p:nvPr/>
        </p:nvSpPr>
        <p:spPr>
          <a:xfrm>
            <a:off x="104774" y="794933"/>
            <a:ext cx="5495925" cy="584775"/>
          </a:xfrm>
          <a:prstGeom prst="rect">
            <a:avLst/>
          </a:prstGeom>
          <a:noFill/>
        </p:spPr>
        <p:txBody>
          <a:bodyPr wrap="square" rtlCol="0">
            <a:spAutoFit/>
          </a:bodyPr>
          <a:lstStyle/>
          <a:p>
            <a:r>
              <a:rPr kumimoji="1" lang="ja-JP" altLang="en-US" sz="32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交差点における信号機の見方</a:t>
            </a:r>
            <a:endParaRPr kumimoji="1" lang="en-US" altLang="ja-JP" sz="32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endParaRPr>
          </a:p>
        </p:txBody>
      </p:sp>
      <p:pic>
        <p:nvPicPr>
          <p:cNvPr id="10" name="図 9">
            <a:extLst>
              <a:ext uri="{FF2B5EF4-FFF2-40B4-BE49-F238E27FC236}">
                <a16:creationId xmlns:a16="http://schemas.microsoft.com/office/drawing/2014/main" id="{D13E1227-B5E7-20B5-E97A-E651AA8DB56C}"/>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45827" t="36590" r="45018" b="36448"/>
          <a:stretch/>
        </p:blipFill>
        <p:spPr>
          <a:xfrm>
            <a:off x="1818750" y="4509282"/>
            <a:ext cx="1179957" cy="1955379"/>
          </a:xfrm>
          <a:prstGeom prst="rect">
            <a:avLst/>
          </a:prstGeom>
        </p:spPr>
      </p:pic>
      <p:sp>
        <p:nvSpPr>
          <p:cNvPr id="14" name="テキスト ボックス 13">
            <a:extLst>
              <a:ext uri="{FF2B5EF4-FFF2-40B4-BE49-F238E27FC236}">
                <a16:creationId xmlns:a16="http://schemas.microsoft.com/office/drawing/2014/main" id="{A09C1E87-2400-B25E-2B42-BDA3D264F9BC}"/>
              </a:ext>
            </a:extLst>
          </p:cNvPr>
          <p:cNvSpPr txBox="1"/>
          <p:nvPr/>
        </p:nvSpPr>
        <p:spPr>
          <a:xfrm>
            <a:off x="525265" y="1928864"/>
            <a:ext cx="8347429" cy="400110"/>
          </a:xfrm>
          <a:prstGeom prst="rect">
            <a:avLst/>
          </a:prstGeom>
          <a:noFill/>
        </p:spPr>
        <p:txBody>
          <a:bodyPr wrap="square" rtlCol="0">
            <a:spAutoFit/>
          </a:bodyPr>
          <a:lstStyle/>
          <a:p>
            <a:r>
              <a:rPr kumimoji="1" lang="ja-JP" altLang="en-US" sz="20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直進または左折することができる（</a:t>
            </a:r>
            <a:r>
              <a:rPr kumimoji="1" lang="en-US" altLang="ja-JP" sz="20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a:t>
            </a:r>
            <a:r>
              <a:rPr kumimoji="1" lang="ja-JP" altLang="en-US" sz="20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自転車の場合、右折はできません）。</a:t>
            </a:r>
            <a:endParaRPr kumimoji="1" lang="en-US" altLang="ja-JP" sz="20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endParaRPr>
          </a:p>
        </p:txBody>
      </p:sp>
      <p:sp>
        <p:nvSpPr>
          <p:cNvPr id="16" name="テキスト ボックス 15">
            <a:extLst>
              <a:ext uri="{FF2B5EF4-FFF2-40B4-BE49-F238E27FC236}">
                <a16:creationId xmlns:a16="http://schemas.microsoft.com/office/drawing/2014/main" id="{805402A1-2667-29B2-8FEA-425AB1EE80F4}"/>
              </a:ext>
            </a:extLst>
          </p:cNvPr>
          <p:cNvSpPr txBox="1"/>
          <p:nvPr/>
        </p:nvSpPr>
        <p:spPr>
          <a:xfrm>
            <a:off x="525266" y="2847855"/>
            <a:ext cx="8689072" cy="400110"/>
          </a:xfrm>
          <a:prstGeom prst="rect">
            <a:avLst/>
          </a:prstGeom>
          <a:noFill/>
        </p:spPr>
        <p:txBody>
          <a:bodyPr wrap="square" rtlCol="0">
            <a:spAutoFit/>
          </a:bodyPr>
          <a:lstStyle/>
          <a:p>
            <a:r>
              <a:rPr kumimoji="1" lang="ja-JP" altLang="en-US" sz="20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停止位置を越えて進んだり、横断したりしてはならない。</a:t>
            </a:r>
            <a:endParaRPr kumimoji="1" lang="en-US" altLang="ja-JP" sz="20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endParaRPr>
          </a:p>
        </p:txBody>
      </p:sp>
      <p:sp>
        <p:nvSpPr>
          <p:cNvPr id="17" name="テキスト ボックス 16">
            <a:extLst>
              <a:ext uri="{FF2B5EF4-FFF2-40B4-BE49-F238E27FC236}">
                <a16:creationId xmlns:a16="http://schemas.microsoft.com/office/drawing/2014/main" id="{38B14231-1EEF-5EED-7646-F2B10896EA67}"/>
              </a:ext>
            </a:extLst>
          </p:cNvPr>
          <p:cNvSpPr txBox="1"/>
          <p:nvPr/>
        </p:nvSpPr>
        <p:spPr>
          <a:xfrm>
            <a:off x="525266" y="3745950"/>
            <a:ext cx="8689072" cy="400110"/>
          </a:xfrm>
          <a:prstGeom prst="rect">
            <a:avLst/>
          </a:prstGeom>
          <a:noFill/>
        </p:spPr>
        <p:txBody>
          <a:bodyPr wrap="square" rtlCol="0">
            <a:spAutoFit/>
          </a:bodyPr>
          <a:lstStyle/>
          <a:p>
            <a:r>
              <a:rPr kumimoji="1" lang="ja-JP" altLang="en-US" sz="20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停止位置より先に進んだり、横断を始めたりしてはいけない。</a:t>
            </a:r>
            <a:endParaRPr kumimoji="1" lang="en-US" altLang="ja-JP" sz="20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endParaRPr>
          </a:p>
        </p:txBody>
      </p:sp>
      <p:sp>
        <p:nvSpPr>
          <p:cNvPr id="18" name="正方形/長方形 17">
            <a:extLst>
              <a:ext uri="{FF2B5EF4-FFF2-40B4-BE49-F238E27FC236}">
                <a16:creationId xmlns:a16="http://schemas.microsoft.com/office/drawing/2014/main" id="{4EA38B1B-83C5-5C1B-8CC5-0A33ECD07660}"/>
              </a:ext>
            </a:extLst>
          </p:cNvPr>
          <p:cNvSpPr/>
          <p:nvPr/>
        </p:nvSpPr>
        <p:spPr>
          <a:xfrm>
            <a:off x="364121" y="1779896"/>
            <a:ext cx="1224000" cy="90365"/>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正方形/長方形 18">
            <a:extLst>
              <a:ext uri="{FF2B5EF4-FFF2-40B4-BE49-F238E27FC236}">
                <a16:creationId xmlns:a16="http://schemas.microsoft.com/office/drawing/2014/main" id="{3BEA6C41-611D-980F-1C30-67A9FE2377F0}"/>
              </a:ext>
            </a:extLst>
          </p:cNvPr>
          <p:cNvSpPr/>
          <p:nvPr/>
        </p:nvSpPr>
        <p:spPr>
          <a:xfrm>
            <a:off x="364121" y="2778783"/>
            <a:ext cx="1224000" cy="90365"/>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正方形/長方形 19">
            <a:extLst>
              <a:ext uri="{FF2B5EF4-FFF2-40B4-BE49-F238E27FC236}">
                <a16:creationId xmlns:a16="http://schemas.microsoft.com/office/drawing/2014/main" id="{753EF4B9-5808-309D-227C-2F0858D2B28B}"/>
              </a:ext>
            </a:extLst>
          </p:cNvPr>
          <p:cNvSpPr/>
          <p:nvPr/>
        </p:nvSpPr>
        <p:spPr>
          <a:xfrm>
            <a:off x="364121" y="3653417"/>
            <a:ext cx="1224000" cy="90365"/>
          </a:xfrm>
          <a:prstGeom prst="rect">
            <a:avLst/>
          </a:prstGeom>
          <a:solidFill>
            <a:srgbClr val="FFFFA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a:extLst>
              <a:ext uri="{FF2B5EF4-FFF2-40B4-BE49-F238E27FC236}">
                <a16:creationId xmlns:a16="http://schemas.microsoft.com/office/drawing/2014/main" id="{9FFF1571-A343-10AA-1D70-C9F6D5FB23B6}"/>
              </a:ext>
            </a:extLst>
          </p:cNvPr>
          <p:cNvSpPr txBox="1"/>
          <p:nvPr/>
        </p:nvSpPr>
        <p:spPr>
          <a:xfrm>
            <a:off x="344395" y="1437189"/>
            <a:ext cx="1293485" cy="523220"/>
          </a:xfrm>
          <a:prstGeom prst="rect">
            <a:avLst/>
          </a:prstGeom>
          <a:noFill/>
        </p:spPr>
        <p:txBody>
          <a:bodyPr wrap="square" rtlCol="0">
            <a:spAutoFit/>
          </a:bodyPr>
          <a:lstStyle/>
          <a:p>
            <a:r>
              <a:rPr kumimoji="1" lang="ja-JP" altLang="en-US" sz="28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青信号</a:t>
            </a:r>
            <a:endParaRPr kumimoji="1" lang="en-US" altLang="ja-JP" sz="28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endParaRPr>
          </a:p>
        </p:txBody>
      </p:sp>
      <p:sp>
        <p:nvSpPr>
          <p:cNvPr id="13" name="テキスト ボックス 12">
            <a:extLst>
              <a:ext uri="{FF2B5EF4-FFF2-40B4-BE49-F238E27FC236}">
                <a16:creationId xmlns:a16="http://schemas.microsoft.com/office/drawing/2014/main" id="{11BEA44B-8E9E-B9AF-FE07-2087BA012A0C}"/>
              </a:ext>
            </a:extLst>
          </p:cNvPr>
          <p:cNvSpPr txBox="1"/>
          <p:nvPr/>
        </p:nvSpPr>
        <p:spPr>
          <a:xfrm>
            <a:off x="344393" y="2414180"/>
            <a:ext cx="1293485" cy="523220"/>
          </a:xfrm>
          <a:prstGeom prst="rect">
            <a:avLst/>
          </a:prstGeom>
          <a:noFill/>
        </p:spPr>
        <p:txBody>
          <a:bodyPr wrap="square" rtlCol="0">
            <a:spAutoFit/>
          </a:bodyPr>
          <a:lstStyle/>
          <a:p>
            <a:r>
              <a:rPr kumimoji="1" lang="ja-JP" altLang="en-US" sz="28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赤信号</a:t>
            </a:r>
            <a:endParaRPr kumimoji="1" lang="en-US" altLang="ja-JP" sz="28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endParaRPr>
          </a:p>
        </p:txBody>
      </p:sp>
      <p:sp>
        <p:nvSpPr>
          <p:cNvPr id="15" name="テキスト ボックス 14">
            <a:extLst>
              <a:ext uri="{FF2B5EF4-FFF2-40B4-BE49-F238E27FC236}">
                <a16:creationId xmlns:a16="http://schemas.microsoft.com/office/drawing/2014/main" id="{576E2ADB-72DA-B09F-4E73-341C4734DC85}"/>
              </a:ext>
            </a:extLst>
          </p:cNvPr>
          <p:cNvSpPr txBox="1"/>
          <p:nvPr/>
        </p:nvSpPr>
        <p:spPr>
          <a:xfrm>
            <a:off x="344393" y="3287809"/>
            <a:ext cx="1293485" cy="523220"/>
          </a:xfrm>
          <a:prstGeom prst="rect">
            <a:avLst/>
          </a:prstGeom>
          <a:noFill/>
        </p:spPr>
        <p:txBody>
          <a:bodyPr wrap="square" rtlCol="0">
            <a:spAutoFit/>
          </a:bodyPr>
          <a:lstStyle/>
          <a:p>
            <a:r>
              <a:rPr kumimoji="1" lang="ja-JP" altLang="en-US" sz="28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黄信号</a:t>
            </a:r>
            <a:endParaRPr kumimoji="1" lang="en-US" altLang="ja-JP" sz="28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endParaRPr>
          </a:p>
        </p:txBody>
      </p:sp>
    </p:spTree>
    <p:extLst>
      <p:ext uri="{BB962C8B-B14F-4D97-AF65-F5344CB8AC3E}">
        <p14:creationId xmlns:p14="http://schemas.microsoft.com/office/powerpoint/2010/main" val="30184194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4412B566-6164-E027-AC76-4C4AFEF95B26}"/>
              </a:ext>
            </a:extLst>
          </p:cNvPr>
          <p:cNvSpPr/>
          <p:nvPr/>
        </p:nvSpPr>
        <p:spPr>
          <a:xfrm>
            <a:off x="0" y="0"/>
            <a:ext cx="9906000" cy="64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a:extLst>
              <a:ext uri="{FF2B5EF4-FFF2-40B4-BE49-F238E27FC236}">
                <a16:creationId xmlns:a16="http://schemas.microsoft.com/office/drawing/2014/main" id="{4246CDC1-9291-6023-013A-9F7CC495C0B7}"/>
              </a:ext>
            </a:extLst>
          </p:cNvPr>
          <p:cNvSpPr txBox="1"/>
          <p:nvPr/>
        </p:nvSpPr>
        <p:spPr>
          <a:xfrm>
            <a:off x="228597" y="63225"/>
            <a:ext cx="9515477" cy="553998"/>
          </a:xfrm>
          <a:prstGeom prst="rect">
            <a:avLst/>
          </a:prstGeom>
          <a:noFill/>
        </p:spPr>
        <p:txBody>
          <a:bodyPr wrap="square" rtlCol="0">
            <a:spAutoFit/>
          </a:bodyPr>
          <a:lstStyle/>
          <a:p>
            <a:r>
              <a:rPr kumimoji="1" lang="ja-JP" altLang="en-US" sz="3000" b="1" dirty="0">
                <a:solidFill>
                  <a:schemeClr val="bg1"/>
                </a:solidFill>
                <a:latin typeface="UD デジタル 教科書体 NK-B" panose="02020700000000000000" pitchFamily="18" charset="-128"/>
                <a:ea typeface="UD デジタル 教科書体 NK-B" panose="02020700000000000000" pitchFamily="18" charset="-128"/>
              </a:rPr>
              <a:t>第２章　　</a:t>
            </a:r>
            <a:r>
              <a:rPr kumimoji="1" lang="en-US" altLang="ja-JP" sz="3000" b="1" dirty="0">
                <a:solidFill>
                  <a:schemeClr val="bg1"/>
                </a:solidFill>
                <a:latin typeface="UD デジタル 教科書体 NK-B" panose="02020700000000000000" pitchFamily="18" charset="-128"/>
                <a:ea typeface="UD デジタル 教科書体 NK-B" panose="02020700000000000000" pitchFamily="18" charset="-128"/>
              </a:rPr>
              <a:t>case</a:t>
            </a:r>
            <a:r>
              <a:rPr kumimoji="1" lang="ja-JP" altLang="en-US" sz="3000" b="1" dirty="0">
                <a:solidFill>
                  <a:schemeClr val="bg1"/>
                </a:solidFill>
                <a:latin typeface="UD デジタル 教科書体 NK-B" panose="02020700000000000000" pitchFamily="18" charset="-128"/>
                <a:ea typeface="UD デジタル 教科書体 NK-B" panose="02020700000000000000" pitchFamily="18" charset="-128"/>
              </a:rPr>
              <a:t>４　信号機がある交差点を通行するときは？</a:t>
            </a:r>
            <a:endParaRPr kumimoji="1" lang="en-US" altLang="ja-JP" sz="3000" b="1" dirty="0">
              <a:solidFill>
                <a:schemeClr val="bg1"/>
              </a:solidFill>
              <a:latin typeface="UD デジタル 教科書体 NK-B" panose="02020700000000000000" pitchFamily="18" charset="-128"/>
              <a:ea typeface="UD デジタル 教科書体 NK-B" panose="02020700000000000000" pitchFamily="18" charset="-128"/>
            </a:endParaRPr>
          </a:p>
        </p:txBody>
      </p:sp>
      <p:sp>
        <p:nvSpPr>
          <p:cNvPr id="5" name="平行四辺形 4">
            <a:extLst>
              <a:ext uri="{FF2B5EF4-FFF2-40B4-BE49-F238E27FC236}">
                <a16:creationId xmlns:a16="http://schemas.microsoft.com/office/drawing/2014/main" id="{53F3B345-F949-DD6D-BF6E-714EF371F607}"/>
              </a:ext>
            </a:extLst>
          </p:cNvPr>
          <p:cNvSpPr/>
          <p:nvPr/>
        </p:nvSpPr>
        <p:spPr>
          <a:xfrm>
            <a:off x="190497" y="1163863"/>
            <a:ext cx="6156000" cy="108000"/>
          </a:xfrm>
          <a:prstGeom prst="parallelogram">
            <a:avLst/>
          </a:prstGeom>
          <a:pattFill prst="pct30">
            <a:fgClr>
              <a:schemeClr val="accent2">
                <a:lumMod val="40000"/>
                <a:lumOff val="60000"/>
              </a:schemeClr>
            </a:fgClr>
            <a:bgClr>
              <a:schemeClr val="bg1"/>
            </a:bgClr>
          </a:patt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678F18E3-1B01-986D-9F84-CDBD0801470F}"/>
              </a:ext>
            </a:extLst>
          </p:cNvPr>
          <p:cNvSpPr txBox="1"/>
          <p:nvPr/>
        </p:nvSpPr>
        <p:spPr>
          <a:xfrm>
            <a:off x="104775" y="794933"/>
            <a:ext cx="6638926" cy="584775"/>
          </a:xfrm>
          <a:prstGeom prst="rect">
            <a:avLst/>
          </a:prstGeom>
          <a:noFill/>
        </p:spPr>
        <p:txBody>
          <a:bodyPr wrap="square" rtlCol="0">
            <a:spAutoFit/>
          </a:bodyPr>
          <a:lstStyle/>
          <a:p>
            <a:r>
              <a:rPr kumimoji="1" lang="ja-JP" altLang="en-US" sz="32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交差点での右折方法（二段階右折）</a:t>
            </a:r>
            <a:endParaRPr kumimoji="1" lang="en-US" altLang="ja-JP" sz="32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endParaRPr>
          </a:p>
        </p:txBody>
      </p:sp>
      <p:pic>
        <p:nvPicPr>
          <p:cNvPr id="6" name="図 5">
            <a:extLst>
              <a:ext uri="{FF2B5EF4-FFF2-40B4-BE49-F238E27FC236}">
                <a16:creationId xmlns:a16="http://schemas.microsoft.com/office/drawing/2014/main" id="{E3C4DE37-C875-79DD-AD09-21799B7F94FB}"/>
              </a:ext>
            </a:extLst>
          </p:cNvPr>
          <p:cNvPicPr>
            <a:picLocks noChangeAspect="1"/>
          </p:cNvPicPr>
          <p:nvPr/>
        </p:nvPicPr>
        <p:blipFill>
          <a:blip r:embed="rId3"/>
          <a:stretch>
            <a:fillRect/>
          </a:stretch>
        </p:blipFill>
        <p:spPr>
          <a:xfrm>
            <a:off x="5301550" y="1387796"/>
            <a:ext cx="4423684" cy="2762221"/>
          </a:xfrm>
          <a:prstGeom prst="rect">
            <a:avLst/>
          </a:prstGeom>
        </p:spPr>
      </p:pic>
      <p:sp>
        <p:nvSpPr>
          <p:cNvPr id="7" name="テキスト ボックス 6">
            <a:extLst>
              <a:ext uri="{FF2B5EF4-FFF2-40B4-BE49-F238E27FC236}">
                <a16:creationId xmlns:a16="http://schemas.microsoft.com/office/drawing/2014/main" id="{17FBD9BC-AB63-A71A-D16A-841A4F4F4EEC}"/>
              </a:ext>
            </a:extLst>
          </p:cNvPr>
          <p:cNvSpPr txBox="1"/>
          <p:nvPr/>
        </p:nvSpPr>
        <p:spPr>
          <a:xfrm>
            <a:off x="270766" y="1869024"/>
            <a:ext cx="1604985" cy="523220"/>
          </a:xfrm>
          <a:prstGeom prst="rect">
            <a:avLst/>
          </a:prstGeom>
          <a:noFill/>
        </p:spPr>
        <p:txBody>
          <a:bodyPr wrap="square" rtlCol="0">
            <a:spAutoFit/>
          </a:bodyPr>
          <a:lstStyle/>
          <a:p>
            <a:r>
              <a:rPr kumimoji="1" lang="ja-JP" altLang="en-US" sz="28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１段階目</a:t>
            </a:r>
            <a:endParaRPr kumimoji="1" lang="en-US" altLang="ja-JP" sz="28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endParaRPr>
          </a:p>
        </p:txBody>
      </p:sp>
      <p:sp>
        <p:nvSpPr>
          <p:cNvPr id="8" name="テキスト ボックス 7">
            <a:extLst>
              <a:ext uri="{FF2B5EF4-FFF2-40B4-BE49-F238E27FC236}">
                <a16:creationId xmlns:a16="http://schemas.microsoft.com/office/drawing/2014/main" id="{D50F06DA-0607-BD0C-6F90-C6492E32D3EC}"/>
              </a:ext>
            </a:extLst>
          </p:cNvPr>
          <p:cNvSpPr txBox="1"/>
          <p:nvPr/>
        </p:nvSpPr>
        <p:spPr>
          <a:xfrm>
            <a:off x="491948" y="2345847"/>
            <a:ext cx="4338133" cy="707886"/>
          </a:xfrm>
          <a:prstGeom prst="rect">
            <a:avLst/>
          </a:prstGeom>
          <a:noFill/>
        </p:spPr>
        <p:txBody>
          <a:bodyPr wrap="square" rtlCol="0">
            <a:spAutoFit/>
          </a:bodyPr>
          <a:lstStyle/>
          <a:p>
            <a:r>
              <a:rPr kumimoji="1" lang="ja-JP" altLang="en-US" sz="20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対面する信号に従い、青に変わったら直進する。</a:t>
            </a:r>
            <a:endParaRPr kumimoji="1" lang="en-US" altLang="ja-JP" sz="20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endParaRPr>
          </a:p>
        </p:txBody>
      </p:sp>
      <p:sp>
        <p:nvSpPr>
          <p:cNvPr id="9" name="テキスト ボックス 8">
            <a:extLst>
              <a:ext uri="{FF2B5EF4-FFF2-40B4-BE49-F238E27FC236}">
                <a16:creationId xmlns:a16="http://schemas.microsoft.com/office/drawing/2014/main" id="{88A8676D-789A-339D-0031-FD46A0A4EC61}"/>
              </a:ext>
            </a:extLst>
          </p:cNvPr>
          <p:cNvSpPr txBox="1"/>
          <p:nvPr/>
        </p:nvSpPr>
        <p:spPr>
          <a:xfrm>
            <a:off x="318597" y="3888407"/>
            <a:ext cx="1604985" cy="523220"/>
          </a:xfrm>
          <a:prstGeom prst="rect">
            <a:avLst/>
          </a:prstGeom>
          <a:noFill/>
        </p:spPr>
        <p:txBody>
          <a:bodyPr wrap="square" rtlCol="0">
            <a:spAutoFit/>
          </a:bodyPr>
          <a:lstStyle/>
          <a:p>
            <a:r>
              <a:rPr kumimoji="1" lang="ja-JP" altLang="en-US" sz="28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２段階目</a:t>
            </a:r>
            <a:endParaRPr kumimoji="1" lang="en-US" altLang="ja-JP" sz="28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endParaRPr>
          </a:p>
        </p:txBody>
      </p:sp>
      <p:sp>
        <p:nvSpPr>
          <p:cNvPr id="10" name="テキスト ボックス 9">
            <a:extLst>
              <a:ext uri="{FF2B5EF4-FFF2-40B4-BE49-F238E27FC236}">
                <a16:creationId xmlns:a16="http://schemas.microsoft.com/office/drawing/2014/main" id="{F599E6AA-43A2-E018-7CEF-BFADAC20CE90}"/>
              </a:ext>
            </a:extLst>
          </p:cNvPr>
          <p:cNvSpPr txBox="1"/>
          <p:nvPr/>
        </p:nvSpPr>
        <p:spPr>
          <a:xfrm>
            <a:off x="502391" y="4382622"/>
            <a:ext cx="6049133" cy="707886"/>
          </a:xfrm>
          <a:prstGeom prst="rect">
            <a:avLst/>
          </a:prstGeom>
          <a:noFill/>
        </p:spPr>
        <p:txBody>
          <a:bodyPr wrap="square" rtlCol="0">
            <a:spAutoFit/>
          </a:bodyPr>
          <a:lstStyle/>
          <a:p>
            <a:r>
              <a:rPr kumimoji="1" lang="ja-JP" altLang="en-US" sz="20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他の車両の邪魔にならない場所で右に方向転換</a:t>
            </a:r>
            <a:endParaRPr kumimoji="1" lang="en-US" altLang="ja-JP" sz="20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endParaRPr>
          </a:p>
          <a:p>
            <a:r>
              <a:rPr kumimoji="1" lang="ja-JP" altLang="en-US" sz="20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その後、対面する信号に従い、青に変わったら直進する。</a:t>
            </a:r>
            <a:endParaRPr kumimoji="1" lang="en-US" altLang="ja-JP" sz="20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endParaRPr>
          </a:p>
        </p:txBody>
      </p:sp>
      <p:sp>
        <p:nvSpPr>
          <p:cNvPr id="11" name="四角形: 角を丸くする 10">
            <a:extLst>
              <a:ext uri="{FF2B5EF4-FFF2-40B4-BE49-F238E27FC236}">
                <a16:creationId xmlns:a16="http://schemas.microsoft.com/office/drawing/2014/main" id="{30B57DF5-B9AC-9A51-9CF0-A82AD37685E1}"/>
              </a:ext>
            </a:extLst>
          </p:cNvPr>
          <p:cNvSpPr/>
          <p:nvPr/>
        </p:nvSpPr>
        <p:spPr>
          <a:xfrm>
            <a:off x="150975" y="5441243"/>
            <a:ext cx="9604051" cy="1107954"/>
          </a:xfrm>
          <a:prstGeom prst="roundRect">
            <a:avLst>
              <a:gd name="adj" fmla="val 11460"/>
            </a:avLst>
          </a:prstGeom>
          <a:pattFill prst="pct30">
            <a:fgClr>
              <a:schemeClr val="accent1">
                <a:lumMod val="20000"/>
                <a:lumOff val="80000"/>
              </a:schemeClr>
            </a:fgClr>
            <a:bgClr>
              <a:schemeClr val="bg1"/>
            </a:bgClr>
          </a:patt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a:extLst>
              <a:ext uri="{FF2B5EF4-FFF2-40B4-BE49-F238E27FC236}">
                <a16:creationId xmlns:a16="http://schemas.microsoft.com/office/drawing/2014/main" id="{B125F682-ED42-0E5B-2D11-01111BB6FF21}"/>
              </a:ext>
            </a:extLst>
          </p:cNvPr>
          <p:cNvSpPr txBox="1"/>
          <p:nvPr/>
        </p:nvSpPr>
        <p:spPr>
          <a:xfrm>
            <a:off x="1090451" y="6093064"/>
            <a:ext cx="8664574" cy="400110"/>
          </a:xfrm>
          <a:prstGeom prst="rect">
            <a:avLst/>
          </a:prstGeom>
          <a:noFill/>
        </p:spPr>
        <p:txBody>
          <a:bodyPr wrap="square" rtlCol="0">
            <a:spAutoFit/>
          </a:bodyPr>
          <a:lstStyle/>
          <a:p>
            <a:r>
              <a:rPr kumimoji="1" lang="ja-JP" altLang="en-US" sz="20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②</a:t>
            </a:r>
            <a:r>
              <a:rPr kumimoji="1" lang="en-US" altLang="ja-JP" sz="20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	</a:t>
            </a:r>
            <a:r>
              <a:rPr kumimoji="1" lang="ja-JP" altLang="en-US" sz="20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信号機のない交差点でも、二段階右折を行う必要があります。</a:t>
            </a:r>
            <a:r>
              <a:rPr kumimoji="1" lang="en-US" altLang="ja-JP" sz="20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	</a:t>
            </a:r>
          </a:p>
        </p:txBody>
      </p:sp>
      <p:sp>
        <p:nvSpPr>
          <p:cNvPr id="13" name="テキスト ボックス 12">
            <a:extLst>
              <a:ext uri="{FF2B5EF4-FFF2-40B4-BE49-F238E27FC236}">
                <a16:creationId xmlns:a16="http://schemas.microsoft.com/office/drawing/2014/main" id="{BFE8902A-2825-62F4-A57F-773FD25AEC6A}"/>
              </a:ext>
            </a:extLst>
          </p:cNvPr>
          <p:cNvSpPr txBox="1"/>
          <p:nvPr/>
        </p:nvSpPr>
        <p:spPr>
          <a:xfrm>
            <a:off x="1090451" y="5587264"/>
            <a:ext cx="7884989" cy="400110"/>
          </a:xfrm>
          <a:prstGeom prst="rect">
            <a:avLst/>
          </a:prstGeom>
          <a:noFill/>
        </p:spPr>
        <p:txBody>
          <a:bodyPr wrap="square" rtlCol="0">
            <a:spAutoFit/>
          </a:bodyPr>
          <a:lstStyle/>
          <a:p>
            <a:r>
              <a:rPr kumimoji="1" lang="ja-JP" altLang="en-US" sz="20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①</a:t>
            </a:r>
            <a:r>
              <a:rPr kumimoji="1" lang="en-US" altLang="ja-JP" sz="20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	</a:t>
            </a:r>
            <a:r>
              <a:rPr kumimoji="1" lang="ja-JP" altLang="en-US" sz="20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丁字型の交差点でも、二段階右折を行う必要があります。</a:t>
            </a:r>
            <a:endParaRPr kumimoji="1" lang="en-US" altLang="ja-JP" sz="20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endParaRPr>
          </a:p>
        </p:txBody>
      </p:sp>
      <p:pic>
        <p:nvPicPr>
          <p:cNvPr id="14" name="グラフィックス 13" descr="拡大鏡 単色塗りつぶし">
            <a:extLst>
              <a:ext uri="{FF2B5EF4-FFF2-40B4-BE49-F238E27FC236}">
                <a16:creationId xmlns:a16="http://schemas.microsoft.com/office/drawing/2014/main" id="{71ED76AE-FF48-CDCA-6FA5-5331474AFBF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92982" y="5676765"/>
            <a:ext cx="609296" cy="609296"/>
          </a:xfrm>
          <a:prstGeom prst="rect">
            <a:avLst/>
          </a:prstGeom>
        </p:spPr>
      </p:pic>
      <p:sp>
        <p:nvSpPr>
          <p:cNvPr id="15" name="二等辺三角形 14">
            <a:extLst>
              <a:ext uri="{FF2B5EF4-FFF2-40B4-BE49-F238E27FC236}">
                <a16:creationId xmlns:a16="http://schemas.microsoft.com/office/drawing/2014/main" id="{6CD72515-97C1-835F-27F2-998B7334AB62}"/>
              </a:ext>
            </a:extLst>
          </p:cNvPr>
          <p:cNvSpPr/>
          <p:nvPr/>
        </p:nvSpPr>
        <p:spPr>
          <a:xfrm flipV="1">
            <a:off x="1821534" y="3222701"/>
            <a:ext cx="1446963" cy="321548"/>
          </a:xfrm>
          <a:prstGeom prst="triangl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正方形/長方形 15">
            <a:extLst>
              <a:ext uri="{FF2B5EF4-FFF2-40B4-BE49-F238E27FC236}">
                <a16:creationId xmlns:a16="http://schemas.microsoft.com/office/drawing/2014/main" id="{AF3131F7-EA00-4E13-5C37-3E14717D5A38}"/>
              </a:ext>
            </a:extLst>
          </p:cNvPr>
          <p:cNvSpPr/>
          <p:nvPr/>
        </p:nvSpPr>
        <p:spPr>
          <a:xfrm>
            <a:off x="138597" y="1842577"/>
            <a:ext cx="180000" cy="540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正方形/長方形 16">
            <a:extLst>
              <a:ext uri="{FF2B5EF4-FFF2-40B4-BE49-F238E27FC236}">
                <a16:creationId xmlns:a16="http://schemas.microsoft.com/office/drawing/2014/main" id="{D203404A-6524-BCE3-C70F-74F197DB817E}"/>
              </a:ext>
            </a:extLst>
          </p:cNvPr>
          <p:cNvSpPr/>
          <p:nvPr/>
        </p:nvSpPr>
        <p:spPr>
          <a:xfrm>
            <a:off x="138597" y="3871627"/>
            <a:ext cx="180000" cy="540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7271507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C9DD1AE-6180-B718-9C26-A9F64988F3C8}"/>
            </a:ext>
          </a:extLst>
        </p:cNvPr>
        <p:cNvGrpSpPr/>
        <p:nvPr/>
      </p:nvGrpSpPr>
      <p:grpSpPr>
        <a:xfrm>
          <a:off x="0" y="0"/>
          <a:ext cx="0" cy="0"/>
          <a:chOff x="0" y="0"/>
          <a:chExt cx="0" cy="0"/>
        </a:xfrm>
      </p:grpSpPr>
      <p:sp>
        <p:nvSpPr>
          <p:cNvPr id="2" name="正方形/長方形 1">
            <a:extLst>
              <a:ext uri="{FF2B5EF4-FFF2-40B4-BE49-F238E27FC236}">
                <a16:creationId xmlns:a16="http://schemas.microsoft.com/office/drawing/2014/main" id="{FD562FF9-741C-63DF-A9F9-35099B45791F}"/>
              </a:ext>
            </a:extLst>
          </p:cNvPr>
          <p:cNvSpPr/>
          <p:nvPr/>
        </p:nvSpPr>
        <p:spPr>
          <a:xfrm>
            <a:off x="0" y="0"/>
            <a:ext cx="9906000" cy="64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a:extLst>
              <a:ext uri="{FF2B5EF4-FFF2-40B4-BE49-F238E27FC236}">
                <a16:creationId xmlns:a16="http://schemas.microsoft.com/office/drawing/2014/main" id="{B6DC88C0-CC22-CEAB-DFE9-7622DF1F0B87}"/>
              </a:ext>
            </a:extLst>
          </p:cNvPr>
          <p:cNvSpPr txBox="1"/>
          <p:nvPr/>
        </p:nvSpPr>
        <p:spPr>
          <a:xfrm>
            <a:off x="228597" y="63225"/>
            <a:ext cx="9515477" cy="553998"/>
          </a:xfrm>
          <a:prstGeom prst="rect">
            <a:avLst/>
          </a:prstGeom>
          <a:noFill/>
        </p:spPr>
        <p:txBody>
          <a:bodyPr wrap="square" rtlCol="0">
            <a:spAutoFit/>
          </a:bodyPr>
          <a:lstStyle/>
          <a:p>
            <a:r>
              <a:rPr kumimoji="1" lang="ja-JP" altLang="en-US" sz="3000" b="1" dirty="0">
                <a:solidFill>
                  <a:schemeClr val="bg1"/>
                </a:solidFill>
                <a:latin typeface="UD デジタル 教科書体 NK-B" panose="02020700000000000000" pitchFamily="18" charset="-128"/>
                <a:ea typeface="UD デジタル 教科書体 NK-B" panose="02020700000000000000" pitchFamily="18" charset="-128"/>
              </a:rPr>
              <a:t>第２章　　</a:t>
            </a:r>
            <a:r>
              <a:rPr kumimoji="1" lang="en-US" altLang="ja-JP" sz="3000" b="1" dirty="0">
                <a:solidFill>
                  <a:schemeClr val="bg1"/>
                </a:solidFill>
                <a:latin typeface="UD デジタル 教科書体 NK-B" panose="02020700000000000000" pitchFamily="18" charset="-128"/>
                <a:ea typeface="UD デジタル 教科書体 NK-B" panose="02020700000000000000" pitchFamily="18" charset="-128"/>
              </a:rPr>
              <a:t>case</a:t>
            </a:r>
            <a:r>
              <a:rPr kumimoji="1" lang="ja-JP" altLang="en-US" sz="3000" b="1" dirty="0">
                <a:solidFill>
                  <a:schemeClr val="bg1"/>
                </a:solidFill>
                <a:latin typeface="UD デジタル 教科書体 NK-B" panose="02020700000000000000" pitchFamily="18" charset="-128"/>
                <a:ea typeface="UD デジタル 教科書体 NK-B" panose="02020700000000000000" pitchFamily="18" charset="-128"/>
              </a:rPr>
              <a:t>５　信号機のない交差点を通行するときは？</a:t>
            </a:r>
            <a:endParaRPr kumimoji="1" lang="en-US" altLang="ja-JP" sz="3000" b="1" dirty="0">
              <a:solidFill>
                <a:schemeClr val="bg1"/>
              </a:solidFill>
              <a:latin typeface="UD デジタル 教科書体 NK-B" panose="02020700000000000000" pitchFamily="18" charset="-128"/>
              <a:ea typeface="UD デジタル 教科書体 NK-B" panose="02020700000000000000" pitchFamily="18" charset="-128"/>
            </a:endParaRPr>
          </a:p>
        </p:txBody>
      </p:sp>
      <p:sp>
        <p:nvSpPr>
          <p:cNvPr id="5" name="平行四辺形 4">
            <a:extLst>
              <a:ext uri="{FF2B5EF4-FFF2-40B4-BE49-F238E27FC236}">
                <a16:creationId xmlns:a16="http://schemas.microsoft.com/office/drawing/2014/main" id="{9EFE38BE-B206-321C-309D-270276C6630D}"/>
              </a:ext>
            </a:extLst>
          </p:cNvPr>
          <p:cNvSpPr/>
          <p:nvPr/>
        </p:nvSpPr>
        <p:spPr>
          <a:xfrm>
            <a:off x="161925" y="1163863"/>
            <a:ext cx="3744000" cy="108000"/>
          </a:xfrm>
          <a:prstGeom prst="parallelogram">
            <a:avLst/>
          </a:prstGeom>
          <a:pattFill prst="pct30">
            <a:fgClr>
              <a:schemeClr val="accent2">
                <a:lumMod val="40000"/>
                <a:lumOff val="60000"/>
              </a:schemeClr>
            </a:fgClr>
            <a:bgClr>
              <a:schemeClr val="bg1"/>
            </a:bgClr>
          </a:patt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A30C3EBC-92C9-C61B-6507-1995AF0DACAA}"/>
              </a:ext>
            </a:extLst>
          </p:cNvPr>
          <p:cNvSpPr txBox="1"/>
          <p:nvPr/>
        </p:nvSpPr>
        <p:spPr>
          <a:xfrm>
            <a:off x="104775" y="794933"/>
            <a:ext cx="3952875" cy="584775"/>
          </a:xfrm>
          <a:prstGeom prst="rect">
            <a:avLst/>
          </a:prstGeom>
          <a:noFill/>
        </p:spPr>
        <p:txBody>
          <a:bodyPr wrap="square" rtlCol="0">
            <a:spAutoFit/>
          </a:bodyPr>
          <a:lstStyle/>
          <a:p>
            <a:r>
              <a:rPr kumimoji="1" lang="ja-JP" altLang="en-US" sz="32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一時停止の重要性①</a:t>
            </a:r>
            <a:endParaRPr kumimoji="1" lang="en-US" altLang="ja-JP" sz="32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endParaRPr>
          </a:p>
        </p:txBody>
      </p:sp>
      <p:sp>
        <p:nvSpPr>
          <p:cNvPr id="6" name="テキスト ボックス 5">
            <a:extLst>
              <a:ext uri="{FF2B5EF4-FFF2-40B4-BE49-F238E27FC236}">
                <a16:creationId xmlns:a16="http://schemas.microsoft.com/office/drawing/2014/main" id="{87846E10-B6DC-B7BE-BCF2-BBC9FE78731A}"/>
              </a:ext>
            </a:extLst>
          </p:cNvPr>
          <p:cNvSpPr txBox="1"/>
          <p:nvPr/>
        </p:nvSpPr>
        <p:spPr>
          <a:xfrm>
            <a:off x="348552" y="1379708"/>
            <a:ext cx="8719491" cy="430887"/>
          </a:xfrm>
          <a:prstGeom prst="rect">
            <a:avLst/>
          </a:prstGeom>
          <a:noFill/>
        </p:spPr>
        <p:txBody>
          <a:bodyPr wrap="square" rtlCol="0">
            <a:spAutoFit/>
          </a:bodyPr>
          <a:lstStyle/>
          <a:p>
            <a:r>
              <a:rPr kumimoji="1" lang="ja-JP" altLang="en-US" sz="22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自転車事故で最も多い事故は、“出会い頭”の事故です。</a:t>
            </a:r>
            <a:endParaRPr kumimoji="1" lang="en-US" altLang="ja-JP" sz="22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endParaRPr>
          </a:p>
        </p:txBody>
      </p:sp>
      <p:sp>
        <p:nvSpPr>
          <p:cNvPr id="7" name="テキスト ボックス 6">
            <a:extLst>
              <a:ext uri="{FF2B5EF4-FFF2-40B4-BE49-F238E27FC236}">
                <a16:creationId xmlns:a16="http://schemas.microsoft.com/office/drawing/2014/main" id="{8168FD81-233A-5240-96D4-C64513EDCA21}"/>
              </a:ext>
            </a:extLst>
          </p:cNvPr>
          <p:cNvSpPr txBox="1"/>
          <p:nvPr/>
        </p:nvSpPr>
        <p:spPr>
          <a:xfrm>
            <a:off x="348552" y="1788127"/>
            <a:ext cx="8719491" cy="430887"/>
          </a:xfrm>
          <a:prstGeom prst="rect">
            <a:avLst/>
          </a:prstGeom>
          <a:noFill/>
        </p:spPr>
        <p:txBody>
          <a:bodyPr wrap="square" rtlCol="0">
            <a:spAutoFit/>
          </a:bodyPr>
          <a:lstStyle/>
          <a:p>
            <a:r>
              <a:rPr kumimoji="1" lang="ja-JP" altLang="en-US" sz="22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事故に遭わないために、交差点では左右の安全確認が重要です。</a:t>
            </a:r>
            <a:endParaRPr kumimoji="1" lang="en-US" altLang="ja-JP" sz="22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endParaRPr>
          </a:p>
        </p:txBody>
      </p:sp>
      <p:sp>
        <p:nvSpPr>
          <p:cNvPr id="8" name="テキスト ボックス 7">
            <a:extLst>
              <a:ext uri="{FF2B5EF4-FFF2-40B4-BE49-F238E27FC236}">
                <a16:creationId xmlns:a16="http://schemas.microsoft.com/office/drawing/2014/main" id="{EAB95BF8-DAB1-BB83-1D46-0EDFD8EB7F47}"/>
              </a:ext>
            </a:extLst>
          </p:cNvPr>
          <p:cNvSpPr txBox="1"/>
          <p:nvPr/>
        </p:nvSpPr>
        <p:spPr>
          <a:xfrm>
            <a:off x="770941" y="3412388"/>
            <a:ext cx="3134984" cy="430887"/>
          </a:xfrm>
          <a:prstGeom prst="rect">
            <a:avLst/>
          </a:prstGeom>
          <a:noFill/>
        </p:spPr>
        <p:txBody>
          <a:bodyPr wrap="square" rtlCol="0">
            <a:spAutoFit/>
          </a:bodyPr>
          <a:lstStyle/>
          <a:p>
            <a:r>
              <a:rPr kumimoji="1" lang="ja-JP" altLang="en-US" sz="22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一時停止をする場所する</a:t>
            </a:r>
            <a:endParaRPr kumimoji="1" lang="en-US" altLang="ja-JP" sz="22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endParaRPr>
          </a:p>
        </p:txBody>
      </p:sp>
      <p:pic>
        <p:nvPicPr>
          <p:cNvPr id="9" name="グラフィックス 8" descr="拡大鏡 単色塗りつぶし">
            <a:extLst>
              <a:ext uri="{FF2B5EF4-FFF2-40B4-BE49-F238E27FC236}">
                <a16:creationId xmlns:a16="http://schemas.microsoft.com/office/drawing/2014/main" id="{86258DAE-C154-9B03-9A29-10CE455EA8A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21017" y="3376077"/>
            <a:ext cx="468000" cy="468000"/>
          </a:xfrm>
          <a:prstGeom prst="rect">
            <a:avLst/>
          </a:prstGeom>
        </p:spPr>
      </p:pic>
      <p:sp>
        <p:nvSpPr>
          <p:cNvPr id="10" name="テキスト ボックス 9">
            <a:extLst>
              <a:ext uri="{FF2B5EF4-FFF2-40B4-BE49-F238E27FC236}">
                <a16:creationId xmlns:a16="http://schemas.microsoft.com/office/drawing/2014/main" id="{14C8F821-E561-B8A1-31F7-7B4D504B6154}"/>
              </a:ext>
            </a:extLst>
          </p:cNvPr>
          <p:cNvSpPr txBox="1"/>
          <p:nvPr/>
        </p:nvSpPr>
        <p:spPr>
          <a:xfrm>
            <a:off x="770941" y="3811670"/>
            <a:ext cx="3831205" cy="400110"/>
          </a:xfrm>
          <a:prstGeom prst="rect">
            <a:avLst/>
          </a:prstGeom>
          <a:noFill/>
        </p:spPr>
        <p:txBody>
          <a:bodyPr wrap="square" rtlCol="0">
            <a:spAutoFit/>
          </a:bodyPr>
          <a:lstStyle/>
          <a:p>
            <a:r>
              <a:rPr kumimoji="1" lang="ja-JP" altLang="en-US" sz="20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①　「止まれ」の標識のある場所</a:t>
            </a:r>
            <a:endParaRPr kumimoji="1" lang="en-US" altLang="ja-JP" sz="20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endParaRPr>
          </a:p>
        </p:txBody>
      </p:sp>
      <p:sp>
        <p:nvSpPr>
          <p:cNvPr id="11" name="テキスト ボックス 10">
            <a:extLst>
              <a:ext uri="{FF2B5EF4-FFF2-40B4-BE49-F238E27FC236}">
                <a16:creationId xmlns:a16="http://schemas.microsoft.com/office/drawing/2014/main" id="{E1953591-2C83-6ABF-BD48-88EFA771FEFD}"/>
              </a:ext>
            </a:extLst>
          </p:cNvPr>
          <p:cNvSpPr txBox="1"/>
          <p:nvPr/>
        </p:nvSpPr>
        <p:spPr>
          <a:xfrm>
            <a:off x="5506497" y="3815023"/>
            <a:ext cx="3628562" cy="400110"/>
          </a:xfrm>
          <a:prstGeom prst="rect">
            <a:avLst/>
          </a:prstGeom>
          <a:noFill/>
        </p:spPr>
        <p:txBody>
          <a:bodyPr wrap="square" rtlCol="0">
            <a:spAutoFit/>
          </a:bodyPr>
          <a:lstStyle/>
          <a:p>
            <a:r>
              <a:rPr kumimoji="1" lang="ja-JP" altLang="en-US" sz="20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②　「止まれ」の標示のある場所</a:t>
            </a:r>
            <a:endParaRPr kumimoji="1" lang="en-US" altLang="ja-JP" sz="20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endParaRPr>
          </a:p>
        </p:txBody>
      </p:sp>
      <p:pic>
        <p:nvPicPr>
          <p:cNvPr id="13" name="図 12" descr="テキスト&#10;&#10;AI によって生成されたコンテンツは間違っている可能性があります。">
            <a:extLst>
              <a:ext uri="{FF2B5EF4-FFF2-40B4-BE49-F238E27FC236}">
                <a16:creationId xmlns:a16="http://schemas.microsoft.com/office/drawing/2014/main" id="{FC203C39-FEDA-64F3-A08F-42C2F90EF1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33084" y="4242557"/>
            <a:ext cx="2219143" cy="1836000"/>
          </a:xfrm>
          <a:prstGeom prst="rect">
            <a:avLst/>
          </a:prstGeom>
        </p:spPr>
      </p:pic>
      <p:pic>
        <p:nvPicPr>
          <p:cNvPr id="15" name="図 14" descr="アイコン&#10;&#10;AI によって生成されたコンテンツは間違っている可能性があります。">
            <a:extLst>
              <a:ext uri="{FF2B5EF4-FFF2-40B4-BE49-F238E27FC236}">
                <a16:creationId xmlns:a16="http://schemas.microsoft.com/office/drawing/2014/main" id="{17E92CBA-2D55-6F00-0CE7-9887EF10F97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53774" y="4242557"/>
            <a:ext cx="2273149" cy="1836000"/>
          </a:xfrm>
          <a:prstGeom prst="rect">
            <a:avLst/>
          </a:prstGeom>
        </p:spPr>
      </p:pic>
      <p:sp>
        <p:nvSpPr>
          <p:cNvPr id="19" name="四角形: 角を丸くする 18">
            <a:extLst>
              <a:ext uri="{FF2B5EF4-FFF2-40B4-BE49-F238E27FC236}">
                <a16:creationId xmlns:a16="http://schemas.microsoft.com/office/drawing/2014/main" id="{D36A8775-5565-A0EF-DAE7-BDA70E979D03}"/>
              </a:ext>
            </a:extLst>
          </p:cNvPr>
          <p:cNvSpPr/>
          <p:nvPr/>
        </p:nvSpPr>
        <p:spPr>
          <a:xfrm>
            <a:off x="302414" y="2219014"/>
            <a:ext cx="9367840" cy="858440"/>
          </a:xfrm>
          <a:prstGeom prst="roundRect">
            <a:avLst>
              <a:gd name="adj" fmla="val 5104"/>
            </a:avLst>
          </a:prstGeom>
          <a:pattFill prst="pct30">
            <a:fgClr>
              <a:schemeClr val="accent1">
                <a:lumMod val="20000"/>
                <a:lumOff val="80000"/>
              </a:schemeClr>
            </a:fgClr>
            <a:bgClr>
              <a:schemeClr val="bg1"/>
            </a:bgClr>
          </a:patt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テキスト ボックス 19">
            <a:extLst>
              <a:ext uri="{FF2B5EF4-FFF2-40B4-BE49-F238E27FC236}">
                <a16:creationId xmlns:a16="http://schemas.microsoft.com/office/drawing/2014/main" id="{66ECEDC7-415F-ED4C-A157-47025FD34B4D}"/>
              </a:ext>
            </a:extLst>
          </p:cNvPr>
          <p:cNvSpPr txBox="1"/>
          <p:nvPr/>
        </p:nvSpPr>
        <p:spPr>
          <a:xfrm>
            <a:off x="1165575" y="2294291"/>
            <a:ext cx="8719491" cy="707886"/>
          </a:xfrm>
          <a:prstGeom prst="rect">
            <a:avLst/>
          </a:prstGeom>
          <a:noFill/>
        </p:spPr>
        <p:txBody>
          <a:bodyPr wrap="square" rtlCol="0">
            <a:spAutoFit/>
          </a:bodyPr>
          <a:lstStyle/>
          <a:p>
            <a:r>
              <a:rPr kumimoji="1" lang="en-US" altLang="ja-JP" sz="20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2024</a:t>
            </a:r>
            <a:r>
              <a:rPr kumimoji="1" lang="ja-JP" altLang="en-US" sz="20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年に発生した自転車関与事故（単独事故を除く）のうち、</a:t>
            </a:r>
            <a:endParaRPr kumimoji="1" lang="en-US" altLang="ja-JP" sz="20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endParaRPr>
          </a:p>
          <a:p>
            <a:r>
              <a:rPr kumimoji="1" lang="en-US" altLang="ja-JP" sz="2000" b="1" dirty="0">
                <a:solidFill>
                  <a:srgbClr val="FF0000"/>
                </a:solidFill>
                <a:latin typeface="UD デジタル 教科書体 NK-B" panose="02020700000000000000" pitchFamily="18" charset="-128"/>
                <a:ea typeface="UD デジタル 教科書体 NK-B" panose="02020700000000000000" pitchFamily="18" charset="-128"/>
              </a:rPr>
              <a:t>40</a:t>
            </a:r>
            <a:r>
              <a:rPr kumimoji="1" lang="ja-JP" altLang="en-US" sz="2000" b="1" dirty="0">
                <a:solidFill>
                  <a:srgbClr val="FF0000"/>
                </a:solidFill>
                <a:latin typeface="UD デジタル 教科書体 NK-B" panose="02020700000000000000" pitchFamily="18" charset="-128"/>
                <a:ea typeface="UD デジタル 教科書体 NK-B" panose="02020700000000000000" pitchFamily="18" charset="-128"/>
              </a:rPr>
              <a:t>％以上</a:t>
            </a:r>
            <a:r>
              <a:rPr kumimoji="1" lang="ja-JP" altLang="en-US" sz="20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の事故が“出会い頭”の事故でした。</a:t>
            </a:r>
            <a:endParaRPr kumimoji="1" lang="en-US" altLang="ja-JP" sz="20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endParaRPr>
          </a:p>
        </p:txBody>
      </p:sp>
    </p:spTree>
    <p:extLst>
      <p:ext uri="{BB962C8B-B14F-4D97-AF65-F5344CB8AC3E}">
        <p14:creationId xmlns:p14="http://schemas.microsoft.com/office/powerpoint/2010/main" val="35735556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88136FC-C671-F039-31D4-66C2B635B81F}"/>
            </a:ext>
          </a:extLst>
        </p:cNvPr>
        <p:cNvGrpSpPr/>
        <p:nvPr/>
      </p:nvGrpSpPr>
      <p:grpSpPr>
        <a:xfrm>
          <a:off x="0" y="0"/>
          <a:ext cx="0" cy="0"/>
          <a:chOff x="0" y="0"/>
          <a:chExt cx="0" cy="0"/>
        </a:xfrm>
      </p:grpSpPr>
      <p:sp>
        <p:nvSpPr>
          <p:cNvPr id="2" name="正方形/長方形 1">
            <a:extLst>
              <a:ext uri="{FF2B5EF4-FFF2-40B4-BE49-F238E27FC236}">
                <a16:creationId xmlns:a16="http://schemas.microsoft.com/office/drawing/2014/main" id="{9F12A6EB-F0F1-29A8-BD74-B449806C82AD}"/>
              </a:ext>
            </a:extLst>
          </p:cNvPr>
          <p:cNvSpPr/>
          <p:nvPr/>
        </p:nvSpPr>
        <p:spPr>
          <a:xfrm>
            <a:off x="0" y="0"/>
            <a:ext cx="9906000" cy="64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a:extLst>
              <a:ext uri="{FF2B5EF4-FFF2-40B4-BE49-F238E27FC236}">
                <a16:creationId xmlns:a16="http://schemas.microsoft.com/office/drawing/2014/main" id="{E441588F-12EE-BC5F-95C1-804D113DAF99}"/>
              </a:ext>
            </a:extLst>
          </p:cNvPr>
          <p:cNvSpPr txBox="1"/>
          <p:nvPr/>
        </p:nvSpPr>
        <p:spPr>
          <a:xfrm>
            <a:off x="228597" y="63225"/>
            <a:ext cx="9515477" cy="553998"/>
          </a:xfrm>
          <a:prstGeom prst="rect">
            <a:avLst/>
          </a:prstGeom>
          <a:noFill/>
        </p:spPr>
        <p:txBody>
          <a:bodyPr wrap="square" rtlCol="0">
            <a:spAutoFit/>
          </a:bodyPr>
          <a:lstStyle/>
          <a:p>
            <a:r>
              <a:rPr kumimoji="1" lang="ja-JP" altLang="en-US" sz="3000" b="1" dirty="0">
                <a:solidFill>
                  <a:schemeClr val="bg1"/>
                </a:solidFill>
                <a:latin typeface="UD デジタル 教科書体 NK-B" panose="02020700000000000000" pitchFamily="18" charset="-128"/>
                <a:ea typeface="UD デジタル 教科書体 NK-B" panose="02020700000000000000" pitchFamily="18" charset="-128"/>
              </a:rPr>
              <a:t>第２章　　</a:t>
            </a:r>
            <a:r>
              <a:rPr kumimoji="1" lang="en-US" altLang="ja-JP" sz="3000" b="1" dirty="0">
                <a:solidFill>
                  <a:schemeClr val="bg1"/>
                </a:solidFill>
                <a:latin typeface="UD デジタル 教科書体 NK-B" panose="02020700000000000000" pitchFamily="18" charset="-128"/>
                <a:ea typeface="UD デジタル 教科書体 NK-B" panose="02020700000000000000" pitchFamily="18" charset="-128"/>
              </a:rPr>
              <a:t>case</a:t>
            </a:r>
            <a:r>
              <a:rPr kumimoji="1" lang="ja-JP" altLang="en-US" sz="3000" b="1" dirty="0">
                <a:solidFill>
                  <a:schemeClr val="bg1"/>
                </a:solidFill>
                <a:latin typeface="UD デジタル 教科書体 NK-B" panose="02020700000000000000" pitchFamily="18" charset="-128"/>
                <a:ea typeface="UD デジタル 教科書体 NK-B" panose="02020700000000000000" pitchFamily="18" charset="-128"/>
              </a:rPr>
              <a:t>５　信号機のない交差点を通行するときは？</a:t>
            </a:r>
            <a:endParaRPr kumimoji="1" lang="en-US" altLang="ja-JP" sz="3000" b="1" dirty="0">
              <a:solidFill>
                <a:schemeClr val="bg1"/>
              </a:solidFill>
              <a:latin typeface="UD デジタル 教科書体 NK-B" panose="02020700000000000000" pitchFamily="18" charset="-128"/>
              <a:ea typeface="UD デジタル 教科書体 NK-B" panose="02020700000000000000" pitchFamily="18" charset="-128"/>
            </a:endParaRPr>
          </a:p>
        </p:txBody>
      </p:sp>
      <p:sp>
        <p:nvSpPr>
          <p:cNvPr id="5" name="平行四辺形 4">
            <a:extLst>
              <a:ext uri="{FF2B5EF4-FFF2-40B4-BE49-F238E27FC236}">
                <a16:creationId xmlns:a16="http://schemas.microsoft.com/office/drawing/2014/main" id="{4ECF0F2A-A47B-F30B-982A-6FBB6414DBC2}"/>
              </a:ext>
            </a:extLst>
          </p:cNvPr>
          <p:cNvSpPr/>
          <p:nvPr/>
        </p:nvSpPr>
        <p:spPr>
          <a:xfrm>
            <a:off x="180975" y="1173388"/>
            <a:ext cx="3708000" cy="108000"/>
          </a:xfrm>
          <a:prstGeom prst="parallelogram">
            <a:avLst/>
          </a:prstGeom>
          <a:pattFill prst="pct30">
            <a:fgClr>
              <a:schemeClr val="accent2">
                <a:lumMod val="40000"/>
                <a:lumOff val="60000"/>
              </a:schemeClr>
            </a:fgClr>
            <a:bgClr>
              <a:schemeClr val="bg1"/>
            </a:bgClr>
          </a:patt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FB82B1A0-A237-19F8-0068-3834B4BD6A38}"/>
              </a:ext>
            </a:extLst>
          </p:cNvPr>
          <p:cNvSpPr txBox="1"/>
          <p:nvPr/>
        </p:nvSpPr>
        <p:spPr>
          <a:xfrm>
            <a:off x="104775" y="794933"/>
            <a:ext cx="3952875" cy="584775"/>
          </a:xfrm>
          <a:prstGeom prst="rect">
            <a:avLst/>
          </a:prstGeom>
          <a:noFill/>
        </p:spPr>
        <p:txBody>
          <a:bodyPr wrap="square" rtlCol="0">
            <a:spAutoFit/>
          </a:bodyPr>
          <a:lstStyle/>
          <a:p>
            <a:r>
              <a:rPr kumimoji="1" lang="ja-JP" altLang="en-US" sz="32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一時停止の重要性②</a:t>
            </a:r>
            <a:endParaRPr kumimoji="1" lang="en-US" altLang="ja-JP" sz="32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endParaRPr>
          </a:p>
        </p:txBody>
      </p:sp>
      <p:pic>
        <p:nvPicPr>
          <p:cNvPr id="6" name="図 5">
            <a:extLst>
              <a:ext uri="{FF2B5EF4-FFF2-40B4-BE49-F238E27FC236}">
                <a16:creationId xmlns:a16="http://schemas.microsoft.com/office/drawing/2014/main" id="{5085C0AD-FD50-F7D2-8B92-F9A13AFA44D8}"/>
              </a:ext>
            </a:extLst>
          </p:cNvPr>
          <p:cNvPicPr>
            <a:picLocks noChangeAspect="1"/>
          </p:cNvPicPr>
          <p:nvPr/>
        </p:nvPicPr>
        <p:blipFill>
          <a:blip r:embed="rId2"/>
          <a:stretch>
            <a:fillRect/>
          </a:stretch>
        </p:blipFill>
        <p:spPr>
          <a:xfrm>
            <a:off x="5986334" y="1227388"/>
            <a:ext cx="3814891" cy="2149234"/>
          </a:xfrm>
          <a:prstGeom prst="rect">
            <a:avLst/>
          </a:prstGeom>
        </p:spPr>
      </p:pic>
      <p:sp>
        <p:nvSpPr>
          <p:cNvPr id="16" name="テキスト ボックス 15">
            <a:extLst>
              <a:ext uri="{FF2B5EF4-FFF2-40B4-BE49-F238E27FC236}">
                <a16:creationId xmlns:a16="http://schemas.microsoft.com/office/drawing/2014/main" id="{9477E593-1F62-50B9-5383-C629B37FEF0C}"/>
              </a:ext>
            </a:extLst>
          </p:cNvPr>
          <p:cNvSpPr txBox="1"/>
          <p:nvPr/>
        </p:nvSpPr>
        <p:spPr>
          <a:xfrm>
            <a:off x="606161" y="1990424"/>
            <a:ext cx="5289737" cy="1015663"/>
          </a:xfrm>
          <a:prstGeom prst="rect">
            <a:avLst/>
          </a:prstGeom>
          <a:noFill/>
        </p:spPr>
        <p:txBody>
          <a:bodyPr wrap="square" rtlCol="0">
            <a:spAutoFit/>
          </a:bodyPr>
          <a:lstStyle/>
          <a:p>
            <a:r>
              <a:rPr kumimoji="1" lang="ja-JP" altLang="en-US" sz="20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停止線の直前で一度停止して、ゆっくりと進む。</a:t>
            </a:r>
            <a:endParaRPr kumimoji="1" lang="en-US" altLang="ja-JP" sz="20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endParaRPr>
          </a:p>
          <a:p>
            <a:r>
              <a:rPr kumimoji="1" lang="ja-JP" altLang="en-US" sz="20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前後左右を確認して、</a:t>
            </a:r>
            <a:endParaRPr kumimoji="1" lang="en-US" altLang="ja-JP" sz="20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endParaRPr>
          </a:p>
          <a:p>
            <a:r>
              <a:rPr kumimoji="1" lang="ja-JP" altLang="en-US" sz="20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安全なことを確かめながら通行します。</a:t>
            </a:r>
            <a:endParaRPr kumimoji="1" lang="en-US" altLang="ja-JP" sz="22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endParaRPr>
          </a:p>
        </p:txBody>
      </p:sp>
      <p:sp>
        <p:nvSpPr>
          <p:cNvPr id="7" name="テキスト ボックス 6">
            <a:extLst>
              <a:ext uri="{FF2B5EF4-FFF2-40B4-BE49-F238E27FC236}">
                <a16:creationId xmlns:a16="http://schemas.microsoft.com/office/drawing/2014/main" id="{BC7EB75E-3242-0A88-A3A8-13C4B09D7C33}"/>
              </a:ext>
            </a:extLst>
          </p:cNvPr>
          <p:cNvSpPr txBox="1"/>
          <p:nvPr/>
        </p:nvSpPr>
        <p:spPr>
          <a:xfrm>
            <a:off x="778521" y="1513017"/>
            <a:ext cx="2306323" cy="430887"/>
          </a:xfrm>
          <a:prstGeom prst="rect">
            <a:avLst/>
          </a:prstGeom>
          <a:noFill/>
        </p:spPr>
        <p:txBody>
          <a:bodyPr wrap="square" rtlCol="0">
            <a:spAutoFit/>
          </a:bodyPr>
          <a:lstStyle/>
          <a:p>
            <a:r>
              <a:rPr kumimoji="1" lang="ja-JP" altLang="en-US" sz="22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交差点の渡り方</a:t>
            </a:r>
            <a:endParaRPr kumimoji="1" lang="en-US" altLang="ja-JP" sz="22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endParaRPr>
          </a:p>
        </p:txBody>
      </p:sp>
      <p:pic>
        <p:nvPicPr>
          <p:cNvPr id="8" name="グラフィックス 7" descr="拡大鏡 単色塗りつぶし">
            <a:extLst>
              <a:ext uri="{FF2B5EF4-FFF2-40B4-BE49-F238E27FC236}">
                <a16:creationId xmlns:a16="http://schemas.microsoft.com/office/drawing/2014/main" id="{83F346D6-F363-E867-8041-F9F447D3207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28597" y="1476706"/>
            <a:ext cx="468000" cy="468000"/>
          </a:xfrm>
          <a:prstGeom prst="rect">
            <a:avLst/>
          </a:prstGeom>
        </p:spPr>
      </p:pic>
      <p:sp>
        <p:nvSpPr>
          <p:cNvPr id="9" name="テキスト ボックス 8">
            <a:extLst>
              <a:ext uri="{FF2B5EF4-FFF2-40B4-BE49-F238E27FC236}">
                <a16:creationId xmlns:a16="http://schemas.microsoft.com/office/drawing/2014/main" id="{7E2C3FC6-3447-40D1-6EC7-9215E0ABF8B1}"/>
              </a:ext>
            </a:extLst>
          </p:cNvPr>
          <p:cNvSpPr txBox="1"/>
          <p:nvPr/>
        </p:nvSpPr>
        <p:spPr>
          <a:xfrm>
            <a:off x="789305" y="3739207"/>
            <a:ext cx="4536321" cy="430887"/>
          </a:xfrm>
          <a:prstGeom prst="rect">
            <a:avLst/>
          </a:prstGeom>
          <a:noFill/>
        </p:spPr>
        <p:txBody>
          <a:bodyPr wrap="square" rtlCol="0">
            <a:spAutoFit/>
          </a:bodyPr>
          <a:lstStyle/>
          <a:p>
            <a:r>
              <a:rPr kumimoji="1" lang="ja-JP" altLang="en-US" sz="22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左右の見通しの悪い交差点の渡り方</a:t>
            </a:r>
            <a:endParaRPr kumimoji="1" lang="en-US" altLang="ja-JP" sz="22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endParaRPr>
          </a:p>
        </p:txBody>
      </p:sp>
      <p:pic>
        <p:nvPicPr>
          <p:cNvPr id="10" name="グラフィックス 9" descr="拡大鏡 単色塗りつぶし">
            <a:extLst>
              <a:ext uri="{FF2B5EF4-FFF2-40B4-BE49-F238E27FC236}">
                <a16:creationId xmlns:a16="http://schemas.microsoft.com/office/drawing/2014/main" id="{DCD82B29-8B39-8561-3955-15B89E7B2CE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39381" y="3702896"/>
            <a:ext cx="468000" cy="468000"/>
          </a:xfrm>
          <a:prstGeom prst="rect">
            <a:avLst/>
          </a:prstGeom>
        </p:spPr>
      </p:pic>
      <p:sp>
        <p:nvSpPr>
          <p:cNvPr id="11" name="テキスト ボックス 10">
            <a:extLst>
              <a:ext uri="{FF2B5EF4-FFF2-40B4-BE49-F238E27FC236}">
                <a16:creationId xmlns:a16="http://schemas.microsoft.com/office/drawing/2014/main" id="{4B6752B4-72BE-45DC-25C6-EB167961B06C}"/>
              </a:ext>
            </a:extLst>
          </p:cNvPr>
          <p:cNvSpPr txBox="1"/>
          <p:nvPr/>
        </p:nvSpPr>
        <p:spPr>
          <a:xfrm>
            <a:off x="606160" y="3003315"/>
            <a:ext cx="5289737" cy="369332"/>
          </a:xfrm>
          <a:prstGeom prst="rect">
            <a:avLst/>
          </a:prstGeom>
          <a:noFill/>
        </p:spPr>
        <p:txBody>
          <a:bodyPr wrap="square" rtlCol="0">
            <a:spAutoFit/>
          </a:bodyPr>
          <a:lstStyle/>
          <a:p>
            <a:r>
              <a:rPr kumimoji="1" lang="en-US" altLang="ja-JP"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a:t>
            </a:r>
            <a:r>
              <a:rPr kumimoji="1" lang="ja-JP" altLang="en-US"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　停止線が無い場合は、交差点の直前で止まること。</a:t>
            </a:r>
            <a:endParaRPr kumimoji="1" lang="en-US" altLang="ja-JP" sz="20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endParaRPr>
          </a:p>
        </p:txBody>
      </p:sp>
      <p:sp>
        <p:nvSpPr>
          <p:cNvPr id="12" name="テキスト ボックス 11">
            <a:extLst>
              <a:ext uri="{FF2B5EF4-FFF2-40B4-BE49-F238E27FC236}">
                <a16:creationId xmlns:a16="http://schemas.microsoft.com/office/drawing/2014/main" id="{331594CB-301F-79B9-9D62-EC206249A613}"/>
              </a:ext>
            </a:extLst>
          </p:cNvPr>
          <p:cNvSpPr txBox="1"/>
          <p:nvPr/>
        </p:nvSpPr>
        <p:spPr>
          <a:xfrm>
            <a:off x="606160" y="4730526"/>
            <a:ext cx="8909629" cy="769441"/>
          </a:xfrm>
          <a:prstGeom prst="rect">
            <a:avLst/>
          </a:prstGeom>
          <a:noFill/>
        </p:spPr>
        <p:txBody>
          <a:bodyPr wrap="square" rtlCol="0">
            <a:spAutoFit/>
          </a:bodyPr>
          <a:lstStyle/>
          <a:p>
            <a:r>
              <a:rPr kumimoji="1" lang="ja-JP" altLang="en-US" sz="22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停止線がない場合は、徐行しながら、安全を確認して進入することが法令で義務付けられています。</a:t>
            </a:r>
            <a:endParaRPr kumimoji="1" lang="en-US" altLang="ja-JP" sz="22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endParaRPr>
          </a:p>
        </p:txBody>
      </p:sp>
      <p:sp>
        <p:nvSpPr>
          <p:cNvPr id="13" name="テキスト ボックス 12">
            <a:extLst>
              <a:ext uri="{FF2B5EF4-FFF2-40B4-BE49-F238E27FC236}">
                <a16:creationId xmlns:a16="http://schemas.microsoft.com/office/drawing/2014/main" id="{500D96E9-159B-E208-6788-E9CDED70CB21}"/>
              </a:ext>
            </a:extLst>
          </p:cNvPr>
          <p:cNvSpPr txBox="1"/>
          <p:nvPr/>
        </p:nvSpPr>
        <p:spPr>
          <a:xfrm>
            <a:off x="606160" y="4245705"/>
            <a:ext cx="9137914" cy="430887"/>
          </a:xfrm>
          <a:prstGeom prst="rect">
            <a:avLst/>
          </a:prstGeom>
          <a:noFill/>
        </p:spPr>
        <p:txBody>
          <a:bodyPr wrap="square" rtlCol="0">
            <a:spAutoFit/>
          </a:bodyPr>
          <a:lstStyle/>
          <a:p>
            <a:r>
              <a:rPr kumimoji="1" lang="ja-JP" altLang="en-US" sz="22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停止線がある場合は、停止線の直前で一時停止して、安全を確認する。</a:t>
            </a:r>
            <a:endParaRPr kumimoji="1" lang="en-US" altLang="ja-JP" sz="22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endParaRPr>
          </a:p>
        </p:txBody>
      </p:sp>
      <p:sp>
        <p:nvSpPr>
          <p:cNvPr id="14" name="二等辺三角形 13">
            <a:extLst>
              <a:ext uri="{FF2B5EF4-FFF2-40B4-BE49-F238E27FC236}">
                <a16:creationId xmlns:a16="http://schemas.microsoft.com/office/drawing/2014/main" id="{531C1C56-44A0-4879-BC23-ABF390A085B5}"/>
              </a:ext>
            </a:extLst>
          </p:cNvPr>
          <p:cNvSpPr/>
          <p:nvPr/>
        </p:nvSpPr>
        <p:spPr>
          <a:xfrm rot="5400000">
            <a:off x="1209439" y="5874874"/>
            <a:ext cx="720000" cy="425824"/>
          </a:xfrm>
          <a:prstGeom prst="triangl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14">
            <a:extLst>
              <a:ext uri="{FF2B5EF4-FFF2-40B4-BE49-F238E27FC236}">
                <a16:creationId xmlns:a16="http://schemas.microsoft.com/office/drawing/2014/main" id="{866E384C-EFA4-BF15-44F5-FF57C1843660}"/>
              </a:ext>
            </a:extLst>
          </p:cNvPr>
          <p:cNvSpPr txBox="1"/>
          <p:nvPr/>
        </p:nvSpPr>
        <p:spPr>
          <a:xfrm>
            <a:off x="1884345" y="5703066"/>
            <a:ext cx="6882561" cy="769441"/>
          </a:xfrm>
          <a:prstGeom prst="rect">
            <a:avLst/>
          </a:prstGeom>
          <a:noFill/>
        </p:spPr>
        <p:txBody>
          <a:bodyPr wrap="square" rtlCol="0">
            <a:spAutoFit/>
          </a:bodyPr>
          <a:lstStyle/>
          <a:p>
            <a:r>
              <a:rPr kumimoji="1" lang="ja-JP" altLang="en-US" sz="22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安全のため、「止まれ」の標識・標示が無い交差点でも</a:t>
            </a:r>
            <a:endParaRPr kumimoji="1" lang="en-US" altLang="ja-JP" sz="22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endParaRPr>
          </a:p>
          <a:p>
            <a:r>
              <a:rPr kumimoji="1" lang="ja-JP" altLang="en-US" sz="22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一時停止をして、安全を確認しながら通行しましょう。</a:t>
            </a:r>
            <a:endParaRPr kumimoji="1" lang="en-US" altLang="ja-JP" sz="22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endParaRPr>
          </a:p>
        </p:txBody>
      </p:sp>
    </p:spTree>
    <p:extLst>
      <p:ext uri="{BB962C8B-B14F-4D97-AF65-F5344CB8AC3E}">
        <p14:creationId xmlns:p14="http://schemas.microsoft.com/office/powerpoint/2010/main" val="60134803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C1566C6-380A-D528-E7EE-DA83C05B3A7E}"/>
            </a:ext>
          </a:extLst>
        </p:cNvPr>
        <p:cNvGrpSpPr/>
        <p:nvPr/>
      </p:nvGrpSpPr>
      <p:grpSpPr>
        <a:xfrm>
          <a:off x="0" y="0"/>
          <a:ext cx="0" cy="0"/>
          <a:chOff x="0" y="0"/>
          <a:chExt cx="0" cy="0"/>
        </a:xfrm>
      </p:grpSpPr>
      <p:sp>
        <p:nvSpPr>
          <p:cNvPr id="2" name="正方形/長方形 1">
            <a:extLst>
              <a:ext uri="{FF2B5EF4-FFF2-40B4-BE49-F238E27FC236}">
                <a16:creationId xmlns:a16="http://schemas.microsoft.com/office/drawing/2014/main" id="{AC9AB5F4-BAB0-CD92-FCAD-77DDDCE6AC76}"/>
              </a:ext>
            </a:extLst>
          </p:cNvPr>
          <p:cNvSpPr/>
          <p:nvPr/>
        </p:nvSpPr>
        <p:spPr>
          <a:xfrm>
            <a:off x="0" y="0"/>
            <a:ext cx="9906000" cy="64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a:extLst>
              <a:ext uri="{FF2B5EF4-FFF2-40B4-BE49-F238E27FC236}">
                <a16:creationId xmlns:a16="http://schemas.microsoft.com/office/drawing/2014/main" id="{B68A9870-0CAB-987C-38E1-D95122A7101E}"/>
              </a:ext>
            </a:extLst>
          </p:cNvPr>
          <p:cNvSpPr txBox="1"/>
          <p:nvPr/>
        </p:nvSpPr>
        <p:spPr>
          <a:xfrm>
            <a:off x="228597" y="63225"/>
            <a:ext cx="9515477" cy="553998"/>
          </a:xfrm>
          <a:prstGeom prst="rect">
            <a:avLst/>
          </a:prstGeom>
          <a:noFill/>
        </p:spPr>
        <p:txBody>
          <a:bodyPr wrap="square" rtlCol="0">
            <a:spAutoFit/>
          </a:bodyPr>
          <a:lstStyle/>
          <a:p>
            <a:r>
              <a:rPr kumimoji="1" lang="ja-JP" altLang="en-US" sz="3000" b="1" dirty="0">
                <a:solidFill>
                  <a:schemeClr val="bg1"/>
                </a:solidFill>
                <a:latin typeface="UD デジタル 教科書体 NK-B" panose="02020700000000000000" pitchFamily="18" charset="-128"/>
                <a:ea typeface="UD デジタル 教科書体 NK-B" panose="02020700000000000000" pitchFamily="18" charset="-128"/>
              </a:rPr>
              <a:t>第２章　　</a:t>
            </a:r>
            <a:r>
              <a:rPr kumimoji="1" lang="en-US" altLang="ja-JP" sz="3000" b="1" dirty="0">
                <a:solidFill>
                  <a:schemeClr val="bg1"/>
                </a:solidFill>
                <a:latin typeface="UD デジタル 教科書体 NK-B" panose="02020700000000000000" pitchFamily="18" charset="-128"/>
                <a:ea typeface="UD デジタル 教科書体 NK-B" panose="02020700000000000000" pitchFamily="18" charset="-128"/>
              </a:rPr>
              <a:t>case</a:t>
            </a:r>
            <a:r>
              <a:rPr kumimoji="1" lang="ja-JP" altLang="en-US" sz="3000" b="1" dirty="0">
                <a:solidFill>
                  <a:schemeClr val="bg1"/>
                </a:solidFill>
                <a:latin typeface="UD デジタル 教科書体 NK-B" panose="02020700000000000000" pitchFamily="18" charset="-128"/>
                <a:ea typeface="UD デジタル 教科書体 NK-B" panose="02020700000000000000" pitchFamily="18" charset="-128"/>
              </a:rPr>
              <a:t>５　信号機のない交差点を通行するときは？</a:t>
            </a:r>
            <a:endParaRPr kumimoji="1" lang="en-US" altLang="ja-JP" sz="3000" b="1" dirty="0">
              <a:solidFill>
                <a:schemeClr val="bg1"/>
              </a:solidFill>
              <a:latin typeface="UD デジタル 教科書体 NK-B" panose="02020700000000000000" pitchFamily="18" charset="-128"/>
              <a:ea typeface="UD デジタル 教科書体 NK-B" panose="02020700000000000000" pitchFamily="18" charset="-128"/>
            </a:endParaRPr>
          </a:p>
        </p:txBody>
      </p:sp>
      <p:sp>
        <p:nvSpPr>
          <p:cNvPr id="5" name="平行四辺形 4">
            <a:extLst>
              <a:ext uri="{FF2B5EF4-FFF2-40B4-BE49-F238E27FC236}">
                <a16:creationId xmlns:a16="http://schemas.microsoft.com/office/drawing/2014/main" id="{718E6167-D9D0-DAFE-B55F-CF3ED3E0405C}"/>
              </a:ext>
            </a:extLst>
          </p:cNvPr>
          <p:cNvSpPr/>
          <p:nvPr/>
        </p:nvSpPr>
        <p:spPr>
          <a:xfrm>
            <a:off x="200022" y="1163863"/>
            <a:ext cx="4824000" cy="108000"/>
          </a:xfrm>
          <a:prstGeom prst="parallelogram">
            <a:avLst/>
          </a:prstGeom>
          <a:pattFill prst="pct30">
            <a:fgClr>
              <a:schemeClr val="accent2">
                <a:lumMod val="40000"/>
                <a:lumOff val="60000"/>
              </a:schemeClr>
            </a:fgClr>
            <a:bgClr>
              <a:schemeClr val="bg1"/>
            </a:bgClr>
          </a:patt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4ECF6514-A77E-E593-875E-D5359BDDA8B3}"/>
              </a:ext>
            </a:extLst>
          </p:cNvPr>
          <p:cNvSpPr txBox="1"/>
          <p:nvPr/>
        </p:nvSpPr>
        <p:spPr>
          <a:xfrm>
            <a:off x="104775" y="794933"/>
            <a:ext cx="5067300" cy="584775"/>
          </a:xfrm>
          <a:prstGeom prst="rect">
            <a:avLst/>
          </a:prstGeom>
          <a:noFill/>
        </p:spPr>
        <p:txBody>
          <a:bodyPr wrap="square" rtlCol="0">
            <a:spAutoFit/>
          </a:bodyPr>
          <a:lstStyle/>
          <a:p>
            <a:r>
              <a:rPr kumimoji="1" lang="ja-JP" altLang="en-US" sz="32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自転車が進入できない道路</a:t>
            </a:r>
            <a:endParaRPr kumimoji="1" lang="en-US" altLang="ja-JP" sz="32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endParaRPr>
          </a:p>
        </p:txBody>
      </p:sp>
      <p:pic>
        <p:nvPicPr>
          <p:cNvPr id="7" name="図 6" descr="アイコン&#10;&#10;AI によって生成されたコンテンツは間違っている可能性があります。">
            <a:extLst>
              <a:ext uri="{FF2B5EF4-FFF2-40B4-BE49-F238E27FC236}">
                <a16:creationId xmlns:a16="http://schemas.microsoft.com/office/drawing/2014/main" id="{E4AF7887-869F-8D29-4A16-BB06A94053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35462" y="1379708"/>
            <a:ext cx="2876951" cy="3391373"/>
          </a:xfrm>
          <a:prstGeom prst="rect">
            <a:avLst/>
          </a:prstGeom>
        </p:spPr>
      </p:pic>
      <p:sp>
        <p:nvSpPr>
          <p:cNvPr id="8" name="テキスト ボックス 7">
            <a:extLst>
              <a:ext uri="{FF2B5EF4-FFF2-40B4-BE49-F238E27FC236}">
                <a16:creationId xmlns:a16="http://schemas.microsoft.com/office/drawing/2014/main" id="{9BDB4B94-05CD-0BAC-80F2-7673F080E4EC}"/>
              </a:ext>
            </a:extLst>
          </p:cNvPr>
          <p:cNvSpPr txBox="1"/>
          <p:nvPr/>
        </p:nvSpPr>
        <p:spPr>
          <a:xfrm>
            <a:off x="293589" y="1892002"/>
            <a:ext cx="6205297" cy="769441"/>
          </a:xfrm>
          <a:prstGeom prst="rect">
            <a:avLst/>
          </a:prstGeom>
          <a:noFill/>
        </p:spPr>
        <p:txBody>
          <a:bodyPr wrap="square" rtlCol="0">
            <a:spAutoFit/>
          </a:bodyPr>
          <a:lstStyle/>
          <a:p>
            <a:r>
              <a:rPr kumimoji="1" lang="ja-JP" altLang="en-US" sz="22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a:t>
            </a:r>
            <a:r>
              <a:rPr kumimoji="1" lang="en-US" altLang="ja-JP" sz="22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	</a:t>
            </a:r>
            <a:r>
              <a:rPr kumimoji="1" lang="ja-JP" altLang="en-US" sz="22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「車両進入禁止」の標識がある場合、</a:t>
            </a:r>
            <a:endParaRPr kumimoji="1" lang="en-US" altLang="ja-JP" sz="22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endParaRPr>
          </a:p>
          <a:p>
            <a:r>
              <a:rPr kumimoji="1" lang="ja-JP" altLang="en-US" sz="22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　　</a:t>
            </a:r>
            <a:r>
              <a:rPr kumimoji="1" lang="en-US" altLang="ja-JP" sz="22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	</a:t>
            </a:r>
            <a:r>
              <a:rPr kumimoji="1" lang="ja-JP" altLang="en-US" sz="22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自転車もその車道に進入することはできません。</a:t>
            </a:r>
            <a:endParaRPr kumimoji="1" lang="en-US" altLang="ja-JP" sz="22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endParaRPr>
          </a:p>
        </p:txBody>
      </p:sp>
      <p:sp>
        <p:nvSpPr>
          <p:cNvPr id="10" name="テキスト ボックス 9">
            <a:extLst>
              <a:ext uri="{FF2B5EF4-FFF2-40B4-BE49-F238E27FC236}">
                <a16:creationId xmlns:a16="http://schemas.microsoft.com/office/drawing/2014/main" id="{C6C9A99C-4C35-20F0-D384-16D8ADEA1EC3}"/>
              </a:ext>
            </a:extLst>
          </p:cNvPr>
          <p:cNvSpPr txBox="1"/>
          <p:nvPr/>
        </p:nvSpPr>
        <p:spPr>
          <a:xfrm>
            <a:off x="293588" y="2787980"/>
            <a:ext cx="6205297" cy="1446550"/>
          </a:xfrm>
          <a:prstGeom prst="rect">
            <a:avLst/>
          </a:prstGeom>
          <a:noFill/>
        </p:spPr>
        <p:txBody>
          <a:bodyPr wrap="square" rtlCol="0">
            <a:spAutoFit/>
          </a:bodyPr>
          <a:lstStyle/>
          <a:p>
            <a:r>
              <a:rPr kumimoji="1" lang="ja-JP" altLang="en-US" sz="22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a:t>
            </a:r>
            <a:r>
              <a:rPr kumimoji="1" lang="en-US" altLang="ja-JP" sz="22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	</a:t>
            </a:r>
            <a:r>
              <a:rPr kumimoji="1" lang="ja-JP" altLang="en-US" sz="22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ただし、</a:t>
            </a:r>
            <a:endParaRPr kumimoji="1" lang="en-US" altLang="ja-JP" sz="22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endParaRPr>
          </a:p>
          <a:p>
            <a:r>
              <a:rPr kumimoji="1" lang="ja-JP" altLang="en-US" sz="22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　　</a:t>
            </a:r>
            <a:r>
              <a:rPr kumimoji="1" lang="en-US" altLang="ja-JP" sz="22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	</a:t>
            </a:r>
            <a:r>
              <a:rPr kumimoji="1" lang="ja-JP" altLang="en-US" sz="22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「自転車を除く」または「軽車両を除く」の</a:t>
            </a:r>
            <a:endParaRPr kumimoji="1" lang="en-US" altLang="ja-JP" sz="22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endParaRPr>
          </a:p>
          <a:p>
            <a:r>
              <a:rPr kumimoji="1" lang="en-US" altLang="ja-JP" sz="22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	</a:t>
            </a:r>
            <a:r>
              <a:rPr kumimoji="1" lang="ja-JP" altLang="en-US" sz="22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補助標識がついている場合、</a:t>
            </a:r>
            <a:endParaRPr kumimoji="1" lang="en-US" altLang="ja-JP" sz="22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endParaRPr>
          </a:p>
          <a:p>
            <a:r>
              <a:rPr kumimoji="1" lang="en-US" altLang="ja-JP" sz="22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	</a:t>
            </a:r>
            <a:r>
              <a:rPr kumimoji="1" lang="ja-JP" altLang="en-US" sz="22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自転車は進入することができます。</a:t>
            </a:r>
            <a:endParaRPr kumimoji="1" lang="en-US" altLang="ja-JP" sz="22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endParaRPr>
          </a:p>
        </p:txBody>
      </p:sp>
      <p:sp>
        <p:nvSpPr>
          <p:cNvPr id="11" name="テキスト ボックス 10">
            <a:extLst>
              <a:ext uri="{FF2B5EF4-FFF2-40B4-BE49-F238E27FC236}">
                <a16:creationId xmlns:a16="http://schemas.microsoft.com/office/drawing/2014/main" id="{E18EA843-4C8F-5AC7-30F0-1EC3854EBF06}"/>
              </a:ext>
            </a:extLst>
          </p:cNvPr>
          <p:cNvSpPr txBox="1"/>
          <p:nvPr/>
        </p:nvSpPr>
        <p:spPr>
          <a:xfrm>
            <a:off x="293587" y="4204720"/>
            <a:ext cx="6205297" cy="430887"/>
          </a:xfrm>
          <a:prstGeom prst="rect">
            <a:avLst/>
          </a:prstGeom>
          <a:noFill/>
        </p:spPr>
        <p:txBody>
          <a:bodyPr wrap="square" rtlCol="0">
            <a:spAutoFit/>
          </a:bodyPr>
          <a:lstStyle/>
          <a:p>
            <a:r>
              <a:rPr kumimoji="1" lang="en-US" altLang="ja-JP" sz="22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	</a:t>
            </a:r>
            <a:r>
              <a:rPr kumimoji="1" lang="ja-JP" altLang="en-US" sz="22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その場合、必ず“</a:t>
            </a:r>
            <a:r>
              <a:rPr kumimoji="1" lang="ja-JP" altLang="en-US" sz="2200" b="1" u="sng" dirty="0">
                <a:solidFill>
                  <a:srgbClr val="FF0000"/>
                </a:solidFill>
                <a:latin typeface="UD デジタル 教科書体 NK-B" panose="02020700000000000000" pitchFamily="18" charset="-128"/>
                <a:ea typeface="UD デジタル 教科書体 NK-B" panose="02020700000000000000" pitchFamily="18" charset="-128"/>
              </a:rPr>
              <a:t>車道の左側</a:t>
            </a:r>
            <a:r>
              <a:rPr kumimoji="1" lang="ja-JP" altLang="en-US" sz="22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”を走りましょう。</a:t>
            </a:r>
            <a:endParaRPr kumimoji="1" lang="en-US" altLang="ja-JP" sz="22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endParaRPr>
          </a:p>
        </p:txBody>
      </p:sp>
      <p:sp>
        <p:nvSpPr>
          <p:cNvPr id="12" name="四角形: 角を丸くする 11">
            <a:extLst>
              <a:ext uri="{FF2B5EF4-FFF2-40B4-BE49-F238E27FC236}">
                <a16:creationId xmlns:a16="http://schemas.microsoft.com/office/drawing/2014/main" id="{0A653CC2-5E6F-A8EF-2425-856F414D3CD5}"/>
              </a:ext>
            </a:extLst>
          </p:cNvPr>
          <p:cNvSpPr/>
          <p:nvPr/>
        </p:nvSpPr>
        <p:spPr>
          <a:xfrm>
            <a:off x="340102" y="5016760"/>
            <a:ext cx="9367840" cy="1138749"/>
          </a:xfrm>
          <a:prstGeom prst="roundRect">
            <a:avLst>
              <a:gd name="adj" fmla="val 5104"/>
            </a:avLst>
          </a:prstGeom>
          <a:pattFill prst="pct30">
            <a:fgClr>
              <a:schemeClr val="accent1">
                <a:lumMod val="20000"/>
                <a:lumOff val="80000"/>
              </a:schemeClr>
            </a:fgClr>
            <a:bgClr>
              <a:schemeClr val="bg1"/>
            </a:bgClr>
          </a:patt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a:extLst>
              <a:ext uri="{FF2B5EF4-FFF2-40B4-BE49-F238E27FC236}">
                <a16:creationId xmlns:a16="http://schemas.microsoft.com/office/drawing/2014/main" id="{723D3DFE-D356-82C2-46ED-EBA9470CE771}"/>
              </a:ext>
            </a:extLst>
          </p:cNvPr>
          <p:cNvSpPr txBox="1"/>
          <p:nvPr/>
        </p:nvSpPr>
        <p:spPr>
          <a:xfrm>
            <a:off x="793512" y="5189127"/>
            <a:ext cx="8914430" cy="400110"/>
          </a:xfrm>
          <a:prstGeom prst="rect">
            <a:avLst/>
          </a:prstGeom>
          <a:noFill/>
        </p:spPr>
        <p:txBody>
          <a:bodyPr wrap="square" rtlCol="0">
            <a:spAutoFit/>
          </a:bodyPr>
          <a:lstStyle/>
          <a:p>
            <a:r>
              <a:rPr kumimoji="1" lang="ja-JP" altLang="en-US" sz="20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「車両進入禁止」の標示がある道路は、一方通行の道路であることが多いです。</a:t>
            </a:r>
            <a:endParaRPr kumimoji="1" lang="en-US" altLang="ja-JP" sz="20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endParaRPr>
          </a:p>
        </p:txBody>
      </p:sp>
      <p:sp>
        <p:nvSpPr>
          <p:cNvPr id="15" name="テキスト ボックス 14">
            <a:extLst>
              <a:ext uri="{FF2B5EF4-FFF2-40B4-BE49-F238E27FC236}">
                <a16:creationId xmlns:a16="http://schemas.microsoft.com/office/drawing/2014/main" id="{AD25E396-A60C-8000-5856-9E2E086BB32A}"/>
              </a:ext>
            </a:extLst>
          </p:cNvPr>
          <p:cNvSpPr txBox="1"/>
          <p:nvPr/>
        </p:nvSpPr>
        <p:spPr>
          <a:xfrm>
            <a:off x="840027" y="5630427"/>
            <a:ext cx="8914430" cy="400110"/>
          </a:xfrm>
          <a:prstGeom prst="rect">
            <a:avLst/>
          </a:prstGeom>
          <a:noFill/>
        </p:spPr>
        <p:txBody>
          <a:bodyPr wrap="square" rtlCol="0">
            <a:spAutoFit/>
          </a:bodyPr>
          <a:lstStyle/>
          <a:p>
            <a:r>
              <a:rPr kumimoji="1" lang="ja-JP" altLang="en-US" sz="20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しっかりルールを守って通行しなければ、正面衝突を起こす可能性が高くなります。</a:t>
            </a:r>
            <a:endParaRPr kumimoji="1" lang="en-US" altLang="ja-JP" sz="20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endParaRPr>
          </a:p>
        </p:txBody>
      </p:sp>
      <p:pic>
        <p:nvPicPr>
          <p:cNvPr id="6" name="グラフィックス 5" descr="拡大鏡 単色塗りつぶし">
            <a:extLst>
              <a:ext uri="{FF2B5EF4-FFF2-40B4-BE49-F238E27FC236}">
                <a16:creationId xmlns:a16="http://schemas.microsoft.com/office/drawing/2014/main" id="{CA442DCE-CE42-3E03-6620-194EA0C2F5D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40102" y="5249274"/>
            <a:ext cx="609296" cy="609296"/>
          </a:xfrm>
          <a:prstGeom prst="rect">
            <a:avLst/>
          </a:prstGeom>
        </p:spPr>
      </p:pic>
    </p:spTree>
    <p:extLst>
      <p:ext uri="{BB962C8B-B14F-4D97-AF65-F5344CB8AC3E}">
        <p14:creationId xmlns:p14="http://schemas.microsoft.com/office/powerpoint/2010/main" val="20999473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77FBDC6-07C8-3EA2-3BE2-0B67E7284A1C}"/>
            </a:ext>
          </a:extLst>
        </p:cNvPr>
        <p:cNvGrpSpPr/>
        <p:nvPr/>
      </p:nvGrpSpPr>
      <p:grpSpPr>
        <a:xfrm>
          <a:off x="0" y="0"/>
          <a:ext cx="0" cy="0"/>
          <a:chOff x="0" y="0"/>
          <a:chExt cx="0" cy="0"/>
        </a:xfrm>
      </p:grpSpPr>
      <p:sp>
        <p:nvSpPr>
          <p:cNvPr id="2" name="正方形/長方形 1">
            <a:extLst>
              <a:ext uri="{FF2B5EF4-FFF2-40B4-BE49-F238E27FC236}">
                <a16:creationId xmlns:a16="http://schemas.microsoft.com/office/drawing/2014/main" id="{F90DB822-7050-A31A-7BA4-BB9F0BEF98D1}"/>
              </a:ext>
            </a:extLst>
          </p:cNvPr>
          <p:cNvSpPr/>
          <p:nvPr/>
        </p:nvSpPr>
        <p:spPr>
          <a:xfrm>
            <a:off x="0" y="0"/>
            <a:ext cx="9906000" cy="64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a:extLst>
              <a:ext uri="{FF2B5EF4-FFF2-40B4-BE49-F238E27FC236}">
                <a16:creationId xmlns:a16="http://schemas.microsoft.com/office/drawing/2014/main" id="{55D8A2C7-3A03-F88D-868C-903470F807E7}"/>
              </a:ext>
            </a:extLst>
          </p:cNvPr>
          <p:cNvSpPr txBox="1"/>
          <p:nvPr/>
        </p:nvSpPr>
        <p:spPr>
          <a:xfrm>
            <a:off x="228597" y="63225"/>
            <a:ext cx="9515477" cy="553998"/>
          </a:xfrm>
          <a:prstGeom prst="rect">
            <a:avLst/>
          </a:prstGeom>
          <a:noFill/>
        </p:spPr>
        <p:txBody>
          <a:bodyPr wrap="square" rtlCol="0">
            <a:spAutoFit/>
          </a:bodyPr>
          <a:lstStyle/>
          <a:p>
            <a:r>
              <a:rPr kumimoji="1" lang="ja-JP" altLang="en-US" sz="3000" b="1" dirty="0">
                <a:solidFill>
                  <a:schemeClr val="bg1"/>
                </a:solidFill>
                <a:latin typeface="UD デジタル 教科書体 NK-B" panose="02020700000000000000" pitchFamily="18" charset="-128"/>
                <a:ea typeface="UD デジタル 教科書体 NK-B" panose="02020700000000000000" pitchFamily="18" charset="-128"/>
              </a:rPr>
              <a:t>第２章　　まとめ　自転車安全利用五則</a:t>
            </a:r>
            <a:endParaRPr kumimoji="1" lang="en-US" altLang="ja-JP" sz="3000" b="1" dirty="0">
              <a:solidFill>
                <a:schemeClr val="bg1"/>
              </a:solidFill>
              <a:latin typeface="UD デジタル 教科書体 NK-B" panose="02020700000000000000" pitchFamily="18" charset="-128"/>
              <a:ea typeface="UD デジタル 教科書体 NK-B" panose="02020700000000000000" pitchFamily="18" charset="-128"/>
            </a:endParaRPr>
          </a:p>
        </p:txBody>
      </p:sp>
      <p:sp>
        <p:nvSpPr>
          <p:cNvPr id="5" name="平行四辺形 4">
            <a:extLst>
              <a:ext uri="{FF2B5EF4-FFF2-40B4-BE49-F238E27FC236}">
                <a16:creationId xmlns:a16="http://schemas.microsoft.com/office/drawing/2014/main" id="{3E048EE1-5942-3C33-ADB3-3F6F26E58379}"/>
              </a:ext>
            </a:extLst>
          </p:cNvPr>
          <p:cNvSpPr/>
          <p:nvPr/>
        </p:nvSpPr>
        <p:spPr>
          <a:xfrm>
            <a:off x="219075" y="1154338"/>
            <a:ext cx="3672000" cy="108000"/>
          </a:xfrm>
          <a:prstGeom prst="parallelogram">
            <a:avLst/>
          </a:prstGeom>
          <a:pattFill prst="pct30">
            <a:fgClr>
              <a:schemeClr val="accent2">
                <a:lumMod val="40000"/>
                <a:lumOff val="60000"/>
              </a:schemeClr>
            </a:fgClr>
            <a:bgClr>
              <a:schemeClr val="bg1"/>
            </a:bgClr>
          </a:patt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E6DFBFA4-C76F-C2E3-D05A-11F34E205953}"/>
              </a:ext>
            </a:extLst>
          </p:cNvPr>
          <p:cNvSpPr txBox="1"/>
          <p:nvPr/>
        </p:nvSpPr>
        <p:spPr>
          <a:xfrm>
            <a:off x="104775" y="794933"/>
            <a:ext cx="4067175" cy="584775"/>
          </a:xfrm>
          <a:prstGeom prst="rect">
            <a:avLst/>
          </a:prstGeom>
          <a:noFill/>
        </p:spPr>
        <p:txBody>
          <a:bodyPr wrap="square" rtlCol="0">
            <a:spAutoFit/>
          </a:bodyPr>
          <a:lstStyle/>
          <a:p>
            <a:r>
              <a:rPr kumimoji="1" lang="ja-JP" altLang="en-US" sz="32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自転車安全利用五則</a:t>
            </a:r>
            <a:endParaRPr kumimoji="1" lang="en-US" altLang="ja-JP" sz="32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endParaRPr>
          </a:p>
        </p:txBody>
      </p:sp>
      <p:pic>
        <p:nvPicPr>
          <p:cNvPr id="7" name="図 6" descr="テキスト, 手紙&#10;&#10;AI 生成コンテンツは誤りを含む可能性があります。">
            <a:extLst>
              <a:ext uri="{FF2B5EF4-FFF2-40B4-BE49-F238E27FC236}">
                <a16:creationId xmlns:a16="http://schemas.microsoft.com/office/drawing/2014/main" id="{F93D265E-8132-4C80-5634-2ECE8BEE3457}"/>
              </a:ext>
            </a:extLst>
          </p:cNvPr>
          <p:cNvPicPr>
            <a:picLocks noChangeAspect="1"/>
          </p:cNvPicPr>
          <p:nvPr/>
        </p:nvPicPr>
        <p:blipFill>
          <a:blip r:embed="rId2">
            <a:extLst>
              <a:ext uri="{28A0092B-C50C-407E-A947-70E740481C1C}">
                <a14:useLocalDpi xmlns:a14="http://schemas.microsoft.com/office/drawing/2010/main" val="0"/>
              </a:ext>
            </a:extLst>
          </a:blip>
          <a:srcRect l="3747" t="21861" r="3304"/>
          <a:stretch>
            <a:fillRect/>
          </a:stretch>
        </p:blipFill>
        <p:spPr>
          <a:xfrm>
            <a:off x="219075" y="1621743"/>
            <a:ext cx="9458161" cy="4334332"/>
          </a:xfrm>
          <a:prstGeom prst="rect">
            <a:avLst/>
          </a:prstGeom>
        </p:spPr>
      </p:pic>
    </p:spTree>
    <p:extLst>
      <p:ext uri="{BB962C8B-B14F-4D97-AF65-F5344CB8AC3E}">
        <p14:creationId xmlns:p14="http://schemas.microsoft.com/office/powerpoint/2010/main" val="29173199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CA8E1AD-23F2-F910-7ED4-70DD0CAB2312}"/>
            </a:ext>
          </a:extLst>
        </p:cNvPr>
        <p:cNvGrpSpPr/>
        <p:nvPr/>
      </p:nvGrpSpPr>
      <p:grpSpPr>
        <a:xfrm>
          <a:off x="0" y="0"/>
          <a:ext cx="0" cy="0"/>
          <a:chOff x="0" y="0"/>
          <a:chExt cx="0" cy="0"/>
        </a:xfrm>
      </p:grpSpPr>
      <p:sp>
        <p:nvSpPr>
          <p:cNvPr id="2" name="正方形/長方形 1">
            <a:extLst>
              <a:ext uri="{FF2B5EF4-FFF2-40B4-BE49-F238E27FC236}">
                <a16:creationId xmlns:a16="http://schemas.microsoft.com/office/drawing/2014/main" id="{BED94446-66C7-75F4-CE19-A6430030AC29}"/>
              </a:ext>
            </a:extLst>
          </p:cNvPr>
          <p:cNvSpPr/>
          <p:nvPr/>
        </p:nvSpPr>
        <p:spPr>
          <a:xfrm>
            <a:off x="0" y="0"/>
            <a:ext cx="9906000" cy="64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a:extLst>
              <a:ext uri="{FF2B5EF4-FFF2-40B4-BE49-F238E27FC236}">
                <a16:creationId xmlns:a16="http://schemas.microsoft.com/office/drawing/2014/main" id="{AD458307-0D05-E6F6-A6FC-4960BCCCF564}"/>
              </a:ext>
            </a:extLst>
          </p:cNvPr>
          <p:cNvSpPr txBox="1"/>
          <p:nvPr/>
        </p:nvSpPr>
        <p:spPr>
          <a:xfrm>
            <a:off x="228597" y="63225"/>
            <a:ext cx="9515477" cy="553998"/>
          </a:xfrm>
          <a:prstGeom prst="rect">
            <a:avLst/>
          </a:prstGeom>
          <a:noFill/>
        </p:spPr>
        <p:txBody>
          <a:bodyPr wrap="square" rtlCol="0">
            <a:spAutoFit/>
          </a:bodyPr>
          <a:lstStyle/>
          <a:p>
            <a:r>
              <a:rPr kumimoji="1" lang="ja-JP" altLang="en-US" sz="3000" b="1" dirty="0">
                <a:solidFill>
                  <a:schemeClr val="bg1"/>
                </a:solidFill>
                <a:latin typeface="UD デジタル 教科書体 NK-B" panose="02020700000000000000" pitchFamily="18" charset="-128"/>
                <a:ea typeface="UD デジタル 教科書体 NK-B" panose="02020700000000000000" pitchFamily="18" charset="-128"/>
              </a:rPr>
              <a:t>第２章　　まとめ　自転車安全利用五則</a:t>
            </a:r>
            <a:endParaRPr kumimoji="1" lang="en-US" altLang="ja-JP" sz="3000" b="1" dirty="0">
              <a:solidFill>
                <a:schemeClr val="bg1"/>
              </a:solidFill>
              <a:latin typeface="UD デジタル 教科書体 NK-B" panose="02020700000000000000" pitchFamily="18" charset="-128"/>
              <a:ea typeface="UD デジタル 教科書体 NK-B" panose="02020700000000000000" pitchFamily="18" charset="-128"/>
            </a:endParaRPr>
          </a:p>
        </p:txBody>
      </p:sp>
      <p:sp>
        <p:nvSpPr>
          <p:cNvPr id="5" name="平行四辺形 4">
            <a:extLst>
              <a:ext uri="{FF2B5EF4-FFF2-40B4-BE49-F238E27FC236}">
                <a16:creationId xmlns:a16="http://schemas.microsoft.com/office/drawing/2014/main" id="{0191CE60-6432-F8AA-D7F3-019FFBF282AE}"/>
              </a:ext>
            </a:extLst>
          </p:cNvPr>
          <p:cNvSpPr/>
          <p:nvPr/>
        </p:nvSpPr>
        <p:spPr>
          <a:xfrm>
            <a:off x="209547" y="1144813"/>
            <a:ext cx="3276000" cy="108000"/>
          </a:xfrm>
          <a:prstGeom prst="parallelogram">
            <a:avLst/>
          </a:prstGeom>
          <a:pattFill prst="pct30">
            <a:fgClr>
              <a:schemeClr val="accent2">
                <a:lumMod val="40000"/>
                <a:lumOff val="60000"/>
              </a:schemeClr>
            </a:fgClr>
            <a:bgClr>
              <a:schemeClr val="bg1"/>
            </a:bgClr>
          </a:patt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4A865815-8C92-5863-190C-D597DF90276C}"/>
              </a:ext>
            </a:extLst>
          </p:cNvPr>
          <p:cNvSpPr txBox="1"/>
          <p:nvPr/>
        </p:nvSpPr>
        <p:spPr>
          <a:xfrm>
            <a:off x="104775" y="794933"/>
            <a:ext cx="4067175" cy="584775"/>
          </a:xfrm>
          <a:prstGeom prst="rect">
            <a:avLst/>
          </a:prstGeom>
          <a:noFill/>
        </p:spPr>
        <p:txBody>
          <a:bodyPr wrap="square" rtlCol="0">
            <a:spAutoFit/>
          </a:bodyPr>
          <a:lstStyle/>
          <a:p>
            <a:r>
              <a:rPr kumimoji="1" lang="ja-JP" altLang="en-US" sz="32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自転車の点検整備</a:t>
            </a:r>
            <a:endParaRPr kumimoji="1" lang="en-US" altLang="ja-JP" sz="32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endParaRPr>
          </a:p>
        </p:txBody>
      </p:sp>
      <p:pic>
        <p:nvPicPr>
          <p:cNvPr id="7" name="図 6" descr="ダイアグラム&#10;&#10;AI によって生成されたコンテンツは間違っている可能性があります。">
            <a:extLst>
              <a:ext uri="{FF2B5EF4-FFF2-40B4-BE49-F238E27FC236}">
                <a16:creationId xmlns:a16="http://schemas.microsoft.com/office/drawing/2014/main" id="{3692F05E-413A-05E3-67C8-86745186C5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8532" y="4072775"/>
            <a:ext cx="4812131" cy="2502308"/>
          </a:xfrm>
          <a:prstGeom prst="rect">
            <a:avLst/>
          </a:prstGeom>
        </p:spPr>
      </p:pic>
      <p:sp>
        <p:nvSpPr>
          <p:cNvPr id="6" name="テキスト ボックス 5">
            <a:extLst>
              <a:ext uri="{FF2B5EF4-FFF2-40B4-BE49-F238E27FC236}">
                <a16:creationId xmlns:a16="http://schemas.microsoft.com/office/drawing/2014/main" id="{F3585B2B-2927-7F53-761D-A83603BEDADF}"/>
              </a:ext>
            </a:extLst>
          </p:cNvPr>
          <p:cNvSpPr txBox="1"/>
          <p:nvPr/>
        </p:nvSpPr>
        <p:spPr>
          <a:xfrm>
            <a:off x="276012" y="1379708"/>
            <a:ext cx="9525213" cy="707886"/>
          </a:xfrm>
          <a:prstGeom prst="rect">
            <a:avLst/>
          </a:prstGeom>
          <a:noFill/>
        </p:spPr>
        <p:txBody>
          <a:bodyPr wrap="square" rtlCol="0">
            <a:spAutoFit/>
          </a:bodyPr>
          <a:lstStyle/>
          <a:p>
            <a:r>
              <a:rPr kumimoji="1" lang="ja-JP" altLang="en-US" sz="20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ブレーキや前照灯（ライト）などが必要な性能を備えていない自転車の利用は、法令で禁止されています。</a:t>
            </a:r>
            <a:endParaRPr kumimoji="1" lang="en-US" altLang="ja-JP" sz="20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endParaRPr>
          </a:p>
        </p:txBody>
      </p:sp>
      <p:sp>
        <p:nvSpPr>
          <p:cNvPr id="8" name="テキスト ボックス 7">
            <a:extLst>
              <a:ext uri="{FF2B5EF4-FFF2-40B4-BE49-F238E27FC236}">
                <a16:creationId xmlns:a16="http://schemas.microsoft.com/office/drawing/2014/main" id="{F3914899-1680-B0F0-0317-9F1FB4216815}"/>
              </a:ext>
            </a:extLst>
          </p:cNvPr>
          <p:cNvSpPr txBox="1"/>
          <p:nvPr/>
        </p:nvSpPr>
        <p:spPr>
          <a:xfrm>
            <a:off x="228597" y="1984521"/>
            <a:ext cx="9525213" cy="707886"/>
          </a:xfrm>
          <a:prstGeom prst="rect">
            <a:avLst/>
          </a:prstGeom>
          <a:noFill/>
        </p:spPr>
        <p:txBody>
          <a:bodyPr wrap="square" rtlCol="0">
            <a:spAutoFit/>
          </a:bodyPr>
          <a:lstStyle/>
          <a:p>
            <a:r>
              <a:rPr kumimoji="1" lang="ja-JP" altLang="en-US" sz="20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また、点検整備が不十分な自転車は、自転車利用者にとって危険なだけではなく、歩行者等の周りの人にも危険を及ぼす恐れがあります。</a:t>
            </a:r>
            <a:endParaRPr kumimoji="1" lang="en-US" altLang="ja-JP" sz="20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endParaRPr>
          </a:p>
        </p:txBody>
      </p:sp>
      <p:pic>
        <p:nvPicPr>
          <p:cNvPr id="9" name="グラフィックス 8" descr="拡大鏡 単色塗りつぶし">
            <a:extLst>
              <a:ext uri="{FF2B5EF4-FFF2-40B4-BE49-F238E27FC236}">
                <a16:creationId xmlns:a16="http://schemas.microsoft.com/office/drawing/2014/main" id="{952B3908-042F-53B2-2126-CEB66AFCE2E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90344" y="2841847"/>
            <a:ext cx="609296" cy="609296"/>
          </a:xfrm>
          <a:prstGeom prst="rect">
            <a:avLst/>
          </a:prstGeom>
        </p:spPr>
      </p:pic>
      <p:sp>
        <p:nvSpPr>
          <p:cNvPr id="10" name="テキスト ボックス 9">
            <a:extLst>
              <a:ext uri="{FF2B5EF4-FFF2-40B4-BE49-F238E27FC236}">
                <a16:creationId xmlns:a16="http://schemas.microsoft.com/office/drawing/2014/main" id="{53DBCEAC-BB96-6C3C-B146-FB8F75AB2487}"/>
              </a:ext>
            </a:extLst>
          </p:cNvPr>
          <p:cNvSpPr txBox="1"/>
          <p:nvPr/>
        </p:nvSpPr>
        <p:spPr>
          <a:xfrm>
            <a:off x="1069301" y="2931051"/>
            <a:ext cx="6205297" cy="430887"/>
          </a:xfrm>
          <a:prstGeom prst="rect">
            <a:avLst/>
          </a:prstGeom>
          <a:noFill/>
        </p:spPr>
        <p:txBody>
          <a:bodyPr wrap="square" rtlCol="0">
            <a:spAutoFit/>
          </a:bodyPr>
          <a:lstStyle/>
          <a:p>
            <a:r>
              <a:rPr kumimoji="1" lang="ja-JP" altLang="en-US" sz="22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点検整備のチェックポイントは「ぶたはしゃべる」</a:t>
            </a:r>
            <a:endParaRPr kumimoji="1" lang="en-US" altLang="ja-JP" sz="22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endParaRPr>
          </a:p>
        </p:txBody>
      </p:sp>
      <p:grpSp>
        <p:nvGrpSpPr>
          <p:cNvPr id="16" name="グループ化 15">
            <a:extLst>
              <a:ext uri="{FF2B5EF4-FFF2-40B4-BE49-F238E27FC236}">
                <a16:creationId xmlns:a16="http://schemas.microsoft.com/office/drawing/2014/main" id="{7A3262AD-4B94-23A5-264F-9DFEF9516A14}"/>
              </a:ext>
            </a:extLst>
          </p:cNvPr>
          <p:cNvGrpSpPr/>
          <p:nvPr/>
        </p:nvGrpSpPr>
        <p:grpSpPr>
          <a:xfrm>
            <a:off x="425547" y="3546532"/>
            <a:ext cx="3060000" cy="468000"/>
            <a:chOff x="3479324" y="2240643"/>
            <a:chExt cx="3312000" cy="468000"/>
          </a:xfrm>
        </p:grpSpPr>
        <p:sp>
          <p:nvSpPr>
            <p:cNvPr id="17" name="フリーフォーム: 図形 16">
              <a:extLst>
                <a:ext uri="{FF2B5EF4-FFF2-40B4-BE49-F238E27FC236}">
                  <a16:creationId xmlns:a16="http://schemas.microsoft.com/office/drawing/2014/main" id="{15A8C5EB-5076-FC38-98BF-35153BF0B776}"/>
                </a:ext>
              </a:extLst>
            </p:cNvPr>
            <p:cNvSpPr/>
            <p:nvPr/>
          </p:nvSpPr>
          <p:spPr>
            <a:xfrm>
              <a:off x="3479324" y="2240643"/>
              <a:ext cx="3312000" cy="468000"/>
            </a:xfrm>
            <a:custGeom>
              <a:avLst/>
              <a:gdLst>
                <a:gd name="connsiteX0" fmla="*/ 414000 w 8962350"/>
                <a:gd name="connsiteY0" fmla="*/ 0 h 828000"/>
                <a:gd name="connsiteX1" fmla="*/ 414000 w 8962350"/>
                <a:gd name="connsiteY1" fmla="*/ 0 h 828000"/>
                <a:gd name="connsiteX2" fmla="*/ 414000 w 8962350"/>
                <a:gd name="connsiteY2" fmla="*/ 0 h 828000"/>
                <a:gd name="connsiteX3" fmla="*/ 8548350 w 8962350"/>
                <a:gd name="connsiteY3" fmla="*/ 0 h 828000"/>
                <a:gd name="connsiteX4" fmla="*/ 8962350 w 8962350"/>
                <a:gd name="connsiteY4" fmla="*/ 414000 h 828000"/>
                <a:gd name="connsiteX5" fmla="*/ 8548350 w 8962350"/>
                <a:gd name="connsiteY5" fmla="*/ 828000 h 828000"/>
                <a:gd name="connsiteX6" fmla="*/ 414000 w 8962350"/>
                <a:gd name="connsiteY6" fmla="*/ 828000 h 828000"/>
                <a:gd name="connsiteX7" fmla="*/ 414000 w 8962350"/>
                <a:gd name="connsiteY7" fmla="*/ 828000 h 828000"/>
                <a:gd name="connsiteX8" fmla="*/ 414000 w 8962350"/>
                <a:gd name="connsiteY8" fmla="*/ 828000 h 828000"/>
                <a:gd name="connsiteX9" fmla="*/ 0 w 8962350"/>
                <a:gd name="connsiteY9" fmla="*/ 414000 h 828000"/>
                <a:gd name="connsiteX10" fmla="*/ 414000 w 8962350"/>
                <a:gd name="connsiteY10" fmla="*/ 0 h 82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962350" h="828000">
                  <a:moveTo>
                    <a:pt x="414000" y="0"/>
                  </a:moveTo>
                  <a:lnTo>
                    <a:pt x="414000" y="0"/>
                  </a:lnTo>
                  <a:lnTo>
                    <a:pt x="414000" y="0"/>
                  </a:lnTo>
                  <a:lnTo>
                    <a:pt x="8548350" y="0"/>
                  </a:lnTo>
                  <a:cubicBezTo>
                    <a:pt x="8776996" y="0"/>
                    <a:pt x="8962350" y="185354"/>
                    <a:pt x="8962350" y="414000"/>
                  </a:cubicBezTo>
                  <a:cubicBezTo>
                    <a:pt x="8962350" y="642646"/>
                    <a:pt x="8776996" y="828000"/>
                    <a:pt x="8548350" y="828000"/>
                  </a:cubicBezTo>
                  <a:lnTo>
                    <a:pt x="414000" y="828000"/>
                  </a:lnTo>
                  <a:lnTo>
                    <a:pt x="414000" y="828000"/>
                  </a:lnTo>
                  <a:lnTo>
                    <a:pt x="414000" y="828000"/>
                  </a:lnTo>
                  <a:cubicBezTo>
                    <a:pt x="185354" y="828000"/>
                    <a:pt x="0" y="642646"/>
                    <a:pt x="0" y="414000"/>
                  </a:cubicBezTo>
                  <a:cubicBezTo>
                    <a:pt x="0" y="185354"/>
                    <a:pt x="185354" y="0"/>
                    <a:pt x="414000" y="0"/>
                  </a:cubicBezTo>
                  <a:close/>
                </a:path>
              </a:pathLst>
            </a:custGeom>
            <a:solidFill>
              <a:schemeClr val="accent1"/>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18" name="フリーフォーム: 図形 17">
              <a:extLst>
                <a:ext uri="{FF2B5EF4-FFF2-40B4-BE49-F238E27FC236}">
                  <a16:creationId xmlns:a16="http://schemas.microsoft.com/office/drawing/2014/main" id="{DC32D1BE-0818-4843-46BD-18F8E8234C6D}"/>
                </a:ext>
              </a:extLst>
            </p:cNvPr>
            <p:cNvSpPr/>
            <p:nvPr/>
          </p:nvSpPr>
          <p:spPr>
            <a:xfrm>
              <a:off x="3497324" y="2262243"/>
              <a:ext cx="3276000" cy="424800"/>
            </a:xfrm>
            <a:custGeom>
              <a:avLst/>
              <a:gdLst>
                <a:gd name="connsiteX0" fmla="*/ 414000 w 8962350"/>
                <a:gd name="connsiteY0" fmla="*/ 0 h 828000"/>
                <a:gd name="connsiteX1" fmla="*/ 414000 w 8962350"/>
                <a:gd name="connsiteY1" fmla="*/ 0 h 828000"/>
                <a:gd name="connsiteX2" fmla="*/ 414000 w 8962350"/>
                <a:gd name="connsiteY2" fmla="*/ 0 h 828000"/>
                <a:gd name="connsiteX3" fmla="*/ 8548350 w 8962350"/>
                <a:gd name="connsiteY3" fmla="*/ 0 h 828000"/>
                <a:gd name="connsiteX4" fmla="*/ 8962350 w 8962350"/>
                <a:gd name="connsiteY4" fmla="*/ 414000 h 828000"/>
                <a:gd name="connsiteX5" fmla="*/ 8548350 w 8962350"/>
                <a:gd name="connsiteY5" fmla="*/ 828000 h 828000"/>
                <a:gd name="connsiteX6" fmla="*/ 414000 w 8962350"/>
                <a:gd name="connsiteY6" fmla="*/ 828000 h 828000"/>
                <a:gd name="connsiteX7" fmla="*/ 414000 w 8962350"/>
                <a:gd name="connsiteY7" fmla="*/ 828000 h 828000"/>
                <a:gd name="connsiteX8" fmla="*/ 414000 w 8962350"/>
                <a:gd name="connsiteY8" fmla="*/ 828000 h 828000"/>
                <a:gd name="connsiteX9" fmla="*/ 0 w 8962350"/>
                <a:gd name="connsiteY9" fmla="*/ 414000 h 828000"/>
                <a:gd name="connsiteX10" fmla="*/ 414000 w 8962350"/>
                <a:gd name="connsiteY10" fmla="*/ 0 h 82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962350" h="828000">
                  <a:moveTo>
                    <a:pt x="414000" y="0"/>
                  </a:moveTo>
                  <a:lnTo>
                    <a:pt x="414000" y="0"/>
                  </a:lnTo>
                  <a:lnTo>
                    <a:pt x="414000" y="0"/>
                  </a:lnTo>
                  <a:lnTo>
                    <a:pt x="8548350" y="0"/>
                  </a:lnTo>
                  <a:cubicBezTo>
                    <a:pt x="8776996" y="0"/>
                    <a:pt x="8962350" y="185354"/>
                    <a:pt x="8962350" y="414000"/>
                  </a:cubicBezTo>
                  <a:cubicBezTo>
                    <a:pt x="8962350" y="642646"/>
                    <a:pt x="8776996" y="828000"/>
                    <a:pt x="8548350" y="828000"/>
                  </a:cubicBezTo>
                  <a:lnTo>
                    <a:pt x="414000" y="828000"/>
                  </a:lnTo>
                  <a:lnTo>
                    <a:pt x="414000" y="828000"/>
                  </a:lnTo>
                  <a:lnTo>
                    <a:pt x="414000" y="828000"/>
                  </a:lnTo>
                  <a:cubicBezTo>
                    <a:pt x="185354" y="828000"/>
                    <a:pt x="0" y="642646"/>
                    <a:pt x="0" y="414000"/>
                  </a:cubicBezTo>
                  <a:cubicBezTo>
                    <a:pt x="0" y="185354"/>
                    <a:pt x="185354" y="0"/>
                    <a:pt x="414000" y="0"/>
                  </a:cubicBezTo>
                  <a:close/>
                </a:path>
              </a:pathLst>
            </a:custGeom>
            <a:solidFill>
              <a:schemeClr val="bg1"/>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grpSp>
      <p:sp>
        <p:nvSpPr>
          <p:cNvPr id="19" name="テキスト ボックス 18">
            <a:extLst>
              <a:ext uri="{FF2B5EF4-FFF2-40B4-BE49-F238E27FC236}">
                <a16:creationId xmlns:a16="http://schemas.microsoft.com/office/drawing/2014/main" id="{BB1584CE-216E-4BFB-3ED5-3CB0C733C941}"/>
              </a:ext>
            </a:extLst>
          </p:cNvPr>
          <p:cNvSpPr txBox="1"/>
          <p:nvPr/>
        </p:nvSpPr>
        <p:spPr>
          <a:xfrm>
            <a:off x="608024" y="3587008"/>
            <a:ext cx="2790556" cy="430887"/>
          </a:xfrm>
          <a:prstGeom prst="rect">
            <a:avLst/>
          </a:prstGeom>
          <a:noFill/>
        </p:spPr>
        <p:txBody>
          <a:bodyPr wrap="square" rtlCol="0">
            <a:spAutoFit/>
          </a:bodyPr>
          <a:lstStyle/>
          <a:p>
            <a:r>
              <a:rPr kumimoji="1" lang="ja-JP" altLang="en-US" sz="2200" b="1" dirty="0">
                <a:solidFill>
                  <a:schemeClr val="accent2">
                    <a:lumMod val="75000"/>
                  </a:schemeClr>
                </a:solidFill>
                <a:latin typeface="UD デジタル 教科書体 NK-B" panose="02020700000000000000" pitchFamily="18" charset="-128"/>
                <a:ea typeface="UD デジタル 教科書体 NK-B" panose="02020700000000000000" pitchFamily="18" charset="-128"/>
              </a:rPr>
              <a:t>特に意識するポイント</a:t>
            </a:r>
            <a:endParaRPr kumimoji="1" lang="en-US" altLang="ja-JP" sz="2200" b="1" dirty="0">
              <a:solidFill>
                <a:schemeClr val="accent2">
                  <a:lumMod val="75000"/>
                </a:schemeClr>
              </a:solidFill>
              <a:latin typeface="UD デジタル 教科書体 NK-B" panose="02020700000000000000" pitchFamily="18" charset="-128"/>
              <a:ea typeface="UD デジタル 教科書体 NK-B" panose="02020700000000000000" pitchFamily="18" charset="-128"/>
            </a:endParaRPr>
          </a:p>
        </p:txBody>
      </p:sp>
      <p:grpSp>
        <p:nvGrpSpPr>
          <p:cNvPr id="20" name="グループ化 19">
            <a:extLst>
              <a:ext uri="{FF2B5EF4-FFF2-40B4-BE49-F238E27FC236}">
                <a16:creationId xmlns:a16="http://schemas.microsoft.com/office/drawing/2014/main" id="{89AA5933-4555-C952-0F2B-FBA9E73BFF09}"/>
              </a:ext>
            </a:extLst>
          </p:cNvPr>
          <p:cNvGrpSpPr/>
          <p:nvPr/>
        </p:nvGrpSpPr>
        <p:grpSpPr>
          <a:xfrm>
            <a:off x="4712889" y="3546532"/>
            <a:ext cx="3060000" cy="468000"/>
            <a:chOff x="3479324" y="2240643"/>
            <a:chExt cx="3312000" cy="468000"/>
          </a:xfrm>
        </p:grpSpPr>
        <p:sp>
          <p:nvSpPr>
            <p:cNvPr id="21" name="フリーフォーム: 図形 20">
              <a:extLst>
                <a:ext uri="{FF2B5EF4-FFF2-40B4-BE49-F238E27FC236}">
                  <a16:creationId xmlns:a16="http://schemas.microsoft.com/office/drawing/2014/main" id="{362BA475-D42A-D130-89DE-668A19CE6F27}"/>
                </a:ext>
              </a:extLst>
            </p:cNvPr>
            <p:cNvSpPr/>
            <p:nvPr/>
          </p:nvSpPr>
          <p:spPr>
            <a:xfrm>
              <a:off x="3479324" y="2240643"/>
              <a:ext cx="3312000" cy="468000"/>
            </a:xfrm>
            <a:custGeom>
              <a:avLst/>
              <a:gdLst>
                <a:gd name="connsiteX0" fmla="*/ 414000 w 8962350"/>
                <a:gd name="connsiteY0" fmla="*/ 0 h 828000"/>
                <a:gd name="connsiteX1" fmla="*/ 414000 w 8962350"/>
                <a:gd name="connsiteY1" fmla="*/ 0 h 828000"/>
                <a:gd name="connsiteX2" fmla="*/ 414000 w 8962350"/>
                <a:gd name="connsiteY2" fmla="*/ 0 h 828000"/>
                <a:gd name="connsiteX3" fmla="*/ 8548350 w 8962350"/>
                <a:gd name="connsiteY3" fmla="*/ 0 h 828000"/>
                <a:gd name="connsiteX4" fmla="*/ 8962350 w 8962350"/>
                <a:gd name="connsiteY4" fmla="*/ 414000 h 828000"/>
                <a:gd name="connsiteX5" fmla="*/ 8548350 w 8962350"/>
                <a:gd name="connsiteY5" fmla="*/ 828000 h 828000"/>
                <a:gd name="connsiteX6" fmla="*/ 414000 w 8962350"/>
                <a:gd name="connsiteY6" fmla="*/ 828000 h 828000"/>
                <a:gd name="connsiteX7" fmla="*/ 414000 w 8962350"/>
                <a:gd name="connsiteY7" fmla="*/ 828000 h 828000"/>
                <a:gd name="connsiteX8" fmla="*/ 414000 w 8962350"/>
                <a:gd name="connsiteY8" fmla="*/ 828000 h 828000"/>
                <a:gd name="connsiteX9" fmla="*/ 0 w 8962350"/>
                <a:gd name="connsiteY9" fmla="*/ 414000 h 828000"/>
                <a:gd name="connsiteX10" fmla="*/ 414000 w 8962350"/>
                <a:gd name="connsiteY10" fmla="*/ 0 h 82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962350" h="828000">
                  <a:moveTo>
                    <a:pt x="414000" y="0"/>
                  </a:moveTo>
                  <a:lnTo>
                    <a:pt x="414000" y="0"/>
                  </a:lnTo>
                  <a:lnTo>
                    <a:pt x="414000" y="0"/>
                  </a:lnTo>
                  <a:lnTo>
                    <a:pt x="8548350" y="0"/>
                  </a:lnTo>
                  <a:cubicBezTo>
                    <a:pt x="8776996" y="0"/>
                    <a:pt x="8962350" y="185354"/>
                    <a:pt x="8962350" y="414000"/>
                  </a:cubicBezTo>
                  <a:cubicBezTo>
                    <a:pt x="8962350" y="642646"/>
                    <a:pt x="8776996" y="828000"/>
                    <a:pt x="8548350" y="828000"/>
                  </a:cubicBezTo>
                  <a:lnTo>
                    <a:pt x="414000" y="828000"/>
                  </a:lnTo>
                  <a:lnTo>
                    <a:pt x="414000" y="828000"/>
                  </a:lnTo>
                  <a:lnTo>
                    <a:pt x="414000" y="828000"/>
                  </a:lnTo>
                  <a:cubicBezTo>
                    <a:pt x="185354" y="828000"/>
                    <a:pt x="0" y="642646"/>
                    <a:pt x="0" y="414000"/>
                  </a:cubicBezTo>
                  <a:cubicBezTo>
                    <a:pt x="0" y="185354"/>
                    <a:pt x="185354" y="0"/>
                    <a:pt x="414000" y="0"/>
                  </a:cubicBezTo>
                  <a:close/>
                </a:path>
              </a:pathLst>
            </a:custGeom>
            <a:solidFill>
              <a:schemeClr val="accent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22" name="フリーフォーム: 図形 21">
              <a:extLst>
                <a:ext uri="{FF2B5EF4-FFF2-40B4-BE49-F238E27FC236}">
                  <a16:creationId xmlns:a16="http://schemas.microsoft.com/office/drawing/2014/main" id="{55C319C6-B77D-103A-BF90-0E3A542BFC06}"/>
                </a:ext>
              </a:extLst>
            </p:cNvPr>
            <p:cNvSpPr/>
            <p:nvPr/>
          </p:nvSpPr>
          <p:spPr>
            <a:xfrm>
              <a:off x="3497324" y="2262243"/>
              <a:ext cx="3276000" cy="424800"/>
            </a:xfrm>
            <a:custGeom>
              <a:avLst/>
              <a:gdLst>
                <a:gd name="connsiteX0" fmla="*/ 414000 w 8962350"/>
                <a:gd name="connsiteY0" fmla="*/ 0 h 828000"/>
                <a:gd name="connsiteX1" fmla="*/ 414000 w 8962350"/>
                <a:gd name="connsiteY1" fmla="*/ 0 h 828000"/>
                <a:gd name="connsiteX2" fmla="*/ 414000 w 8962350"/>
                <a:gd name="connsiteY2" fmla="*/ 0 h 828000"/>
                <a:gd name="connsiteX3" fmla="*/ 8548350 w 8962350"/>
                <a:gd name="connsiteY3" fmla="*/ 0 h 828000"/>
                <a:gd name="connsiteX4" fmla="*/ 8962350 w 8962350"/>
                <a:gd name="connsiteY4" fmla="*/ 414000 h 828000"/>
                <a:gd name="connsiteX5" fmla="*/ 8548350 w 8962350"/>
                <a:gd name="connsiteY5" fmla="*/ 828000 h 828000"/>
                <a:gd name="connsiteX6" fmla="*/ 414000 w 8962350"/>
                <a:gd name="connsiteY6" fmla="*/ 828000 h 828000"/>
                <a:gd name="connsiteX7" fmla="*/ 414000 w 8962350"/>
                <a:gd name="connsiteY7" fmla="*/ 828000 h 828000"/>
                <a:gd name="connsiteX8" fmla="*/ 414000 w 8962350"/>
                <a:gd name="connsiteY8" fmla="*/ 828000 h 828000"/>
                <a:gd name="connsiteX9" fmla="*/ 0 w 8962350"/>
                <a:gd name="connsiteY9" fmla="*/ 414000 h 828000"/>
                <a:gd name="connsiteX10" fmla="*/ 414000 w 8962350"/>
                <a:gd name="connsiteY10" fmla="*/ 0 h 82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962350" h="828000">
                  <a:moveTo>
                    <a:pt x="414000" y="0"/>
                  </a:moveTo>
                  <a:lnTo>
                    <a:pt x="414000" y="0"/>
                  </a:lnTo>
                  <a:lnTo>
                    <a:pt x="414000" y="0"/>
                  </a:lnTo>
                  <a:lnTo>
                    <a:pt x="8548350" y="0"/>
                  </a:lnTo>
                  <a:cubicBezTo>
                    <a:pt x="8776996" y="0"/>
                    <a:pt x="8962350" y="185354"/>
                    <a:pt x="8962350" y="414000"/>
                  </a:cubicBezTo>
                  <a:cubicBezTo>
                    <a:pt x="8962350" y="642646"/>
                    <a:pt x="8776996" y="828000"/>
                    <a:pt x="8548350" y="828000"/>
                  </a:cubicBezTo>
                  <a:lnTo>
                    <a:pt x="414000" y="828000"/>
                  </a:lnTo>
                  <a:lnTo>
                    <a:pt x="414000" y="828000"/>
                  </a:lnTo>
                  <a:lnTo>
                    <a:pt x="414000" y="828000"/>
                  </a:lnTo>
                  <a:cubicBezTo>
                    <a:pt x="185354" y="828000"/>
                    <a:pt x="0" y="642646"/>
                    <a:pt x="0" y="414000"/>
                  </a:cubicBezTo>
                  <a:cubicBezTo>
                    <a:pt x="0" y="185354"/>
                    <a:pt x="185354" y="0"/>
                    <a:pt x="414000" y="0"/>
                  </a:cubicBezTo>
                  <a:close/>
                </a:path>
              </a:pathLst>
            </a:custGeom>
            <a:solidFill>
              <a:schemeClr val="bg1"/>
            </a:solidFill>
            <a:ln>
              <a:solidFill>
                <a:schemeClr val="accent1">
                  <a:shade val="15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grpSp>
      <p:sp>
        <p:nvSpPr>
          <p:cNvPr id="23" name="テキスト ボックス 22">
            <a:extLst>
              <a:ext uri="{FF2B5EF4-FFF2-40B4-BE49-F238E27FC236}">
                <a16:creationId xmlns:a16="http://schemas.microsoft.com/office/drawing/2014/main" id="{D863A6CF-3D6F-51EB-DB93-D7C7E234DF0E}"/>
              </a:ext>
            </a:extLst>
          </p:cNvPr>
          <p:cNvSpPr txBox="1"/>
          <p:nvPr/>
        </p:nvSpPr>
        <p:spPr>
          <a:xfrm>
            <a:off x="4847610" y="3587961"/>
            <a:ext cx="2790556" cy="430887"/>
          </a:xfrm>
          <a:prstGeom prst="rect">
            <a:avLst/>
          </a:prstGeom>
          <a:noFill/>
        </p:spPr>
        <p:txBody>
          <a:bodyPr wrap="square" rtlCol="0">
            <a:spAutoFit/>
          </a:bodyPr>
          <a:lstStyle/>
          <a:p>
            <a:r>
              <a:rPr kumimoji="1" lang="ja-JP" altLang="en-US" sz="22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具体的なチェック項目</a:t>
            </a:r>
            <a:endParaRPr kumimoji="1" lang="en-US" altLang="ja-JP" sz="22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endParaRPr>
          </a:p>
        </p:txBody>
      </p:sp>
      <p:sp>
        <p:nvSpPr>
          <p:cNvPr id="24" name="平行四辺形 23">
            <a:extLst>
              <a:ext uri="{FF2B5EF4-FFF2-40B4-BE49-F238E27FC236}">
                <a16:creationId xmlns:a16="http://schemas.microsoft.com/office/drawing/2014/main" id="{5B60F6D8-2D6C-C3A3-C884-72B717437A02}"/>
              </a:ext>
            </a:extLst>
          </p:cNvPr>
          <p:cNvSpPr/>
          <p:nvPr/>
        </p:nvSpPr>
        <p:spPr>
          <a:xfrm>
            <a:off x="895949" y="6282457"/>
            <a:ext cx="2952000" cy="108000"/>
          </a:xfrm>
          <a:prstGeom prst="parallelogram">
            <a:avLst/>
          </a:prstGeom>
          <a:pattFill prst="pct30">
            <a:fgClr>
              <a:schemeClr val="accent2">
                <a:lumMod val="40000"/>
                <a:lumOff val="60000"/>
              </a:schemeClr>
            </a:fgClr>
            <a:bgClr>
              <a:schemeClr val="bg1"/>
            </a:bgClr>
          </a:patt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平行四辺形 25">
            <a:extLst>
              <a:ext uri="{FF2B5EF4-FFF2-40B4-BE49-F238E27FC236}">
                <a16:creationId xmlns:a16="http://schemas.microsoft.com/office/drawing/2014/main" id="{3131E24E-DA18-9B43-8DCA-7422A0771190}"/>
              </a:ext>
            </a:extLst>
          </p:cNvPr>
          <p:cNvSpPr/>
          <p:nvPr/>
        </p:nvSpPr>
        <p:spPr>
          <a:xfrm>
            <a:off x="895949" y="4897992"/>
            <a:ext cx="2124000" cy="108000"/>
          </a:xfrm>
          <a:prstGeom prst="parallelogram">
            <a:avLst/>
          </a:prstGeom>
          <a:pattFill prst="pct30">
            <a:fgClr>
              <a:schemeClr val="accent2">
                <a:lumMod val="40000"/>
                <a:lumOff val="60000"/>
              </a:schemeClr>
            </a:fgClr>
            <a:bgClr>
              <a:schemeClr val="bg1"/>
            </a:bgClr>
          </a:patt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平行四辺形 26">
            <a:extLst>
              <a:ext uri="{FF2B5EF4-FFF2-40B4-BE49-F238E27FC236}">
                <a16:creationId xmlns:a16="http://schemas.microsoft.com/office/drawing/2014/main" id="{ABE0B2E2-8915-7D9F-BC33-BFEAE11174CA}"/>
              </a:ext>
            </a:extLst>
          </p:cNvPr>
          <p:cNvSpPr/>
          <p:nvPr/>
        </p:nvSpPr>
        <p:spPr>
          <a:xfrm>
            <a:off x="895949" y="5364397"/>
            <a:ext cx="2448000" cy="108000"/>
          </a:xfrm>
          <a:prstGeom prst="parallelogram">
            <a:avLst/>
          </a:prstGeom>
          <a:pattFill prst="pct30">
            <a:fgClr>
              <a:schemeClr val="accent2">
                <a:lumMod val="40000"/>
                <a:lumOff val="60000"/>
              </a:schemeClr>
            </a:fgClr>
            <a:bgClr>
              <a:schemeClr val="bg1"/>
            </a:bgClr>
          </a:patt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平行四辺形 27">
            <a:extLst>
              <a:ext uri="{FF2B5EF4-FFF2-40B4-BE49-F238E27FC236}">
                <a16:creationId xmlns:a16="http://schemas.microsoft.com/office/drawing/2014/main" id="{03307507-40C2-B84C-D476-29F89727EC73}"/>
              </a:ext>
            </a:extLst>
          </p:cNvPr>
          <p:cNvSpPr/>
          <p:nvPr/>
        </p:nvSpPr>
        <p:spPr>
          <a:xfrm>
            <a:off x="895949" y="4407090"/>
            <a:ext cx="2484000" cy="108000"/>
          </a:xfrm>
          <a:prstGeom prst="parallelogram">
            <a:avLst/>
          </a:prstGeom>
          <a:pattFill prst="pct30">
            <a:fgClr>
              <a:schemeClr val="accent2">
                <a:lumMod val="40000"/>
                <a:lumOff val="60000"/>
              </a:schemeClr>
            </a:fgClr>
            <a:bgClr>
              <a:schemeClr val="bg1"/>
            </a:bgClr>
          </a:patt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平行四辺形 28">
            <a:extLst>
              <a:ext uri="{FF2B5EF4-FFF2-40B4-BE49-F238E27FC236}">
                <a16:creationId xmlns:a16="http://schemas.microsoft.com/office/drawing/2014/main" id="{42105321-1A73-7767-7B08-F566C8DE3060}"/>
              </a:ext>
            </a:extLst>
          </p:cNvPr>
          <p:cNvSpPr/>
          <p:nvPr/>
        </p:nvSpPr>
        <p:spPr>
          <a:xfrm>
            <a:off x="895949" y="5818782"/>
            <a:ext cx="1980000" cy="108000"/>
          </a:xfrm>
          <a:prstGeom prst="parallelogram">
            <a:avLst/>
          </a:prstGeom>
          <a:pattFill prst="pct30">
            <a:fgClr>
              <a:schemeClr val="accent2">
                <a:lumMod val="40000"/>
                <a:lumOff val="60000"/>
              </a:schemeClr>
            </a:fgClr>
            <a:bgClr>
              <a:schemeClr val="bg1"/>
            </a:bgClr>
          </a:patt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a:extLst>
              <a:ext uri="{FF2B5EF4-FFF2-40B4-BE49-F238E27FC236}">
                <a16:creationId xmlns:a16="http://schemas.microsoft.com/office/drawing/2014/main" id="{D3695AE4-CA8E-4C99-C0B1-23D9728CCED8}"/>
              </a:ext>
            </a:extLst>
          </p:cNvPr>
          <p:cNvSpPr txBox="1"/>
          <p:nvPr/>
        </p:nvSpPr>
        <p:spPr>
          <a:xfrm>
            <a:off x="813415" y="4151930"/>
            <a:ext cx="2790555" cy="430887"/>
          </a:xfrm>
          <a:prstGeom prst="rect">
            <a:avLst/>
          </a:prstGeom>
          <a:noFill/>
        </p:spPr>
        <p:txBody>
          <a:bodyPr wrap="square" rtlCol="0">
            <a:spAutoFit/>
          </a:bodyPr>
          <a:lstStyle/>
          <a:p>
            <a:r>
              <a:rPr kumimoji="1" lang="ja-JP" altLang="en-US" sz="22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 ぶ ”</a:t>
            </a:r>
            <a:r>
              <a:rPr kumimoji="1" lang="en-US" altLang="ja-JP" sz="22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	…	</a:t>
            </a:r>
            <a:r>
              <a:rPr kumimoji="1" lang="ja-JP" altLang="en-US" sz="22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ブレーキ</a:t>
            </a:r>
            <a:endParaRPr kumimoji="1" lang="en-US" altLang="ja-JP" sz="22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endParaRPr>
          </a:p>
        </p:txBody>
      </p:sp>
      <p:sp>
        <p:nvSpPr>
          <p:cNvPr id="12" name="テキスト ボックス 11">
            <a:extLst>
              <a:ext uri="{FF2B5EF4-FFF2-40B4-BE49-F238E27FC236}">
                <a16:creationId xmlns:a16="http://schemas.microsoft.com/office/drawing/2014/main" id="{8FD2C090-17CE-0E76-5A3E-2908BA741514}"/>
              </a:ext>
            </a:extLst>
          </p:cNvPr>
          <p:cNvSpPr txBox="1"/>
          <p:nvPr/>
        </p:nvSpPr>
        <p:spPr>
          <a:xfrm>
            <a:off x="813415" y="4627378"/>
            <a:ext cx="2790555" cy="430887"/>
          </a:xfrm>
          <a:prstGeom prst="rect">
            <a:avLst/>
          </a:prstGeom>
          <a:noFill/>
        </p:spPr>
        <p:txBody>
          <a:bodyPr wrap="square" rtlCol="0">
            <a:spAutoFit/>
          </a:bodyPr>
          <a:lstStyle/>
          <a:p>
            <a:r>
              <a:rPr kumimoji="1" lang="ja-JP" altLang="en-US" sz="22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 た ”</a:t>
            </a:r>
            <a:r>
              <a:rPr kumimoji="1" lang="en-US" altLang="ja-JP" sz="22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	…	</a:t>
            </a:r>
            <a:r>
              <a:rPr kumimoji="1" lang="ja-JP" altLang="en-US" sz="22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タイヤ</a:t>
            </a:r>
            <a:endParaRPr kumimoji="1" lang="en-US" altLang="ja-JP" sz="22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endParaRPr>
          </a:p>
        </p:txBody>
      </p:sp>
      <p:sp>
        <p:nvSpPr>
          <p:cNvPr id="13" name="テキスト ボックス 12">
            <a:extLst>
              <a:ext uri="{FF2B5EF4-FFF2-40B4-BE49-F238E27FC236}">
                <a16:creationId xmlns:a16="http://schemas.microsoft.com/office/drawing/2014/main" id="{8B9F8A25-EB8A-961D-05D9-D908731224E8}"/>
              </a:ext>
            </a:extLst>
          </p:cNvPr>
          <p:cNvSpPr txBox="1"/>
          <p:nvPr/>
        </p:nvSpPr>
        <p:spPr>
          <a:xfrm>
            <a:off x="834004" y="5108486"/>
            <a:ext cx="2790555" cy="430887"/>
          </a:xfrm>
          <a:prstGeom prst="rect">
            <a:avLst/>
          </a:prstGeom>
          <a:noFill/>
        </p:spPr>
        <p:txBody>
          <a:bodyPr wrap="square" rtlCol="0">
            <a:spAutoFit/>
          </a:bodyPr>
          <a:lstStyle/>
          <a:p>
            <a:r>
              <a:rPr kumimoji="1" lang="ja-JP" altLang="en-US" sz="22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 は ”</a:t>
            </a:r>
            <a:r>
              <a:rPr kumimoji="1" lang="en-US" altLang="ja-JP" sz="22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	…	</a:t>
            </a:r>
            <a:r>
              <a:rPr kumimoji="1" lang="ja-JP" altLang="en-US" sz="22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ハンドル</a:t>
            </a:r>
            <a:endParaRPr kumimoji="1" lang="en-US" altLang="ja-JP" sz="22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endParaRPr>
          </a:p>
        </p:txBody>
      </p:sp>
      <p:sp>
        <p:nvSpPr>
          <p:cNvPr id="14" name="テキスト ボックス 13">
            <a:extLst>
              <a:ext uri="{FF2B5EF4-FFF2-40B4-BE49-F238E27FC236}">
                <a16:creationId xmlns:a16="http://schemas.microsoft.com/office/drawing/2014/main" id="{DD4C8767-CF44-F487-A738-3D0A82D74208}"/>
              </a:ext>
            </a:extLst>
          </p:cNvPr>
          <p:cNvSpPr txBox="1"/>
          <p:nvPr/>
        </p:nvSpPr>
        <p:spPr>
          <a:xfrm>
            <a:off x="834004" y="5583934"/>
            <a:ext cx="2790555" cy="430887"/>
          </a:xfrm>
          <a:prstGeom prst="rect">
            <a:avLst/>
          </a:prstGeom>
          <a:noFill/>
        </p:spPr>
        <p:txBody>
          <a:bodyPr wrap="square" rtlCol="0">
            <a:spAutoFit/>
          </a:bodyPr>
          <a:lstStyle/>
          <a:p>
            <a:r>
              <a:rPr kumimoji="1" lang="ja-JP" altLang="en-US" sz="22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“しゃ”</a:t>
            </a:r>
            <a:r>
              <a:rPr kumimoji="1" lang="en-US" altLang="ja-JP" sz="22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	…	</a:t>
            </a:r>
            <a:r>
              <a:rPr kumimoji="1" lang="ja-JP" altLang="en-US" sz="22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車体</a:t>
            </a:r>
            <a:endParaRPr kumimoji="1" lang="en-US" altLang="ja-JP" sz="22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endParaRPr>
          </a:p>
        </p:txBody>
      </p:sp>
      <p:sp>
        <p:nvSpPr>
          <p:cNvPr id="15" name="テキスト ボックス 14">
            <a:extLst>
              <a:ext uri="{FF2B5EF4-FFF2-40B4-BE49-F238E27FC236}">
                <a16:creationId xmlns:a16="http://schemas.microsoft.com/office/drawing/2014/main" id="{19FBAE13-4437-D05E-CD93-F66B02C2A2C4}"/>
              </a:ext>
            </a:extLst>
          </p:cNvPr>
          <p:cNvSpPr txBox="1"/>
          <p:nvPr/>
        </p:nvSpPr>
        <p:spPr>
          <a:xfrm>
            <a:off x="813415" y="6059382"/>
            <a:ext cx="3203771" cy="430887"/>
          </a:xfrm>
          <a:prstGeom prst="rect">
            <a:avLst/>
          </a:prstGeom>
          <a:noFill/>
        </p:spPr>
        <p:txBody>
          <a:bodyPr wrap="square" rtlCol="0">
            <a:spAutoFit/>
          </a:bodyPr>
          <a:lstStyle/>
          <a:p>
            <a:r>
              <a:rPr kumimoji="1" lang="ja-JP" altLang="en-US" sz="22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“ベル”</a:t>
            </a:r>
            <a:r>
              <a:rPr kumimoji="1" lang="en-US" altLang="ja-JP" sz="22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	…	</a:t>
            </a:r>
            <a:r>
              <a:rPr kumimoji="1" lang="ja-JP" altLang="en-US" sz="22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ベル・警音器</a:t>
            </a:r>
            <a:endParaRPr kumimoji="1" lang="en-US" altLang="ja-JP" sz="22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endParaRPr>
          </a:p>
        </p:txBody>
      </p:sp>
    </p:spTree>
    <p:extLst>
      <p:ext uri="{BB962C8B-B14F-4D97-AF65-F5344CB8AC3E}">
        <p14:creationId xmlns:p14="http://schemas.microsoft.com/office/powerpoint/2010/main" val="22122543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8A2609F-17B9-7972-BDC0-AE0E9CD0CC60}"/>
            </a:ext>
          </a:extLst>
        </p:cNvPr>
        <p:cNvGrpSpPr/>
        <p:nvPr/>
      </p:nvGrpSpPr>
      <p:grpSpPr>
        <a:xfrm>
          <a:off x="0" y="0"/>
          <a:ext cx="0" cy="0"/>
          <a:chOff x="0" y="0"/>
          <a:chExt cx="0" cy="0"/>
        </a:xfrm>
      </p:grpSpPr>
      <p:sp>
        <p:nvSpPr>
          <p:cNvPr id="2" name="正方形/長方形 1">
            <a:extLst>
              <a:ext uri="{FF2B5EF4-FFF2-40B4-BE49-F238E27FC236}">
                <a16:creationId xmlns:a16="http://schemas.microsoft.com/office/drawing/2014/main" id="{BF8A02B8-BC96-F7A3-EF09-469D19D56E61}"/>
              </a:ext>
            </a:extLst>
          </p:cNvPr>
          <p:cNvSpPr/>
          <p:nvPr/>
        </p:nvSpPr>
        <p:spPr>
          <a:xfrm>
            <a:off x="0" y="0"/>
            <a:ext cx="9906000" cy="64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a:extLst>
              <a:ext uri="{FF2B5EF4-FFF2-40B4-BE49-F238E27FC236}">
                <a16:creationId xmlns:a16="http://schemas.microsoft.com/office/drawing/2014/main" id="{E0AEBAA6-049C-7D8F-51F5-80DDBA291700}"/>
              </a:ext>
            </a:extLst>
          </p:cNvPr>
          <p:cNvSpPr txBox="1"/>
          <p:nvPr/>
        </p:nvSpPr>
        <p:spPr>
          <a:xfrm>
            <a:off x="228597" y="63225"/>
            <a:ext cx="9515477" cy="553998"/>
          </a:xfrm>
          <a:prstGeom prst="rect">
            <a:avLst/>
          </a:prstGeom>
          <a:noFill/>
        </p:spPr>
        <p:txBody>
          <a:bodyPr wrap="square" rtlCol="0">
            <a:spAutoFit/>
          </a:bodyPr>
          <a:lstStyle/>
          <a:p>
            <a:r>
              <a:rPr kumimoji="1" lang="ja-JP" altLang="en-US" sz="3000" b="1" dirty="0">
                <a:solidFill>
                  <a:schemeClr val="bg1"/>
                </a:solidFill>
                <a:latin typeface="UD デジタル 教科書体 NK-B" panose="02020700000000000000" pitchFamily="18" charset="-128"/>
                <a:ea typeface="UD デジタル 教科書体 NK-B" panose="02020700000000000000" pitchFamily="18" charset="-128"/>
              </a:rPr>
              <a:t>第３章　自転車走行シミュレーション</a:t>
            </a:r>
            <a:endParaRPr kumimoji="1" lang="en-US" altLang="ja-JP" sz="3000" b="1" dirty="0">
              <a:solidFill>
                <a:schemeClr val="bg1"/>
              </a:solidFill>
              <a:latin typeface="UD デジタル 教科書体 NK-B" panose="02020700000000000000" pitchFamily="18" charset="-128"/>
              <a:ea typeface="UD デジタル 教科書体 NK-B" panose="02020700000000000000" pitchFamily="18" charset="-128"/>
            </a:endParaRPr>
          </a:p>
        </p:txBody>
      </p:sp>
      <p:sp>
        <p:nvSpPr>
          <p:cNvPr id="4" name="テキスト ボックス 3">
            <a:extLst>
              <a:ext uri="{FF2B5EF4-FFF2-40B4-BE49-F238E27FC236}">
                <a16:creationId xmlns:a16="http://schemas.microsoft.com/office/drawing/2014/main" id="{2650FE8E-255D-096C-004B-48E011ADD8CC}"/>
              </a:ext>
            </a:extLst>
          </p:cNvPr>
          <p:cNvSpPr txBox="1"/>
          <p:nvPr/>
        </p:nvSpPr>
        <p:spPr>
          <a:xfrm>
            <a:off x="104775" y="794933"/>
            <a:ext cx="4067175" cy="584775"/>
          </a:xfrm>
          <a:prstGeom prst="rect">
            <a:avLst/>
          </a:prstGeom>
          <a:noFill/>
        </p:spPr>
        <p:txBody>
          <a:bodyPr wrap="square" rtlCol="0">
            <a:spAutoFit/>
          </a:bodyPr>
          <a:lstStyle/>
          <a:p>
            <a:r>
              <a:rPr kumimoji="1" lang="ja-JP" altLang="en-US" sz="32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画面説明</a:t>
            </a:r>
            <a:endParaRPr kumimoji="1" lang="en-US" altLang="ja-JP" sz="32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endParaRPr>
          </a:p>
        </p:txBody>
      </p:sp>
      <p:pic>
        <p:nvPicPr>
          <p:cNvPr id="12" name="図 11" descr="グラフィカル ユーザー インターフェイス, Web サイト&#10;&#10;AI によって生成されたコンテンツは間違っている可能性があります。">
            <a:extLst>
              <a:ext uri="{FF2B5EF4-FFF2-40B4-BE49-F238E27FC236}">
                <a16:creationId xmlns:a16="http://schemas.microsoft.com/office/drawing/2014/main" id="{1EDEA149-A4BB-D66C-BD2E-A09A98D908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4629" y="1609540"/>
            <a:ext cx="9009629" cy="4761115"/>
          </a:xfrm>
          <a:prstGeom prst="rect">
            <a:avLst/>
          </a:prstGeom>
        </p:spPr>
      </p:pic>
    </p:spTree>
    <p:extLst>
      <p:ext uri="{BB962C8B-B14F-4D97-AF65-F5344CB8AC3E}">
        <p14:creationId xmlns:p14="http://schemas.microsoft.com/office/powerpoint/2010/main" val="31171379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FF282027-2ACB-6F24-6C18-777B3AE9F07A}"/>
              </a:ext>
            </a:extLst>
          </p:cNvPr>
          <p:cNvSpPr/>
          <p:nvPr/>
        </p:nvSpPr>
        <p:spPr>
          <a:xfrm>
            <a:off x="0" y="0"/>
            <a:ext cx="9906000" cy="64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a:extLst>
              <a:ext uri="{FF2B5EF4-FFF2-40B4-BE49-F238E27FC236}">
                <a16:creationId xmlns:a16="http://schemas.microsoft.com/office/drawing/2014/main" id="{D569181E-2172-965E-5441-BC840AB78EE5}"/>
              </a:ext>
            </a:extLst>
          </p:cNvPr>
          <p:cNvSpPr txBox="1"/>
          <p:nvPr/>
        </p:nvSpPr>
        <p:spPr>
          <a:xfrm>
            <a:off x="228599" y="63225"/>
            <a:ext cx="4724401" cy="553998"/>
          </a:xfrm>
          <a:prstGeom prst="rect">
            <a:avLst/>
          </a:prstGeom>
          <a:noFill/>
        </p:spPr>
        <p:txBody>
          <a:bodyPr wrap="square" rtlCol="0">
            <a:spAutoFit/>
          </a:bodyPr>
          <a:lstStyle/>
          <a:p>
            <a:r>
              <a:rPr kumimoji="1" lang="ja-JP" altLang="en-US" sz="3000" b="1" dirty="0">
                <a:solidFill>
                  <a:schemeClr val="bg1"/>
                </a:solidFill>
                <a:latin typeface="UD デジタル 教科書体 NK-B" panose="02020700000000000000" pitchFamily="18" charset="-128"/>
                <a:ea typeface="UD デジタル 教科書体 NK-B" panose="02020700000000000000" pitchFamily="18" charset="-128"/>
              </a:rPr>
              <a:t>第１章　イントロダクション</a:t>
            </a:r>
            <a:endParaRPr kumimoji="1" lang="en-US" altLang="ja-JP" sz="3000" b="1" dirty="0">
              <a:solidFill>
                <a:schemeClr val="bg1"/>
              </a:solidFill>
              <a:latin typeface="UD デジタル 教科書体 NK-B" panose="02020700000000000000" pitchFamily="18" charset="-128"/>
              <a:ea typeface="UD デジタル 教科書体 NK-B" panose="02020700000000000000" pitchFamily="18" charset="-128"/>
            </a:endParaRPr>
          </a:p>
        </p:txBody>
      </p:sp>
      <p:grpSp>
        <p:nvGrpSpPr>
          <p:cNvPr id="28" name="グループ化 27">
            <a:extLst>
              <a:ext uri="{FF2B5EF4-FFF2-40B4-BE49-F238E27FC236}">
                <a16:creationId xmlns:a16="http://schemas.microsoft.com/office/drawing/2014/main" id="{1BF6E6C3-8ADE-00DE-4F96-31D05F96D2B4}"/>
              </a:ext>
            </a:extLst>
          </p:cNvPr>
          <p:cNvGrpSpPr/>
          <p:nvPr/>
        </p:nvGrpSpPr>
        <p:grpSpPr>
          <a:xfrm>
            <a:off x="1047750" y="2019034"/>
            <a:ext cx="7780424" cy="3409950"/>
            <a:chOff x="1057275" y="1533526"/>
            <a:chExt cx="7780424" cy="3409950"/>
          </a:xfrm>
        </p:grpSpPr>
        <p:sp>
          <p:nvSpPr>
            <p:cNvPr id="12" name="四角形: 角を丸くする 11">
              <a:extLst>
                <a:ext uri="{FF2B5EF4-FFF2-40B4-BE49-F238E27FC236}">
                  <a16:creationId xmlns:a16="http://schemas.microsoft.com/office/drawing/2014/main" id="{D1938BA8-5E24-43DC-CF77-1C6814F85B11}"/>
                </a:ext>
              </a:extLst>
            </p:cNvPr>
            <p:cNvSpPr/>
            <p:nvPr/>
          </p:nvSpPr>
          <p:spPr>
            <a:xfrm>
              <a:off x="1057275" y="1533526"/>
              <a:ext cx="7780424" cy="3409950"/>
            </a:xfrm>
            <a:prstGeom prst="roundRect">
              <a:avLst>
                <a:gd name="adj" fmla="val 11639"/>
              </a:avLst>
            </a:prstGeom>
            <a:solidFill>
              <a:schemeClr val="tx1"/>
            </a:solid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6" name="直線コネクタ 15">
              <a:extLst>
                <a:ext uri="{FF2B5EF4-FFF2-40B4-BE49-F238E27FC236}">
                  <a16:creationId xmlns:a16="http://schemas.microsoft.com/office/drawing/2014/main" id="{80F6F31C-AE23-EDDF-FD04-86C63F7BE751}"/>
                </a:ext>
              </a:extLst>
            </p:cNvPr>
            <p:cNvCxnSpPr>
              <a:cxnSpLocks/>
            </p:cNvCxnSpPr>
            <p:nvPr/>
          </p:nvCxnSpPr>
          <p:spPr>
            <a:xfrm>
              <a:off x="1381125" y="2638425"/>
              <a:ext cx="0" cy="1581150"/>
            </a:xfrm>
            <a:prstGeom prst="line">
              <a:avLst/>
            </a:prstGeom>
            <a:ln w="117475" cap="rnd">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4" name="直線コネクタ 23">
              <a:extLst>
                <a:ext uri="{FF2B5EF4-FFF2-40B4-BE49-F238E27FC236}">
                  <a16:creationId xmlns:a16="http://schemas.microsoft.com/office/drawing/2014/main" id="{6BF4A199-60D8-B00B-62BB-1B417BA3AB8F}"/>
                </a:ext>
              </a:extLst>
            </p:cNvPr>
            <p:cNvCxnSpPr>
              <a:cxnSpLocks/>
            </p:cNvCxnSpPr>
            <p:nvPr/>
          </p:nvCxnSpPr>
          <p:spPr>
            <a:xfrm>
              <a:off x="1381125" y="2286000"/>
              <a:ext cx="0" cy="72000"/>
            </a:xfrm>
            <a:prstGeom prst="line">
              <a:avLst/>
            </a:prstGeom>
            <a:ln w="117475" cap="rnd">
              <a:solidFill>
                <a:schemeClr val="bg1"/>
              </a:solidFill>
            </a:ln>
          </p:spPr>
          <p:style>
            <a:lnRef idx="2">
              <a:schemeClr val="accent1"/>
            </a:lnRef>
            <a:fillRef idx="0">
              <a:schemeClr val="accent1"/>
            </a:fillRef>
            <a:effectRef idx="1">
              <a:schemeClr val="accent1"/>
            </a:effectRef>
            <a:fontRef idx="minor">
              <a:schemeClr val="tx1"/>
            </a:fontRef>
          </p:style>
        </p:cxnSp>
        <p:sp>
          <p:nvSpPr>
            <p:cNvPr id="26" name="正方形/長方形 25">
              <a:extLst>
                <a:ext uri="{FF2B5EF4-FFF2-40B4-BE49-F238E27FC236}">
                  <a16:creationId xmlns:a16="http://schemas.microsoft.com/office/drawing/2014/main" id="{0E611AF0-5B4D-C462-3EED-E0F6A1BBB2D8}"/>
                </a:ext>
              </a:extLst>
            </p:cNvPr>
            <p:cNvSpPr/>
            <p:nvPr/>
          </p:nvSpPr>
          <p:spPr>
            <a:xfrm>
              <a:off x="1598700" y="1733701"/>
              <a:ext cx="6480000" cy="30096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フローチャート: 結合子 26">
              <a:extLst>
                <a:ext uri="{FF2B5EF4-FFF2-40B4-BE49-F238E27FC236}">
                  <a16:creationId xmlns:a16="http://schemas.microsoft.com/office/drawing/2014/main" id="{DE95FDFE-767F-CCCF-8BFA-F30A3E86FED6}"/>
                </a:ext>
              </a:extLst>
            </p:cNvPr>
            <p:cNvSpPr/>
            <p:nvPr/>
          </p:nvSpPr>
          <p:spPr>
            <a:xfrm>
              <a:off x="8183908" y="2968501"/>
              <a:ext cx="540000" cy="540000"/>
            </a:xfrm>
            <a:prstGeom prst="flowChartConnector">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18" name="図 17" descr="ダイアグラム&#10;&#10;自動的に生成された説明">
            <a:extLst>
              <a:ext uri="{FF2B5EF4-FFF2-40B4-BE49-F238E27FC236}">
                <a16:creationId xmlns:a16="http://schemas.microsoft.com/office/drawing/2014/main" id="{15F5BA57-5295-D4A3-477C-AEDA85DD69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90518" y="2219209"/>
            <a:ext cx="6478657" cy="3010131"/>
          </a:xfrm>
          <a:prstGeom prst="rect">
            <a:avLst/>
          </a:prstGeom>
        </p:spPr>
      </p:pic>
      <p:sp>
        <p:nvSpPr>
          <p:cNvPr id="29" name="四角形: 角を丸くする 28">
            <a:extLst>
              <a:ext uri="{FF2B5EF4-FFF2-40B4-BE49-F238E27FC236}">
                <a16:creationId xmlns:a16="http://schemas.microsoft.com/office/drawing/2014/main" id="{7686FAC4-F2AD-D564-EBBE-0869E1E44DB0}"/>
              </a:ext>
            </a:extLst>
          </p:cNvPr>
          <p:cNvSpPr/>
          <p:nvPr/>
        </p:nvSpPr>
        <p:spPr>
          <a:xfrm>
            <a:off x="1685925" y="2543175"/>
            <a:ext cx="2362200" cy="1800225"/>
          </a:xfrm>
          <a:prstGeom prst="roundRect">
            <a:avLst>
              <a:gd name="adj" fmla="val 12963"/>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テキスト ボックス 30">
            <a:extLst>
              <a:ext uri="{FF2B5EF4-FFF2-40B4-BE49-F238E27FC236}">
                <a16:creationId xmlns:a16="http://schemas.microsoft.com/office/drawing/2014/main" id="{B10478F9-D5D9-A0BD-B709-B84BA45DAA1B}"/>
              </a:ext>
            </a:extLst>
          </p:cNvPr>
          <p:cNvSpPr txBox="1"/>
          <p:nvPr/>
        </p:nvSpPr>
        <p:spPr>
          <a:xfrm>
            <a:off x="2676525" y="5746241"/>
            <a:ext cx="6962775" cy="400110"/>
          </a:xfrm>
          <a:prstGeom prst="rect">
            <a:avLst/>
          </a:prstGeom>
          <a:noFill/>
        </p:spPr>
        <p:txBody>
          <a:bodyPr wrap="square" rtlCol="0">
            <a:spAutoFit/>
          </a:bodyPr>
          <a:lstStyle/>
          <a:p>
            <a:r>
              <a:rPr kumimoji="1" lang="en-US" altLang="ja-JP" sz="20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a:t>
            </a:r>
            <a:r>
              <a:rPr kumimoji="1" lang="ja-JP" altLang="en-US" sz="20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　キャラクターの会話は、画面上をタップすることで進みます。</a:t>
            </a:r>
            <a:endParaRPr kumimoji="1" lang="en-US" altLang="ja-JP" sz="20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endParaRPr>
          </a:p>
        </p:txBody>
      </p:sp>
      <p:sp>
        <p:nvSpPr>
          <p:cNvPr id="32" name="テキスト ボックス 31">
            <a:extLst>
              <a:ext uri="{FF2B5EF4-FFF2-40B4-BE49-F238E27FC236}">
                <a16:creationId xmlns:a16="http://schemas.microsoft.com/office/drawing/2014/main" id="{4F09ED36-768C-29E7-AD5C-F6B90D4F595A}"/>
              </a:ext>
            </a:extLst>
          </p:cNvPr>
          <p:cNvSpPr txBox="1"/>
          <p:nvPr/>
        </p:nvSpPr>
        <p:spPr>
          <a:xfrm>
            <a:off x="2676525" y="6177631"/>
            <a:ext cx="7648575" cy="400110"/>
          </a:xfrm>
          <a:prstGeom prst="rect">
            <a:avLst/>
          </a:prstGeom>
          <a:noFill/>
        </p:spPr>
        <p:txBody>
          <a:bodyPr wrap="square" rtlCol="0">
            <a:spAutoFit/>
          </a:bodyPr>
          <a:lstStyle/>
          <a:p>
            <a:r>
              <a:rPr kumimoji="1" lang="en-US" altLang="ja-JP" sz="20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a:t>
            </a:r>
            <a:r>
              <a:rPr kumimoji="1" lang="ja-JP" altLang="en-US" sz="20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　周囲の状況に応じて、音声が出ないようミュートにしてください。</a:t>
            </a:r>
            <a:endParaRPr kumimoji="1" lang="en-US" altLang="ja-JP" sz="20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endParaRPr>
          </a:p>
        </p:txBody>
      </p:sp>
      <p:sp>
        <p:nvSpPr>
          <p:cNvPr id="33" name="吹き出し: 角を丸めた四角形 32">
            <a:extLst>
              <a:ext uri="{FF2B5EF4-FFF2-40B4-BE49-F238E27FC236}">
                <a16:creationId xmlns:a16="http://schemas.microsoft.com/office/drawing/2014/main" id="{7662F783-446D-8942-7372-7BD763F77554}"/>
              </a:ext>
            </a:extLst>
          </p:cNvPr>
          <p:cNvSpPr/>
          <p:nvPr/>
        </p:nvSpPr>
        <p:spPr>
          <a:xfrm>
            <a:off x="1894724" y="829744"/>
            <a:ext cx="6307051" cy="1289378"/>
          </a:xfrm>
          <a:prstGeom prst="wedgeRoundRectCallout">
            <a:avLst>
              <a:gd name="adj1" fmla="val -20880"/>
              <a:gd name="adj2" fmla="val 73912"/>
              <a:gd name="adj3" fmla="val 16667"/>
            </a:avLst>
          </a:prstGeom>
          <a:solidFill>
            <a:schemeClr val="accent2"/>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テキスト ボックス 33">
            <a:extLst>
              <a:ext uri="{FF2B5EF4-FFF2-40B4-BE49-F238E27FC236}">
                <a16:creationId xmlns:a16="http://schemas.microsoft.com/office/drawing/2014/main" id="{835E4AEF-8398-E366-84D2-135CD06573BF}"/>
              </a:ext>
            </a:extLst>
          </p:cNvPr>
          <p:cNvSpPr txBox="1"/>
          <p:nvPr/>
        </p:nvSpPr>
        <p:spPr>
          <a:xfrm>
            <a:off x="2031065" y="1003371"/>
            <a:ext cx="6091518" cy="1015663"/>
          </a:xfrm>
          <a:prstGeom prst="rect">
            <a:avLst/>
          </a:prstGeom>
          <a:noFill/>
        </p:spPr>
        <p:txBody>
          <a:bodyPr wrap="square" rtlCol="0">
            <a:spAutoFit/>
          </a:bodyPr>
          <a:lstStyle/>
          <a:p>
            <a:r>
              <a:rPr kumimoji="1" lang="ja-JP" altLang="en-US" sz="2000" b="1" dirty="0">
                <a:solidFill>
                  <a:schemeClr val="bg1"/>
                </a:solidFill>
                <a:latin typeface="UD デジタル 教科書体 NK-B" panose="02020700000000000000" pitchFamily="18" charset="-128"/>
                <a:ea typeface="UD デジタル 教科書体 NK-B" panose="02020700000000000000" pitchFamily="18" charset="-128"/>
              </a:rPr>
              <a:t>「輪トレ」アプリを開いてください。</a:t>
            </a:r>
            <a:endParaRPr kumimoji="1" lang="en-US" altLang="ja-JP" sz="2000" b="1" dirty="0">
              <a:solidFill>
                <a:schemeClr val="bg1"/>
              </a:solidFill>
              <a:latin typeface="UD デジタル 教科書体 NK-B" panose="02020700000000000000" pitchFamily="18" charset="-128"/>
              <a:ea typeface="UD デジタル 教科書体 NK-B" panose="02020700000000000000" pitchFamily="18" charset="-128"/>
            </a:endParaRPr>
          </a:p>
          <a:p>
            <a:r>
              <a:rPr kumimoji="1" lang="ja-JP" altLang="en-US" sz="2000" b="1" dirty="0">
                <a:solidFill>
                  <a:schemeClr val="bg1"/>
                </a:solidFill>
                <a:latin typeface="UD デジタル 教科書体 NK-B" panose="02020700000000000000" pitchFamily="18" charset="-128"/>
                <a:ea typeface="UD デジタル 教科書体 NK-B" panose="02020700000000000000" pitchFamily="18" charset="-128"/>
              </a:rPr>
              <a:t>“第１章　イントロダクション”の表示になっていることを</a:t>
            </a:r>
            <a:endParaRPr kumimoji="1" lang="en-US" altLang="ja-JP" sz="2000" b="1" dirty="0">
              <a:solidFill>
                <a:schemeClr val="bg1"/>
              </a:solidFill>
              <a:latin typeface="UD デジタル 教科書体 NK-B" panose="02020700000000000000" pitchFamily="18" charset="-128"/>
              <a:ea typeface="UD デジタル 教科書体 NK-B" panose="02020700000000000000" pitchFamily="18" charset="-128"/>
            </a:endParaRPr>
          </a:p>
          <a:p>
            <a:r>
              <a:rPr kumimoji="1" lang="ja-JP" altLang="en-US" sz="2000" b="1" dirty="0">
                <a:solidFill>
                  <a:schemeClr val="bg1"/>
                </a:solidFill>
                <a:latin typeface="UD デジタル 教科書体 NK-B" panose="02020700000000000000" pitchFamily="18" charset="-128"/>
                <a:ea typeface="UD デジタル 教科書体 NK-B" panose="02020700000000000000" pitchFamily="18" charset="-128"/>
              </a:rPr>
              <a:t>確認して、スタートボタンを押下してください。</a:t>
            </a:r>
            <a:endParaRPr kumimoji="1" lang="en-US" altLang="ja-JP" sz="2800" b="1" dirty="0">
              <a:solidFill>
                <a:schemeClr val="bg1"/>
              </a:solidFill>
              <a:latin typeface="UD デジタル 教科書体 NK-B" panose="02020700000000000000" pitchFamily="18" charset="-128"/>
              <a:ea typeface="UD デジタル 教科書体 NK-B" panose="02020700000000000000" pitchFamily="18" charset="-128"/>
            </a:endParaRPr>
          </a:p>
        </p:txBody>
      </p:sp>
    </p:spTree>
    <p:extLst>
      <p:ext uri="{BB962C8B-B14F-4D97-AF65-F5344CB8AC3E}">
        <p14:creationId xmlns:p14="http://schemas.microsoft.com/office/powerpoint/2010/main" val="124409538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20D9FD9-29A3-98C3-4375-D2A7E8D8EB9F}"/>
            </a:ext>
          </a:extLst>
        </p:cNvPr>
        <p:cNvGrpSpPr/>
        <p:nvPr/>
      </p:nvGrpSpPr>
      <p:grpSpPr>
        <a:xfrm>
          <a:off x="0" y="0"/>
          <a:ext cx="0" cy="0"/>
          <a:chOff x="0" y="0"/>
          <a:chExt cx="0" cy="0"/>
        </a:xfrm>
      </p:grpSpPr>
      <p:sp>
        <p:nvSpPr>
          <p:cNvPr id="2" name="正方形/長方形 1">
            <a:extLst>
              <a:ext uri="{FF2B5EF4-FFF2-40B4-BE49-F238E27FC236}">
                <a16:creationId xmlns:a16="http://schemas.microsoft.com/office/drawing/2014/main" id="{17B749D8-D703-0FAF-2AB3-FC23B4B3B8AD}"/>
              </a:ext>
            </a:extLst>
          </p:cNvPr>
          <p:cNvSpPr/>
          <p:nvPr/>
        </p:nvSpPr>
        <p:spPr>
          <a:xfrm>
            <a:off x="0" y="0"/>
            <a:ext cx="9906000" cy="64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a:extLst>
              <a:ext uri="{FF2B5EF4-FFF2-40B4-BE49-F238E27FC236}">
                <a16:creationId xmlns:a16="http://schemas.microsoft.com/office/drawing/2014/main" id="{88D45297-7A1F-F5BB-02FD-34CCDF9577C3}"/>
              </a:ext>
            </a:extLst>
          </p:cNvPr>
          <p:cNvSpPr txBox="1"/>
          <p:nvPr/>
        </p:nvSpPr>
        <p:spPr>
          <a:xfrm>
            <a:off x="228597" y="63225"/>
            <a:ext cx="9515477" cy="553998"/>
          </a:xfrm>
          <a:prstGeom prst="rect">
            <a:avLst/>
          </a:prstGeom>
          <a:noFill/>
        </p:spPr>
        <p:txBody>
          <a:bodyPr wrap="square" rtlCol="0">
            <a:spAutoFit/>
          </a:bodyPr>
          <a:lstStyle/>
          <a:p>
            <a:r>
              <a:rPr kumimoji="1" lang="ja-JP" altLang="en-US" sz="3000" b="1" dirty="0">
                <a:solidFill>
                  <a:schemeClr val="bg1"/>
                </a:solidFill>
                <a:latin typeface="UD デジタル 教科書体 NK-B" panose="02020700000000000000" pitchFamily="18" charset="-128"/>
                <a:ea typeface="UD デジタル 教科書体 NK-B" panose="02020700000000000000" pitchFamily="18" charset="-128"/>
              </a:rPr>
              <a:t>第３章　自転車走行シミュレーション</a:t>
            </a:r>
            <a:endParaRPr kumimoji="1" lang="en-US" altLang="ja-JP" sz="3000" b="1" dirty="0">
              <a:solidFill>
                <a:schemeClr val="bg1"/>
              </a:solidFill>
              <a:latin typeface="UD デジタル 教科書体 NK-B" panose="02020700000000000000" pitchFamily="18" charset="-128"/>
              <a:ea typeface="UD デジタル 教科書体 NK-B" panose="02020700000000000000" pitchFamily="18" charset="-128"/>
            </a:endParaRPr>
          </a:p>
        </p:txBody>
      </p:sp>
      <p:sp>
        <p:nvSpPr>
          <p:cNvPr id="4" name="テキスト ボックス 3">
            <a:extLst>
              <a:ext uri="{FF2B5EF4-FFF2-40B4-BE49-F238E27FC236}">
                <a16:creationId xmlns:a16="http://schemas.microsoft.com/office/drawing/2014/main" id="{6B8CDF55-6004-B39C-6AEB-04AD2490E18E}"/>
              </a:ext>
            </a:extLst>
          </p:cNvPr>
          <p:cNvSpPr txBox="1"/>
          <p:nvPr/>
        </p:nvSpPr>
        <p:spPr>
          <a:xfrm>
            <a:off x="104775" y="794933"/>
            <a:ext cx="4067175" cy="584775"/>
          </a:xfrm>
          <a:prstGeom prst="rect">
            <a:avLst/>
          </a:prstGeom>
          <a:noFill/>
        </p:spPr>
        <p:txBody>
          <a:bodyPr wrap="square" rtlCol="0">
            <a:spAutoFit/>
          </a:bodyPr>
          <a:lstStyle/>
          <a:p>
            <a:r>
              <a:rPr kumimoji="1" lang="ja-JP" altLang="en-US" sz="32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操作説明</a:t>
            </a:r>
            <a:endParaRPr kumimoji="1" lang="en-US" altLang="ja-JP" sz="32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endParaRPr>
          </a:p>
        </p:txBody>
      </p:sp>
      <p:pic>
        <p:nvPicPr>
          <p:cNvPr id="6" name="図 5" descr="グラフィカル ユーザー インターフェイス&#10;&#10;AI によって生成されたコンテンツは間違っている可能性があります。">
            <a:extLst>
              <a:ext uri="{FF2B5EF4-FFF2-40B4-BE49-F238E27FC236}">
                <a16:creationId xmlns:a16="http://schemas.microsoft.com/office/drawing/2014/main" id="{6E331091-D08A-8C60-17A4-210A5361B5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597" y="4060437"/>
            <a:ext cx="5080076" cy="2664000"/>
          </a:xfrm>
          <a:prstGeom prst="rect">
            <a:avLst/>
          </a:prstGeom>
        </p:spPr>
      </p:pic>
      <p:pic>
        <p:nvPicPr>
          <p:cNvPr id="8" name="図 7" descr="グラフィカル ユーザー インターフェイス&#10;&#10;AI によって生成されたコンテンツは間違っている可能性があります。">
            <a:extLst>
              <a:ext uri="{FF2B5EF4-FFF2-40B4-BE49-F238E27FC236}">
                <a16:creationId xmlns:a16="http://schemas.microsoft.com/office/drawing/2014/main" id="{C3142A98-6AED-F4EB-0630-F85A241904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08440" y="1192005"/>
            <a:ext cx="5235634" cy="2664000"/>
          </a:xfrm>
          <a:prstGeom prst="rect">
            <a:avLst/>
          </a:prstGeom>
        </p:spPr>
      </p:pic>
      <p:sp>
        <p:nvSpPr>
          <p:cNvPr id="9" name="テキスト ボックス 8">
            <a:extLst>
              <a:ext uri="{FF2B5EF4-FFF2-40B4-BE49-F238E27FC236}">
                <a16:creationId xmlns:a16="http://schemas.microsoft.com/office/drawing/2014/main" id="{25F56585-0917-79D6-5D6B-C0E22A1C3FF0}"/>
              </a:ext>
            </a:extLst>
          </p:cNvPr>
          <p:cNvSpPr txBox="1"/>
          <p:nvPr/>
        </p:nvSpPr>
        <p:spPr>
          <a:xfrm>
            <a:off x="104775" y="2662506"/>
            <a:ext cx="2781206" cy="430887"/>
          </a:xfrm>
          <a:prstGeom prst="rect">
            <a:avLst/>
          </a:prstGeom>
          <a:noFill/>
        </p:spPr>
        <p:txBody>
          <a:bodyPr wrap="square" rtlCol="0">
            <a:spAutoFit/>
          </a:bodyPr>
          <a:lstStyle/>
          <a:p>
            <a:r>
              <a:rPr kumimoji="1" lang="ja-JP" altLang="en-US" sz="22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１　「しっかり」モード</a:t>
            </a:r>
            <a:endParaRPr kumimoji="1" lang="en-US" altLang="ja-JP" sz="22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endParaRPr>
          </a:p>
        </p:txBody>
      </p:sp>
      <p:sp>
        <p:nvSpPr>
          <p:cNvPr id="10" name="テキスト ボックス 9">
            <a:extLst>
              <a:ext uri="{FF2B5EF4-FFF2-40B4-BE49-F238E27FC236}">
                <a16:creationId xmlns:a16="http://schemas.microsoft.com/office/drawing/2014/main" id="{1DF69F76-5290-4BBF-550B-DE24D8F0CC26}"/>
              </a:ext>
            </a:extLst>
          </p:cNvPr>
          <p:cNvSpPr txBox="1"/>
          <p:nvPr/>
        </p:nvSpPr>
        <p:spPr>
          <a:xfrm>
            <a:off x="230481" y="3093393"/>
            <a:ext cx="4279843" cy="584775"/>
          </a:xfrm>
          <a:prstGeom prst="rect">
            <a:avLst/>
          </a:prstGeom>
          <a:noFill/>
        </p:spPr>
        <p:txBody>
          <a:bodyPr wrap="square" rtlCol="0">
            <a:spAutoFit/>
          </a:bodyPr>
          <a:lstStyle/>
          <a:p>
            <a:r>
              <a:rPr kumimoji="1" lang="ja-JP" altLang="en-US" sz="16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「移動ボタン」・「方向転換ボタン」・「振り向きボタン」の３つを駆使して操作します。</a:t>
            </a:r>
            <a:endParaRPr kumimoji="1" lang="en-US" altLang="ja-JP" sz="16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endParaRPr>
          </a:p>
        </p:txBody>
      </p:sp>
      <p:grpSp>
        <p:nvGrpSpPr>
          <p:cNvPr id="18" name="グループ化 17">
            <a:extLst>
              <a:ext uri="{FF2B5EF4-FFF2-40B4-BE49-F238E27FC236}">
                <a16:creationId xmlns:a16="http://schemas.microsoft.com/office/drawing/2014/main" id="{E263B02D-2A36-9C77-2E15-967DA5AC3472}"/>
              </a:ext>
            </a:extLst>
          </p:cNvPr>
          <p:cNvGrpSpPr/>
          <p:nvPr/>
        </p:nvGrpSpPr>
        <p:grpSpPr>
          <a:xfrm>
            <a:off x="349426" y="3558201"/>
            <a:ext cx="4040069" cy="119967"/>
            <a:chOff x="228597" y="2109025"/>
            <a:chExt cx="3790744" cy="212144"/>
          </a:xfrm>
        </p:grpSpPr>
        <p:cxnSp>
          <p:nvCxnSpPr>
            <p:cNvPr id="14" name="直線コネクタ 13">
              <a:extLst>
                <a:ext uri="{FF2B5EF4-FFF2-40B4-BE49-F238E27FC236}">
                  <a16:creationId xmlns:a16="http://schemas.microsoft.com/office/drawing/2014/main" id="{A2DB5DCA-59CE-563D-3A3A-52849DCF3051}"/>
                </a:ext>
              </a:extLst>
            </p:cNvPr>
            <p:cNvCxnSpPr/>
            <p:nvPr/>
          </p:nvCxnSpPr>
          <p:spPr>
            <a:xfrm>
              <a:off x="228597" y="2321169"/>
              <a:ext cx="3790744" cy="0"/>
            </a:xfrm>
            <a:prstGeom prst="line">
              <a:avLst/>
            </a:prstGeom>
            <a:ln w="38100">
              <a:solidFill>
                <a:schemeClr val="accent2">
                  <a:lumMod val="60000"/>
                  <a:lumOff val="40000"/>
                </a:schemeClr>
              </a:solidFill>
            </a:ln>
          </p:spPr>
          <p:style>
            <a:lnRef idx="2">
              <a:schemeClr val="accent1"/>
            </a:lnRef>
            <a:fillRef idx="0">
              <a:schemeClr val="accent1"/>
            </a:fillRef>
            <a:effectRef idx="1">
              <a:schemeClr val="accent1"/>
            </a:effectRef>
            <a:fontRef idx="minor">
              <a:schemeClr val="tx1"/>
            </a:fontRef>
          </p:style>
        </p:cxnSp>
        <p:cxnSp>
          <p:nvCxnSpPr>
            <p:cNvPr id="15" name="直線コネクタ 14">
              <a:extLst>
                <a:ext uri="{FF2B5EF4-FFF2-40B4-BE49-F238E27FC236}">
                  <a16:creationId xmlns:a16="http://schemas.microsoft.com/office/drawing/2014/main" id="{7C501CE7-E20C-3077-A5FA-17C94FD77F10}"/>
                </a:ext>
              </a:extLst>
            </p:cNvPr>
            <p:cNvCxnSpPr>
              <a:cxnSpLocks/>
            </p:cNvCxnSpPr>
            <p:nvPr/>
          </p:nvCxnSpPr>
          <p:spPr>
            <a:xfrm>
              <a:off x="3768132" y="2109025"/>
              <a:ext cx="251209" cy="212144"/>
            </a:xfrm>
            <a:prstGeom prst="line">
              <a:avLst/>
            </a:prstGeom>
            <a:ln w="38100">
              <a:solidFill>
                <a:schemeClr val="accent2">
                  <a:lumMod val="60000"/>
                  <a:lumOff val="40000"/>
                </a:schemeClr>
              </a:solidFill>
            </a:ln>
          </p:spPr>
          <p:style>
            <a:lnRef idx="2">
              <a:schemeClr val="accent1"/>
            </a:lnRef>
            <a:fillRef idx="0">
              <a:schemeClr val="accent1"/>
            </a:fillRef>
            <a:effectRef idx="1">
              <a:schemeClr val="accent1"/>
            </a:effectRef>
            <a:fontRef idx="minor">
              <a:schemeClr val="tx1"/>
            </a:fontRef>
          </p:style>
        </p:cxnSp>
      </p:grpSp>
      <p:sp>
        <p:nvSpPr>
          <p:cNvPr id="19" name="テキスト ボックス 18">
            <a:extLst>
              <a:ext uri="{FF2B5EF4-FFF2-40B4-BE49-F238E27FC236}">
                <a16:creationId xmlns:a16="http://schemas.microsoft.com/office/drawing/2014/main" id="{8A1A0834-CDD2-8D83-6FB5-0E13B0A9ECA7}"/>
              </a:ext>
            </a:extLst>
          </p:cNvPr>
          <p:cNvSpPr txBox="1"/>
          <p:nvPr/>
        </p:nvSpPr>
        <p:spPr>
          <a:xfrm>
            <a:off x="5442125" y="5527961"/>
            <a:ext cx="2781206" cy="430887"/>
          </a:xfrm>
          <a:prstGeom prst="rect">
            <a:avLst/>
          </a:prstGeom>
          <a:noFill/>
        </p:spPr>
        <p:txBody>
          <a:bodyPr wrap="square" rtlCol="0">
            <a:spAutoFit/>
          </a:bodyPr>
          <a:lstStyle/>
          <a:p>
            <a:r>
              <a:rPr kumimoji="1" lang="ja-JP" altLang="en-US" sz="22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２　「かんたん」モード</a:t>
            </a:r>
            <a:endParaRPr kumimoji="1" lang="en-US" altLang="ja-JP" sz="22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endParaRPr>
          </a:p>
        </p:txBody>
      </p:sp>
      <p:sp>
        <p:nvSpPr>
          <p:cNvPr id="20" name="テキスト ボックス 19">
            <a:extLst>
              <a:ext uri="{FF2B5EF4-FFF2-40B4-BE49-F238E27FC236}">
                <a16:creationId xmlns:a16="http://schemas.microsoft.com/office/drawing/2014/main" id="{1D2EC75B-0B23-1C76-C6C5-A46C78626325}"/>
              </a:ext>
            </a:extLst>
          </p:cNvPr>
          <p:cNvSpPr txBox="1"/>
          <p:nvPr/>
        </p:nvSpPr>
        <p:spPr>
          <a:xfrm>
            <a:off x="5708509" y="5925371"/>
            <a:ext cx="4279843" cy="584775"/>
          </a:xfrm>
          <a:prstGeom prst="rect">
            <a:avLst/>
          </a:prstGeom>
          <a:noFill/>
        </p:spPr>
        <p:txBody>
          <a:bodyPr wrap="square" rtlCol="0">
            <a:spAutoFit/>
          </a:bodyPr>
          <a:lstStyle/>
          <a:p>
            <a:r>
              <a:rPr kumimoji="1" lang="ja-JP" altLang="en-US" sz="16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「移動ボタン」・「振り向きボタン」の２つを操作。</a:t>
            </a:r>
            <a:endParaRPr kumimoji="1" lang="en-US" altLang="ja-JP" sz="16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endParaRPr>
          </a:p>
          <a:p>
            <a:r>
              <a:rPr kumimoji="1" lang="ja-JP" altLang="en-US" sz="16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ゲーム操作に慣れていない方向けです。</a:t>
            </a:r>
            <a:endParaRPr kumimoji="1" lang="en-US" altLang="ja-JP" sz="16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endParaRPr>
          </a:p>
        </p:txBody>
      </p:sp>
      <p:grpSp>
        <p:nvGrpSpPr>
          <p:cNvPr id="21" name="グループ化 20">
            <a:extLst>
              <a:ext uri="{FF2B5EF4-FFF2-40B4-BE49-F238E27FC236}">
                <a16:creationId xmlns:a16="http://schemas.microsoft.com/office/drawing/2014/main" id="{B1611FB0-F62A-6DFB-8EDB-A850729188F2}"/>
              </a:ext>
            </a:extLst>
          </p:cNvPr>
          <p:cNvGrpSpPr/>
          <p:nvPr/>
        </p:nvGrpSpPr>
        <p:grpSpPr>
          <a:xfrm>
            <a:off x="5442125" y="6405171"/>
            <a:ext cx="4403586" cy="104975"/>
            <a:chOff x="5502414" y="6464275"/>
            <a:chExt cx="4403586" cy="104975"/>
          </a:xfrm>
        </p:grpSpPr>
        <p:cxnSp>
          <p:nvCxnSpPr>
            <p:cNvPr id="7" name="直線コネクタ 6">
              <a:extLst>
                <a:ext uri="{FF2B5EF4-FFF2-40B4-BE49-F238E27FC236}">
                  <a16:creationId xmlns:a16="http://schemas.microsoft.com/office/drawing/2014/main" id="{59B9A4E6-F9E4-C670-6F17-3A9113A773E5}"/>
                </a:ext>
              </a:extLst>
            </p:cNvPr>
            <p:cNvCxnSpPr/>
            <p:nvPr/>
          </p:nvCxnSpPr>
          <p:spPr>
            <a:xfrm>
              <a:off x="5502414" y="6569250"/>
              <a:ext cx="4403586" cy="0"/>
            </a:xfrm>
            <a:prstGeom prst="line">
              <a:avLst/>
            </a:prstGeom>
            <a:ln w="38100">
              <a:solidFill>
                <a:schemeClr val="accent2">
                  <a:lumMod val="60000"/>
                  <a:lumOff val="40000"/>
                </a:schemeClr>
              </a:solidFill>
            </a:ln>
          </p:spPr>
          <p:style>
            <a:lnRef idx="2">
              <a:schemeClr val="accent1"/>
            </a:lnRef>
            <a:fillRef idx="0">
              <a:schemeClr val="accent1"/>
            </a:fillRef>
            <a:effectRef idx="1">
              <a:schemeClr val="accent1"/>
            </a:effectRef>
            <a:fontRef idx="minor">
              <a:schemeClr val="tx1"/>
            </a:fontRef>
          </p:style>
        </p:cxnSp>
        <p:cxnSp>
          <p:nvCxnSpPr>
            <p:cNvPr id="11" name="直線コネクタ 10">
              <a:extLst>
                <a:ext uri="{FF2B5EF4-FFF2-40B4-BE49-F238E27FC236}">
                  <a16:creationId xmlns:a16="http://schemas.microsoft.com/office/drawing/2014/main" id="{44F5521A-0A02-CBF0-00FA-9B934E0202C1}"/>
                </a:ext>
              </a:extLst>
            </p:cNvPr>
            <p:cNvCxnSpPr>
              <a:cxnSpLocks/>
            </p:cNvCxnSpPr>
            <p:nvPr/>
          </p:nvCxnSpPr>
          <p:spPr>
            <a:xfrm flipV="1">
              <a:off x="5502414" y="6464275"/>
              <a:ext cx="285437" cy="104975"/>
            </a:xfrm>
            <a:prstGeom prst="line">
              <a:avLst/>
            </a:prstGeom>
            <a:ln w="38100">
              <a:solidFill>
                <a:schemeClr val="accent2">
                  <a:lumMod val="60000"/>
                  <a:lumOff val="40000"/>
                </a:schemeClr>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25892522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BC496AA-0740-1F80-5167-078F94C92E45}"/>
            </a:ext>
          </a:extLst>
        </p:cNvPr>
        <p:cNvGrpSpPr/>
        <p:nvPr/>
      </p:nvGrpSpPr>
      <p:grpSpPr>
        <a:xfrm>
          <a:off x="0" y="0"/>
          <a:ext cx="0" cy="0"/>
          <a:chOff x="0" y="0"/>
          <a:chExt cx="0" cy="0"/>
        </a:xfrm>
      </p:grpSpPr>
      <p:sp>
        <p:nvSpPr>
          <p:cNvPr id="2" name="正方形/長方形 1">
            <a:extLst>
              <a:ext uri="{FF2B5EF4-FFF2-40B4-BE49-F238E27FC236}">
                <a16:creationId xmlns:a16="http://schemas.microsoft.com/office/drawing/2014/main" id="{8022C68D-D097-57B8-EEF9-B61C14FBDB66}"/>
              </a:ext>
            </a:extLst>
          </p:cNvPr>
          <p:cNvSpPr/>
          <p:nvPr/>
        </p:nvSpPr>
        <p:spPr>
          <a:xfrm>
            <a:off x="0" y="0"/>
            <a:ext cx="9906000" cy="64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a:extLst>
              <a:ext uri="{FF2B5EF4-FFF2-40B4-BE49-F238E27FC236}">
                <a16:creationId xmlns:a16="http://schemas.microsoft.com/office/drawing/2014/main" id="{6B67D70C-EF87-D9ED-F523-80B570BBB00F}"/>
              </a:ext>
            </a:extLst>
          </p:cNvPr>
          <p:cNvSpPr txBox="1"/>
          <p:nvPr/>
        </p:nvSpPr>
        <p:spPr>
          <a:xfrm>
            <a:off x="228597" y="63225"/>
            <a:ext cx="9515477" cy="553998"/>
          </a:xfrm>
          <a:prstGeom prst="rect">
            <a:avLst/>
          </a:prstGeom>
          <a:noFill/>
        </p:spPr>
        <p:txBody>
          <a:bodyPr wrap="square" rtlCol="0">
            <a:spAutoFit/>
          </a:bodyPr>
          <a:lstStyle/>
          <a:p>
            <a:r>
              <a:rPr kumimoji="1" lang="ja-JP" altLang="en-US" sz="3000" b="1" dirty="0">
                <a:solidFill>
                  <a:schemeClr val="bg1"/>
                </a:solidFill>
                <a:latin typeface="UD デジタル 教科書体 NK-B" panose="02020700000000000000" pitchFamily="18" charset="-128"/>
                <a:ea typeface="UD デジタル 教科書体 NK-B" panose="02020700000000000000" pitchFamily="18" charset="-128"/>
              </a:rPr>
              <a:t>第３章　自転車走行シミュレーション</a:t>
            </a:r>
            <a:endParaRPr kumimoji="1" lang="en-US" altLang="ja-JP" sz="3000" b="1" dirty="0">
              <a:solidFill>
                <a:schemeClr val="bg1"/>
              </a:solidFill>
              <a:latin typeface="UD デジタル 教科書体 NK-B" panose="02020700000000000000" pitchFamily="18" charset="-128"/>
              <a:ea typeface="UD デジタル 教科書体 NK-B" panose="02020700000000000000" pitchFamily="18" charset="-128"/>
            </a:endParaRPr>
          </a:p>
        </p:txBody>
      </p:sp>
      <p:sp>
        <p:nvSpPr>
          <p:cNvPr id="4" name="テキスト ボックス 3">
            <a:extLst>
              <a:ext uri="{FF2B5EF4-FFF2-40B4-BE49-F238E27FC236}">
                <a16:creationId xmlns:a16="http://schemas.microsoft.com/office/drawing/2014/main" id="{25E9382E-F3E4-F562-6D3D-ABAA001CD906}"/>
              </a:ext>
            </a:extLst>
          </p:cNvPr>
          <p:cNvSpPr txBox="1"/>
          <p:nvPr/>
        </p:nvSpPr>
        <p:spPr>
          <a:xfrm>
            <a:off x="104775" y="794933"/>
            <a:ext cx="4067175" cy="584775"/>
          </a:xfrm>
          <a:prstGeom prst="rect">
            <a:avLst/>
          </a:prstGeom>
          <a:noFill/>
        </p:spPr>
        <p:txBody>
          <a:bodyPr wrap="square" rtlCol="0">
            <a:spAutoFit/>
          </a:bodyPr>
          <a:lstStyle/>
          <a:p>
            <a:r>
              <a:rPr kumimoji="1" lang="ja-JP" altLang="en-US" sz="32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診断結果について</a:t>
            </a:r>
            <a:endParaRPr kumimoji="1" lang="en-US" altLang="ja-JP" sz="32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endParaRPr>
          </a:p>
        </p:txBody>
      </p:sp>
      <p:pic>
        <p:nvPicPr>
          <p:cNvPr id="6" name="図 5" descr="グラフィカル ユーザー インターフェイス, Web サイト&#10;&#10;AI によって生成されたコンテンツは間違っている可能性があります。">
            <a:extLst>
              <a:ext uri="{FF2B5EF4-FFF2-40B4-BE49-F238E27FC236}">
                <a16:creationId xmlns:a16="http://schemas.microsoft.com/office/drawing/2014/main" id="{823CA6B0-06E9-7841-B4E4-7E82C2FC21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5668" y="1454968"/>
            <a:ext cx="7221334" cy="5018216"/>
          </a:xfrm>
          <a:prstGeom prst="rect">
            <a:avLst/>
          </a:prstGeom>
          <a:ln>
            <a:solidFill>
              <a:schemeClr val="tx1"/>
            </a:solidFill>
          </a:ln>
        </p:spPr>
      </p:pic>
    </p:spTree>
    <p:extLst>
      <p:ext uri="{BB962C8B-B14F-4D97-AF65-F5344CB8AC3E}">
        <p14:creationId xmlns:p14="http://schemas.microsoft.com/office/powerpoint/2010/main" val="148509278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EB3F564-7A85-81D7-1CFD-64DF72E63B4C}"/>
            </a:ext>
          </a:extLst>
        </p:cNvPr>
        <p:cNvGrpSpPr/>
        <p:nvPr/>
      </p:nvGrpSpPr>
      <p:grpSpPr>
        <a:xfrm>
          <a:off x="0" y="0"/>
          <a:ext cx="0" cy="0"/>
          <a:chOff x="0" y="0"/>
          <a:chExt cx="0" cy="0"/>
        </a:xfrm>
      </p:grpSpPr>
      <p:sp>
        <p:nvSpPr>
          <p:cNvPr id="2" name="正方形/長方形 1">
            <a:extLst>
              <a:ext uri="{FF2B5EF4-FFF2-40B4-BE49-F238E27FC236}">
                <a16:creationId xmlns:a16="http://schemas.microsoft.com/office/drawing/2014/main" id="{E0538A30-9BE9-FF39-F1FA-92E4804F88DF}"/>
              </a:ext>
            </a:extLst>
          </p:cNvPr>
          <p:cNvSpPr/>
          <p:nvPr/>
        </p:nvSpPr>
        <p:spPr>
          <a:xfrm>
            <a:off x="0" y="0"/>
            <a:ext cx="9906000" cy="64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a:extLst>
              <a:ext uri="{FF2B5EF4-FFF2-40B4-BE49-F238E27FC236}">
                <a16:creationId xmlns:a16="http://schemas.microsoft.com/office/drawing/2014/main" id="{542986B8-4471-6E63-E629-C885D475B999}"/>
              </a:ext>
            </a:extLst>
          </p:cNvPr>
          <p:cNvSpPr txBox="1"/>
          <p:nvPr/>
        </p:nvSpPr>
        <p:spPr>
          <a:xfrm>
            <a:off x="228597" y="63225"/>
            <a:ext cx="9515477" cy="553998"/>
          </a:xfrm>
          <a:prstGeom prst="rect">
            <a:avLst/>
          </a:prstGeom>
          <a:noFill/>
        </p:spPr>
        <p:txBody>
          <a:bodyPr wrap="square" rtlCol="0">
            <a:spAutoFit/>
          </a:bodyPr>
          <a:lstStyle/>
          <a:p>
            <a:r>
              <a:rPr kumimoji="1" lang="ja-JP" altLang="en-US" sz="3000" b="1" dirty="0">
                <a:solidFill>
                  <a:schemeClr val="bg1"/>
                </a:solidFill>
                <a:latin typeface="UD デジタル 教科書体 NK-B" panose="02020700000000000000" pitchFamily="18" charset="-128"/>
                <a:ea typeface="UD デジタル 教科書体 NK-B" panose="02020700000000000000" pitchFamily="18" charset="-128"/>
              </a:rPr>
              <a:t>第４章　学習効果検証</a:t>
            </a:r>
            <a:endParaRPr kumimoji="1" lang="en-US" altLang="ja-JP" sz="3000" b="1" dirty="0">
              <a:solidFill>
                <a:schemeClr val="bg1"/>
              </a:solidFill>
              <a:latin typeface="UD デジタル 教科書体 NK-B" panose="02020700000000000000" pitchFamily="18" charset="-128"/>
              <a:ea typeface="UD デジタル 教科書体 NK-B" panose="02020700000000000000" pitchFamily="18" charset="-128"/>
            </a:endParaRPr>
          </a:p>
        </p:txBody>
      </p:sp>
      <p:sp>
        <p:nvSpPr>
          <p:cNvPr id="4" name="テキスト ボックス 3">
            <a:extLst>
              <a:ext uri="{FF2B5EF4-FFF2-40B4-BE49-F238E27FC236}">
                <a16:creationId xmlns:a16="http://schemas.microsoft.com/office/drawing/2014/main" id="{E8D3466A-2ACD-669A-66A1-AB3574268EFC}"/>
              </a:ext>
            </a:extLst>
          </p:cNvPr>
          <p:cNvSpPr txBox="1"/>
          <p:nvPr/>
        </p:nvSpPr>
        <p:spPr>
          <a:xfrm>
            <a:off x="104775" y="794933"/>
            <a:ext cx="4067175" cy="584775"/>
          </a:xfrm>
          <a:prstGeom prst="rect">
            <a:avLst/>
          </a:prstGeom>
          <a:noFill/>
        </p:spPr>
        <p:txBody>
          <a:bodyPr wrap="square" rtlCol="0">
            <a:spAutoFit/>
          </a:bodyPr>
          <a:lstStyle/>
          <a:p>
            <a:r>
              <a:rPr kumimoji="1" lang="ja-JP" altLang="en-US" sz="32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診断結果について</a:t>
            </a:r>
            <a:endParaRPr kumimoji="1" lang="en-US" altLang="ja-JP" sz="32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endParaRPr>
          </a:p>
        </p:txBody>
      </p:sp>
      <p:pic>
        <p:nvPicPr>
          <p:cNvPr id="6" name="図 5" descr="テキスト&#10;&#10;AI によって生成されたコンテンツは間違っている可能性があります。">
            <a:extLst>
              <a:ext uri="{FF2B5EF4-FFF2-40B4-BE49-F238E27FC236}">
                <a16:creationId xmlns:a16="http://schemas.microsoft.com/office/drawing/2014/main" id="{0CEB9423-5775-60F1-F8B9-FB3175956783}"/>
              </a:ext>
            </a:extLst>
          </p:cNvPr>
          <p:cNvPicPr>
            <a:picLocks noChangeAspect="1"/>
          </p:cNvPicPr>
          <p:nvPr/>
        </p:nvPicPr>
        <p:blipFill>
          <a:blip r:embed="rId2">
            <a:extLst>
              <a:ext uri="{28A0092B-C50C-407E-A947-70E740481C1C}">
                <a14:useLocalDpi xmlns:a14="http://schemas.microsoft.com/office/drawing/2010/main" val="0"/>
              </a:ext>
            </a:extLst>
          </a:blip>
          <a:srcRect b="2059"/>
          <a:stretch>
            <a:fillRect/>
          </a:stretch>
        </p:blipFill>
        <p:spPr>
          <a:xfrm>
            <a:off x="1515790" y="1526642"/>
            <a:ext cx="7226276" cy="4918226"/>
          </a:xfrm>
          <a:prstGeom prst="rect">
            <a:avLst/>
          </a:prstGeom>
        </p:spPr>
      </p:pic>
    </p:spTree>
    <p:extLst>
      <p:ext uri="{BB962C8B-B14F-4D97-AF65-F5344CB8AC3E}">
        <p14:creationId xmlns:p14="http://schemas.microsoft.com/office/powerpoint/2010/main" val="28293317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平行四辺形 25">
            <a:extLst>
              <a:ext uri="{FF2B5EF4-FFF2-40B4-BE49-F238E27FC236}">
                <a16:creationId xmlns:a16="http://schemas.microsoft.com/office/drawing/2014/main" id="{E3BA84D6-C285-CC0A-1E7D-EB134CD737D9}"/>
              </a:ext>
            </a:extLst>
          </p:cNvPr>
          <p:cNvSpPr/>
          <p:nvPr/>
        </p:nvSpPr>
        <p:spPr>
          <a:xfrm>
            <a:off x="171449" y="1182588"/>
            <a:ext cx="6043610" cy="108000"/>
          </a:xfrm>
          <a:prstGeom prst="parallelogram">
            <a:avLst/>
          </a:prstGeom>
          <a:pattFill prst="pct30">
            <a:fgClr>
              <a:schemeClr val="accent2">
                <a:lumMod val="40000"/>
                <a:lumOff val="60000"/>
              </a:schemeClr>
            </a:fgClr>
            <a:bgClr>
              <a:schemeClr val="bg1"/>
            </a:bgClr>
          </a:patt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四角形: 角を丸くする 21">
            <a:extLst>
              <a:ext uri="{FF2B5EF4-FFF2-40B4-BE49-F238E27FC236}">
                <a16:creationId xmlns:a16="http://schemas.microsoft.com/office/drawing/2014/main" id="{19401381-2784-743E-C8CF-25568D598FC9}"/>
              </a:ext>
            </a:extLst>
          </p:cNvPr>
          <p:cNvSpPr/>
          <p:nvPr/>
        </p:nvSpPr>
        <p:spPr>
          <a:xfrm>
            <a:off x="307974" y="5970259"/>
            <a:ext cx="9407526" cy="731708"/>
          </a:xfrm>
          <a:prstGeom prst="roundRect">
            <a:avLst>
              <a:gd name="adj" fmla="val 11460"/>
            </a:avLst>
          </a:prstGeom>
          <a:pattFill prst="pct30">
            <a:fgClr>
              <a:schemeClr val="accent1">
                <a:lumMod val="20000"/>
                <a:lumOff val="80000"/>
              </a:schemeClr>
            </a:fgClr>
            <a:bgClr>
              <a:schemeClr val="bg1"/>
            </a:bgClr>
          </a:patt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四角形: 角を丸くする 20">
            <a:extLst>
              <a:ext uri="{FF2B5EF4-FFF2-40B4-BE49-F238E27FC236}">
                <a16:creationId xmlns:a16="http://schemas.microsoft.com/office/drawing/2014/main" id="{CF7FD46A-C53F-6668-3A4A-0C5F3E340218}"/>
              </a:ext>
            </a:extLst>
          </p:cNvPr>
          <p:cNvSpPr/>
          <p:nvPr/>
        </p:nvSpPr>
        <p:spPr>
          <a:xfrm>
            <a:off x="307974" y="5133324"/>
            <a:ext cx="9407526" cy="731708"/>
          </a:xfrm>
          <a:prstGeom prst="roundRect">
            <a:avLst>
              <a:gd name="adj" fmla="val 11460"/>
            </a:avLst>
          </a:prstGeom>
          <a:pattFill prst="pct30">
            <a:fgClr>
              <a:schemeClr val="accent1">
                <a:lumMod val="20000"/>
                <a:lumOff val="80000"/>
              </a:schemeClr>
            </a:fgClr>
            <a:bgClr>
              <a:schemeClr val="bg1"/>
            </a:bgClr>
          </a:patt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正方形/長方形 1">
            <a:extLst>
              <a:ext uri="{FF2B5EF4-FFF2-40B4-BE49-F238E27FC236}">
                <a16:creationId xmlns:a16="http://schemas.microsoft.com/office/drawing/2014/main" id="{D1B4A7CB-2A9C-4FFE-7DCB-334C5BDCB5D5}"/>
              </a:ext>
            </a:extLst>
          </p:cNvPr>
          <p:cNvSpPr/>
          <p:nvPr/>
        </p:nvSpPr>
        <p:spPr>
          <a:xfrm>
            <a:off x="0" y="0"/>
            <a:ext cx="9906000" cy="64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a:extLst>
              <a:ext uri="{FF2B5EF4-FFF2-40B4-BE49-F238E27FC236}">
                <a16:creationId xmlns:a16="http://schemas.microsoft.com/office/drawing/2014/main" id="{8B0689F1-3B1E-0CE5-821B-C92B5E7B3C88}"/>
              </a:ext>
            </a:extLst>
          </p:cNvPr>
          <p:cNvSpPr txBox="1"/>
          <p:nvPr/>
        </p:nvSpPr>
        <p:spPr>
          <a:xfrm>
            <a:off x="228599" y="63225"/>
            <a:ext cx="4724401" cy="553998"/>
          </a:xfrm>
          <a:prstGeom prst="rect">
            <a:avLst/>
          </a:prstGeom>
          <a:noFill/>
        </p:spPr>
        <p:txBody>
          <a:bodyPr wrap="square" rtlCol="0">
            <a:spAutoFit/>
          </a:bodyPr>
          <a:lstStyle/>
          <a:p>
            <a:r>
              <a:rPr kumimoji="1" lang="ja-JP" altLang="en-US" sz="3000" b="1" dirty="0">
                <a:solidFill>
                  <a:schemeClr val="bg1"/>
                </a:solidFill>
                <a:latin typeface="UD デジタル 教科書体 NK-B" panose="02020700000000000000" pitchFamily="18" charset="-128"/>
                <a:ea typeface="UD デジタル 教科書体 NK-B" panose="02020700000000000000" pitchFamily="18" charset="-128"/>
              </a:rPr>
              <a:t>第１章　イントロダクション</a:t>
            </a:r>
            <a:endParaRPr kumimoji="1" lang="en-US" altLang="ja-JP" sz="3000" b="1" dirty="0">
              <a:solidFill>
                <a:schemeClr val="bg1"/>
              </a:solidFill>
              <a:latin typeface="UD デジタル 教科書体 NK-B" panose="02020700000000000000" pitchFamily="18" charset="-128"/>
              <a:ea typeface="UD デジタル 教科書体 NK-B" panose="02020700000000000000" pitchFamily="18" charset="-128"/>
            </a:endParaRPr>
          </a:p>
        </p:txBody>
      </p:sp>
      <p:sp>
        <p:nvSpPr>
          <p:cNvPr id="4" name="テキスト ボックス 3">
            <a:extLst>
              <a:ext uri="{FF2B5EF4-FFF2-40B4-BE49-F238E27FC236}">
                <a16:creationId xmlns:a16="http://schemas.microsoft.com/office/drawing/2014/main" id="{3DC07902-5A4C-E868-8499-F2AD2CE24F47}"/>
              </a:ext>
            </a:extLst>
          </p:cNvPr>
          <p:cNvSpPr txBox="1"/>
          <p:nvPr/>
        </p:nvSpPr>
        <p:spPr>
          <a:xfrm>
            <a:off x="104774" y="794933"/>
            <a:ext cx="4181476" cy="584775"/>
          </a:xfrm>
          <a:prstGeom prst="rect">
            <a:avLst/>
          </a:prstGeom>
          <a:noFill/>
        </p:spPr>
        <p:txBody>
          <a:bodyPr wrap="square" rtlCol="0">
            <a:spAutoFit/>
          </a:bodyPr>
          <a:lstStyle/>
          <a:p>
            <a:r>
              <a:rPr kumimoji="1" lang="ja-JP" altLang="en-US" sz="32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自転車の事故の現状</a:t>
            </a:r>
            <a:endParaRPr kumimoji="1" lang="en-US" altLang="ja-JP" sz="32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endParaRPr>
          </a:p>
        </p:txBody>
      </p:sp>
      <p:graphicFrame>
        <p:nvGraphicFramePr>
          <p:cNvPr id="7" name="グラフ 6">
            <a:extLst>
              <a:ext uri="{FF2B5EF4-FFF2-40B4-BE49-F238E27FC236}">
                <a16:creationId xmlns:a16="http://schemas.microsoft.com/office/drawing/2014/main" id="{F966E2F3-DAE9-6E92-9A62-624406E31728}"/>
              </a:ext>
            </a:extLst>
          </p:cNvPr>
          <p:cNvGraphicFramePr/>
          <p:nvPr>
            <p:extLst>
              <p:ext uri="{D42A27DB-BD31-4B8C-83A1-F6EECF244321}">
                <p14:modId xmlns:p14="http://schemas.microsoft.com/office/powerpoint/2010/main" val="285737209"/>
              </p:ext>
            </p:extLst>
          </p:nvPr>
        </p:nvGraphicFramePr>
        <p:xfrm>
          <a:off x="307974" y="1465433"/>
          <a:ext cx="5921375" cy="3497958"/>
        </p:xfrm>
        <a:graphic>
          <a:graphicData uri="http://schemas.openxmlformats.org/drawingml/2006/chart">
            <c:chart xmlns:c="http://schemas.openxmlformats.org/drawingml/2006/chart" xmlns:r="http://schemas.openxmlformats.org/officeDocument/2006/relationships" r:id="rId2"/>
          </a:graphicData>
        </a:graphic>
      </p:graphicFrame>
      <p:sp>
        <p:nvSpPr>
          <p:cNvPr id="8" name="テキスト ボックス 7">
            <a:extLst>
              <a:ext uri="{FF2B5EF4-FFF2-40B4-BE49-F238E27FC236}">
                <a16:creationId xmlns:a16="http://schemas.microsoft.com/office/drawing/2014/main" id="{78191423-CD99-AA1F-B1D6-DA86BC960670}"/>
              </a:ext>
            </a:extLst>
          </p:cNvPr>
          <p:cNvSpPr txBox="1"/>
          <p:nvPr/>
        </p:nvSpPr>
        <p:spPr>
          <a:xfrm>
            <a:off x="1213643" y="3082511"/>
            <a:ext cx="981075" cy="276999"/>
          </a:xfrm>
          <a:prstGeom prst="rect">
            <a:avLst/>
          </a:prstGeom>
          <a:noFill/>
        </p:spPr>
        <p:txBody>
          <a:bodyPr wrap="square" rtlCol="0">
            <a:spAutoFit/>
          </a:bodyPr>
          <a:lstStyle/>
          <a:p>
            <a:r>
              <a:rPr kumimoji="1" lang="en-US" altLang="ja-JP" sz="1200" dirty="0">
                <a:latin typeface="UD デジタル 教科書体 NK-B" panose="02020700000000000000" pitchFamily="18" charset="-128"/>
                <a:ea typeface="UD デジタル 教科書体 NK-B" panose="02020700000000000000" pitchFamily="18" charset="-128"/>
              </a:rPr>
              <a:t>10,407</a:t>
            </a:r>
            <a:r>
              <a:rPr kumimoji="1" lang="ja-JP" altLang="en-US" sz="1200" dirty="0">
                <a:latin typeface="UD デジタル 教科書体 NK-B" panose="02020700000000000000" pitchFamily="18" charset="-128"/>
                <a:ea typeface="UD デジタル 教科書体 NK-B" panose="02020700000000000000" pitchFamily="18" charset="-128"/>
              </a:rPr>
              <a:t>件</a:t>
            </a:r>
          </a:p>
        </p:txBody>
      </p:sp>
      <p:sp>
        <p:nvSpPr>
          <p:cNvPr id="9" name="テキスト ボックス 8">
            <a:extLst>
              <a:ext uri="{FF2B5EF4-FFF2-40B4-BE49-F238E27FC236}">
                <a16:creationId xmlns:a16="http://schemas.microsoft.com/office/drawing/2014/main" id="{03C6D140-2B2E-C642-457E-60518C406063}"/>
              </a:ext>
            </a:extLst>
          </p:cNvPr>
          <p:cNvSpPr txBox="1"/>
          <p:nvPr/>
        </p:nvSpPr>
        <p:spPr>
          <a:xfrm>
            <a:off x="1995487" y="2725606"/>
            <a:ext cx="981075" cy="276999"/>
          </a:xfrm>
          <a:prstGeom prst="rect">
            <a:avLst/>
          </a:prstGeom>
          <a:noFill/>
        </p:spPr>
        <p:txBody>
          <a:bodyPr wrap="square" rtlCol="0">
            <a:spAutoFit/>
          </a:bodyPr>
          <a:lstStyle/>
          <a:p>
            <a:r>
              <a:rPr kumimoji="1" lang="en-US" altLang="ja-JP" sz="1200" dirty="0">
                <a:latin typeface="UD デジタル 教科書体 NK-B" panose="02020700000000000000" pitchFamily="18" charset="-128"/>
                <a:ea typeface="UD デジタル 教科書体 NK-B" panose="02020700000000000000" pitchFamily="18" charset="-128"/>
              </a:rPr>
              <a:t>12,035</a:t>
            </a:r>
            <a:r>
              <a:rPr kumimoji="1" lang="ja-JP" altLang="en-US" sz="1200" dirty="0">
                <a:latin typeface="UD デジタル 教科書体 NK-B" panose="02020700000000000000" pitchFamily="18" charset="-128"/>
                <a:ea typeface="UD デジタル 教科書体 NK-B" panose="02020700000000000000" pitchFamily="18" charset="-128"/>
              </a:rPr>
              <a:t>件</a:t>
            </a:r>
          </a:p>
        </p:txBody>
      </p:sp>
      <p:sp>
        <p:nvSpPr>
          <p:cNvPr id="10" name="テキスト ボックス 9">
            <a:extLst>
              <a:ext uri="{FF2B5EF4-FFF2-40B4-BE49-F238E27FC236}">
                <a16:creationId xmlns:a16="http://schemas.microsoft.com/office/drawing/2014/main" id="{2546CC16-4DD5-386C-CA5C-BCD89D29FDA4}"/>
              </a:ext>
            </a:extLst>
          </p:cNvPr>
          <p:cNvSpPr txBox="1"/>
          <p:nvPr/>
        </p:nvSpPr>
        <p:spPr>
          <a:xfrm>
            <a:off x="2889250" y="2242072"/>
            <a:ext cx="981075" cy="276999"/>
          </a:xfrm>
          <a:prstGeom prst="rect">
            <a:avLst/>
          </a:prstGeom>
          <a:noFill/>
        </p:spPr>
        <p:txBody>
          <a:bodyPr wrap="square" rtlCol="0">
            <a:spAutoFit/>
          </a:bodyPr>
          <a:lstStyle/>
          <a:p>
            <a:r>
              <a:rPr kumimoji="1" lang="en-US" altLang="ja-JP" sz="1200" dirty="0">
                <a:latin typeface="UD デジタル 教科書体 NK-B" panose="02020700000000000000" pitchFamily="18" charset="-128"/>
                <a:ea typeface="UD デジタル 教科書体 NK-B" panose="02020700000000000000" pitchFamily="18" charset="-128"/>
              </a:rPr>
              <a:t>13,883</a:t>
            </a:r>
            <a:r>
              <a:rPr kumimoji="1" lang="ja-JP" altLang="en-US" sz="1200" dirty="0">
                <a:latin typeface="UD デジタル 教科書体 NK-B" panose="02020700000000000000" pitchFamily="18" charset="-128"/>
                <a:ea typeface="UD デジタル 教科書体 NK-B" panose="02020700000000000000" pitchFamily="18" charset="-128"/>
              </a:rPr>
              <a:t>件</a:t>
            </a:r>
          </a:p>
        </p:txBody>
      </p:sp>
      <p:sp>
        <p:nvSpPr>
          <p:cNvPr id="11" name="テキスト ボックス 10">
            <a:extLst>
              <a:ext uri="{FF2B5EF4-FFF2-40B4-BE49-F238E27FC236}">
                <a16:creationId xmlns:a16="http://schemas.microsoft.com/office/drawing/2014/main" id="{4DF302B8-C3A4-3B33-05E7-17539C171139}"/>
              </a:ext>
            </a:extLst>
          </p:cNvPr>
          <p:cNvSpPr txBox="1"/>
          <p:nvPr/>
        </p:nvSpPr>
        <p:spPr>
          <a:xfrm>
            <a:off x="3725068" y="2092635"/>
            <a:ext cx="981075" cy="276999"/>
          </a:xfrm>
          <a:prstGeom prst="rect">
            <a:avLst/>
          </a:prstGeom>
          <a:noFill/>
        </p:spPr>
        <p:txBody>
          <a:bodyPr wrap="square" rtlCol="0">
            <a:spAutoFit/>
          </a:bodyPr>
          <a:lstStyle/>
          <a:p>
            <a:r>
              <a:rPr kumimoji="1" lang="en-US" altLang="ja-JP" sz="1200" dirty="0">
                <a:latin typeface="UD デジタル 教科書体 NK-B" panose="02020700000000000000" pitchFamily="18" charset="-128"/>
                <a:ea typeface="UD デジタル 教科書体 NK-B" panose="02020700000000000000" pitchFamily="18" charset="-128"/>
              </a:rPr>
              <a:t>14,524</a:t>
            </a:r>
            <a:r>
              <a:rPr kumimoji="1" lang="ja-JP" altLang="en-US" sz="1200" dirty="0">
                <a:latin typeface="UD デジタル 教科書体 NK-B" panose="02020700000000000000" pitchFamily="18" charset="-128"/>
                <a:ea typeface="UD デジタル 教科書体 NK-B" panose="02020700000000000000" pitchFamily="18" charset="-128"/>
              </a:rPr>
              <a:t>件</a:t>
            </a:r>
          </a:p>
        </p:txBody>
      </p:sp>
      <p:sp>
        <p:nvSpPr>
          <p:cNvPr id="12" name="テキスト ボックス 11">
            <a:extLst>
              <a:ext uri="{FF2B5EF4-FFF2-40B4-BE49-F238E27FC236}">
                <a16:creationId xmlns:a16="http://schemas.microsoft.com/office/drawing/2014/main" id="{C8940DDF-A4BA-1C52-196B-2FE72B906AB2}"/>
              </a:ext>
            </a:extLst>
          </p:cNvPr>
          <p:cNvSpPr txBox="1"/>
          <p:nvPr/>
        </p:nvSpPr>
        <p:spPr>
          <a:xfrm>
            <a:off x="4613519" y="2316101"/>
            <a:ext cx="981075" cy="276999"/>
          </a:xfrm>
          <a:prstGeom prst="rect">
            <a:avLst/>
          </a:prstGeom>
          <a:noFill/>
        </p:spPr>
        <p:txBody>
          <a:bodyPr wrap="square" rtlCol="0">
            <a:spAutoFit/>
          </a:bodyPr>
          <a:lstStyle/>
          <a:p>
            <a:r>
              <a:rPr kumimoji="1" lang="en-US" altLang="ja-JP" sz="1200" dirty="0">
                <a:latin typeface="UD デジタル 教科書体 NK-B" panose="02020700000000000000" pitchFamily="18" charset="-128"/>
                <a:ea typeface="UD デジタル 教科書体 NK-B" panose="02020700000000000000" pitchFamily="18" charset="-128"/>
              </a:rPr>
              <a:t>13,773</a:t>
            </a:r>
            <a:r>
              <a:rPr kumimoji="1" lang="ja-JP" altLang="en-US" sz="1200" dirty="0">
                <a:latin typeface="UD デジタル 教科書体 NK-B" panose="02020700000000000000" pitchFamily="18" charset="-128"/>
                <a:ea typeface="UD デジタル 教科書体 NK-B" panose="02020700000000000000" pitchFamily="18" charset="-128"/>
              </a:rPr>
              <a:t>件</a:t>
            </a:r>
          </a:p>
        </p:txBody>
      </p:sp>
      <p:sp>
        <p:nvSpPr>
          <p:cNvPr id="13" name="テキスト ボックス 12">
            <a:extLst>
              <a:ext uri="{FF2B5EF4-FFF2-40B4-BE49-F238E27FC236}">
                <a16:creationId xmlns:a16="http://schemas.microsoft.com/office/drawing/2014/main" id="{E4DEA5C2-AA86-6B5B-BB8F-B3290567F6A6}"/>
              </a:ext>
            </a:extLst>
          </p:cNvPr>
          <p:cNvSpPr txBox="1"/>
          <p:nvPr/>
        </p:nvSpPr>
        <p:spPr>
          <a:xfrm>
            <a:off x="1233487" y="3745952"/>
            <a:ext cx="762000" cy="276999"/>
          </a:xfrm>
          <a:prstGeom prst="rect">
            <a:avLst/>
          </a:prstGeom>
          <a:noFill/>
        </p:spPr>
        <p:txBody>
          <a:bodyPr wrap="square" rtlCol="0">
            <a:spAutoFit/>
          </a:bodyPr>
          <a:lstStyle/>
          <a:p>
            <a:r>
              <a:rPr kumimoji="1" lang="en-US" altLang="ja-JP" sz="1200" dirty="0">
                <a:latin typeface="UD デジタル 教科書体 NK-B" panose="02020700000000000000" pitchFamily="18" charset="-128"/>
                <a:ea typeface="UD デジタル 教科書体 NK-B" panose="02020700000000000000" pitchFamily="18" charset="-128"/>
              </a:rPr>
              <a:t>40.6</a:t>
            </a:r>
            <a:r>
              <a:rPr kumimoji="1" lang="ja-JP" altLang="en-US" sz="1200" dirty="0">
                <a:latin typeface="UD デジタル 教科書体 NK-B" panose="02020700000000000000" pitchFamily="18" charset="-128"/>
                <a:ea typeface="UD デジタル 教科書体 NK-B" panose="02020700000000000000" pitchFamily="18" charset="-128"/>
              </a:rPr>
              <a:t>％</a:t>
            </a:r>
          </a:p>
        </p:txBody>
      </p:sp>
      <p:sp>
        <p:nvSpPr>
          <p:cNvPr id="14" name="テキスト ボックス 13">
            <a:extLst>
              <a:ext uri="{FF2B5EF4-FFF2-40B4-BE49-F238E27FC236}">
                <a16:creationId xmlns:a16="http://schemas.microsoft.com/office/drawing/2014/main" id="{4AE4CCB9-F1A5-A86F-79CA-D104B1105863}"/>
              </a:ext>
            </a:extLst>
          </p:cNvPr>
          <p:cNvSpPr txBox="1"/>
          <p:nvPr/>
        </p:nvSpPr>
        <p:spPr>
          <a:xfrm>
            <a:off x="2105024" y="3607452"/>
            <a:ext cx="762000" cy="276999"/>
          </a:xfrm>
          <a:prstGeom prst="rect">
            <a:avLst/>
          </a:prstGeom>
          <a:noFill/>
        </p:spPr>
        <p:txBody>
          <a:bodyPr wrap="square" rtlCol="0">
            <a:spAutoFit/>
          </a:bodyPr>
          <a:lstStyle/>
          <a:p>
            <a:r>
              <a:rPr kumimoji="1" lang="en-US" altLang="ja-JP" sz="1200" dirty="0">
                <a:latin typeface="UD デジタル 教科書体 NK-B" panose="02020700000000000000" pitchFamily="18" charset="-128"/>
                <a:ea typeface="UD デジタル 教科書体 NK-B" panose="02020700000000000000" pitchFamily="18" charset="-128"/>
              </a:rPr>
              <a:t>43.6</a:t>
            </a:r>
            <a:r>
              <a:rPr kumimoji="1" lang="ja-JP" altLang="en-US" sz="1200" dirty="0">
                <a:latin typeface="UD デジタル 教科書体 NK-B" panose="02020700000000000000" pitchFamily="18" charset="-128"/>
                <a:ea typeface="UD デジタル 教科書体 NK-B" panose="02020700000000000000" pitchFamily="18" charset="-128"/>
              </a:rPr>
              <a:t>％</a:t>
            </a:r>
          </a:p>
        </p:txBody>
      </p:sp>
      <p:sp>
        <p:nvSpPr>
          <p:cNvPr id="15" name="テキスト ボックス 14">
            <a:extLst>
              <a:ext uri="{FF2B5EF4-FFF2-40B4-BE49-F238E27FC236}">
                <a16:creationId xmlns:a16="http://schemas.microsoft.com/office/drawing/2014/main" id="{5F96150E-E114-535A-9013-5A57779B4A9A}"/>
              </a:ext>
            </a:extLst>
          </p:cNvPr>
          <p:cNvSpPr txBox="1"/>
          <p:nvPr/>
        </p:nvSpPr>
        <p:spPr>
          <a:xfrm>
            <a:off x="3071812" y="3089221"/>
            <a:ext cx="762000" cy="276999"/>
          </a:xfrm>
          <a:prstGeom prst="rect">
            <a:avLst/>
          </a:prstGeom>
          <a:noFill/>
        </p:spPr>
        <p:txBody>
          <a:bodyPr wrap="square" rtlCol="0">
            <a:spAutoFit/>
          </a:bodyPr>
          <a:lstStyle/>
          <a:p>
            <a:r>
              <a:rPr kumimoji="1" lang="en-US" altLang="ja-JP" sz="1200" dirty="0">
                <a:latin typeface="UD デジタル 教科書体 NK-B" panose="02020700000000000000" pitchFamily="18" charset="-128"/>
                <a:ea typeface="UD デジタル 教科書体 NK-B" panose="02020700000000000000" pitchFamily="18" charset="-128"/>
              </a:rPr>
              <a:t>46.0</a:t>
            </a:r>
            <a:r>
              <a:rPr kumimoji="1" lang="ja-JP" altLang="en-US" sz="1200" dirty="0">
                <a:latin typeface="UD デジタル 教科書体 NK-B" panose="02020700000000000000" pitchFamily="18" charset="-128"/>
                <a:ea typeface="UD デジタル 教科書体 NK-B" panose="02020700000000000000" pitchFamily="18" charset="-128"/>
              </a:rPr>
              <a:t>％</a:t>
            </a:r>
          </a:p>
        </p:txBody>
      </p:sp>
      <p:sp>
        <p:nvSpPr>
          <p:cNvPr id="16" name="テキスト ボックス 15">
            <a:extLst>
              <a:ext uri="{FF2B5EF4-FFF2-40B4-BE49-F238E27FC236}">
                <a16:creationId xmlns:a16="http://schemas.microsoft.com/office/drawing/2014/main" id="{15A6F8B6-4EC3-7402-DA79-74C908876A2A}"/>
              </a:ext>
            </a:extLst>
          </p:cNvPr>
          <p:cNvSpPr txBox="1"/>
          <p:nvPr/>
        </p:nvSpPr>
        <p:spPr>
          <a:xfrm>
            <a:off x="3864767" y="2962843"/>
            <a:ext cx="762000" cy="276999"/>
          </a:xfrm>
          <a:prstGeom prst="rect">
            <a:avLst/>
          </a:prstGeom>
          <a:noFill/>
        </p:spPr>
        <p:txBody>
          <a:bodyPr wrap="square" rtlCol="0">
            <a:spAutoFit/>
          </a:bodyPr>
          <a:lstStyle/>
          <a:p>
            <a:r>
              <a:rPr kumimoji="1" lang="en-US" altLang="ja-JP" sz="1200" dirty="0">
                <a:latin typeface="UD デジタル 教科書体 NK-B" panose="02020700000000000000" pitchFamily="18" charset="-128"/>
                <a:ea typeface="UD デジタル 教科書体 NK-B" panose="02020700000000000000" pitchFamily="18" charset="-128"/>
              </a:rPr>
              <a:t>46.3</a:t>
            </a:r>
            <a:r>
              <a:rPr kumimoji="1" lang="ja-JP" altLang="en-US" sz="1200" dirty="0">
                <a:latin typeface="UD デジタル 教科書体 NK-B" panose="02020700000000000000" pitchFamily="18" charset="-128"/>
                <a:ea typeface="UD デジタル 教科書体 NK-B" panose="02020700000000000000" pitchFamily="18" charset="-128"/>
              </a:rPr>
              <a:t>％</a:t>
            </a:r>
          </a:p>
        </p:txBody>
      </p:sp>
      <p:sp>
        <p:nvSpPr>
          <p:cNvPr id="17" name="テキスト ボックス 16">
            <a:extLst>
              <a:ext uri="{FF2B5EF4-FFF2-40B4-BE49-F238E27FC236}">
                <a16:creationId xmlns:a16="http://schemas.microsoft.com/office/drawing/2014/main" id="{1CE72498-2B77-D654-D64F-DE1F2D6C0837}"/>
              </a:ext>
            </a:extLst>
          </p:cNvPr>
          <p:cNvSpPr txBox="1"/>
          <p:nvPr/>
        </p:nvSpPr>
        <p:spPr>
          <a:xfrm>
            <a:off x="4666058" y="3111510"/>
            <a:ext cx="762000" cy="276999"/>
          </a:xfrm>
          <a:prstGeom prst="rect">
            <a:avLst/>
          </a:prstGeom>
          <a:noFill/>
        </p:spPr>
        <p:txBody>
          <a:bodyPr wrap="square" rtlCol="0">
            <a:spAutoFit/>
          </a:bodyPr>
          <a:lstStyle/>
          <a:p>
            <a:r>
              <a:rPr kumimoji="1" lang="en-US" altLang="ja-JP" sz="1200" dirty="0">
                <a:latin typeface="UD デジタル 教科書体 NK-B" panose="02020700000000000000" pitchFamily="18" charset="-128"/>
                <a:ea typeface="UD デジタル 教科書体 NK-B" panose="02020700000000000000" pitchFamily="18" charset="-128"/>
              </a:rPr>
              <a:t>45.8</a:t>
            </a:r>
            <a:r>
              <a:rPr kumimoji="1" lang="ja-JP" altLang="en-US" sz="1200" dirty="0">
                <a:latin typeface="UD デジタル 教科書体 NK-B" panose="02020700000000000000" pitchFamily="18" charset="-128"/>
                <a:ea typeface="UD デジタル 教科書体 NK-B" panose="02020700000000000000" pitchFamily="18" charset="-128"/>
              </a:rPr>
              <a:t>％</a:t>
            </a:r>
          </a:p>
        </p:txBody>
      </p:sp>
      <p:sp>
        <p:nvSpPr>
          <p:cNvPr id="18" name="テキスト ボックス 17">
            <a:extLst>
              <a:ext uri="{FF2B5EF4-FFF2-40B4-BE49-F238E27FC236}">
                <a16:creationId xmlns:a16="http://schemas.microsoft.com/office/drawing/2014/main" id="{FE681CCC-A025-B810-8367-3882C3DDE9A7}"/>
              </a:ext>
            </a:extLst>
          </p:cNvPr>
          <p:cNvSpPr txBox="1"/>
          <p:nvPr/>
        </p:nvSpPr>
        <p:spPr>
          <a:xfrm>
            <a:off x="3852862" y="965192"/>
            <a:ext cx="4181476" cy="369332"/>
          </a:xfrm>
          <a:prstGeom prst="rect">
            <a:avLst/>
          </a:prstGeom>
          <a:noFill/>
        </p:spPr>
        <p:txBody>
          <a:bodyPr wrap="square" rtlCol="0">
            <a:spAutoFit/>
          </a:bodyPr>
          <a:lstStyle/>
          <a:p>
            <a:r>
              <a:rPr kumimoji="1" lang="ja-JP" altLang="en-US"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a:t>
            </a:r>
            <a:r>
              <a:rPr kumimoji="1" lang="en-US" altLang="ja-JP"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2020</a:t>
            </a:r>
            <a:r>
              <a:rPr kumimoji="1" lang="ja-JP" altLang="en-US"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年～</a:t>
            </a:r>
            <a:r>
              <a:rPr kumimoji="1" lang="en-US" altLang="ja-JP"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2024</a:t>
            </a:r>
            <a:r>
              <a:rPr kumimoji="1" lang="ja-JP" altLang="en-US"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年）</a:t>
            </a:r>
            <a:endParaRPr kumimoji="1" lang="en-US" altLang="ja-JP"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endParaRPr>
          </a:p>
        </p:txBody>
      </p:sp>
      <p:sp>
        <p:nvSpPr>
          <p:cNvPr id="19" name="テキスト ボックス 18">
            <a:extLst>
              <a:ext uri="{FF2B5EF4-FFF2-40B4-BE49-F238E27FC236}">
                <a16:creationId xmlns:a16="http://schemas.microsoft.com/office/drawing/2014/main" id="{0034B2C7-E397-55AA-9329-05754CB746BE}"/>
              </a:ext>
            </a:extLst>
          </p:cNvPr>
          <p:cNvSpPr txBox="1"/>
          <p:nvPr/>
        </p:nvSpPr>
        <p:spPr>
          <a:xfrm>
            <a:off x="1174202" y="5199418"/>
            <a:ext cx="8578851" cy="646331"/>
          </a:xfrm>
          <a:prstGeom prst="rect">
            <a:avLst/>
          </a:prstGeom>
          <a:noFill/>
        </p:spPr>
        <p:txBody>
          <a:bodyPr wrap="square" rtlCol="0">
            <a:spAutoFit/>
          </a:bodyPr>
          <a:lstStyle/>
          <a:p>
            <a:r>
              <a:rPr kumimoji="1" lang="ja-JP" altLang="en-US"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コロナ禍以降“</a:t>
            </a:r>
            <a:r>
              <a:rPr kumimoji="1" lang="ja-JP" altLang="en-US" b="1" u="sng" dirty="0">
                <a:solidFill>
                  <a:srgbClr val="FF0000"/>
                </a:solidFill>
                <a:latin typeface="UD デジタル 教科書体 NK-B" panose="02020700000000000000" pitchFamily="18" charset="-128"/>
                <a:ea typeface="UD デジタル 教科書体 NK-B" panose="02020700000000000000" pitchFamily="18" charset="-128"/>
              </a:rPr>
              <a:t>自転車関与事故件数</a:t>
            </a:r>
            <a:r>
              <a:rPr kumimoji="1" lang="ja-JP" altLang="en-US"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”・“全事故に占める</a:t>
            </a:r>
            <a:r>
              <a:rPr kumimoji="1" lang="ja-JP" altLang="en-US" b="1" u="sng" dirty="0">
                <a:solidFill>
                  <a:srgbClr val="FF0000"/>
                </a:solidFill>
                <a:latin typeface="UD デジタル 教科書体 NK-B" panose="02020700000000000000" pitchFamily="18" charset="-128"/>
                <a:ea typeface="UD デジタル 教科書体 NK-B" panose="02020700000000000000" pitchFamily="18" charset="-128"/>
              </a:rPr>
              <a:t>自転車関与事故件数の割合</a:t>
            </a:r>
            <a:r>
              <a:rPr kumimoji="1" lang="ja-JP" altLang="en-US"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a:t>
            </a:r>
            <a:endParaRPr kumimoji="1" lang="en-US" altLang="ja-JP"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endParaRPr>
          </a:p>
          <a:p>
            <a:r>
              <a:rPr kumimoji="1" lang="ja-JP" altLang="en-US"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は増加傾向にあり、依然として</a:t>
            </a:r>
            <a:r>
              <a:rPr kumimoji="1" lang="ja-JP" altLang="en-US" b="1" u="sng" dirty="0">
                <a:solidFill>
                  <a:srgbClr val="FF0000"/>
                </a:solidFill>
                <a:latin typeface="UD デジタル 教科書体 NK-B" panose="02020700000000000000" pitchFamily="18" charset="-128"/>
                <a:ea typeface="UD デジタル 教科書体 NK-B" panose="02020700000000000000" pitchFamily="18" charset="-128"/>
              </a:rPr>
              <a:t>高い水準</a:t>
            </a:r>
            <a:r>
              <a:rPr kumimoji="1" lang="ja-JP" altLang="en-US"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にある。</a:t>
            </a:r>
            <a:endParaRPr kumimoji="1" lang="en-US" altLang="ja-JP"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endParaRPr>
          </a:p>
        </p:txBody>
      </p:sp>
      <p:sp>
        <p:nvSpPr>
          <p:cNvPr id="20" name="テキスト ボックス 19">
            <a:extLst>
              <a:ext uri="{FF2B5EF4-FFF2-40B4-BE49-F238E27FC236}">
                <a16:creationId xmlns:a16="http://schemas.microsoft.com/office/drawing/2014/main" id="{7B04EA85-977A-3A34-741B-5EA6556D4A98}"/>
              </a:ext>
            </a:extLst>
          </p:cNvPr>
          <p:cNvSpPr txBox="1"/>
          <p:nvPr/>
        </p:nvSpPr>
        <p:spPr>
          <a:xfrm>
            <a:off x="1171232" y="6055636"/>
            <a:ext cx="8550276" cy="646331"/>
          </a:xfrm>
          <a:prstGeom prst="rect">
            <a:avLst/>
          </a:prstGeom>
          <a:noFill/>
        </p:spPr>
        <p:txBody>
          <a:bodyPr wrap="square" rtlCol="0">
            <a:spAutoFit/>
          </a:bodyPr>
          <a:lstStyle/>
          <a:p>
            <a:r>
              <a:rPr kumimoji="1" lang="ja-JP" altLang="en-US"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特に、東京都内で発生する</a:t>
            </a:r>
            <a:r>
              <a:rPr kumimoji="1" lang="ja-JP" altLang="en-US" b="1" u="sng" dirty="0">
                <a:solidFill>
                  <a:srgbClr val="FF0000"/>
                </a:solidFill>
                <a:latin typeface="UD デジタル 教科書体 NK-B" panose="02020700000000000000" pitchFamily="18" charset="-128"/>
                <a:ea typeface="UD デジタル 教科書体 NK-B" panose="02020700000000000000" pitchFamily="18" charset="-128"/>
              </a:rPr>
              <a:t>交通事故の半数近くは自転車が関係</a:t>
            </a:r>
            <a:r>
              <a:rPr kumimoji="1" lang="ja-JP" altLang="en-US"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する事故となっている。</a:t>
            </a:r>
            <a:endParaRPr kumimoji="1" lang="en-US" altLang="ja-JP"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endParaRPr>
          </a:p>
          <a:p>
            <a:r>
              <a:rPr kumimoji="1" lang="ja-JP" altLang="en-US"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（全国平均（</a:t>
            </a:r>
            <a:r>
              <a:rPr kumimoji="1" lang="en-US" altLang="ja-JP"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23.2%</a:t>
            </a:r>
            <a:r>
              <a:rPr kumimoji="1" lang="ja-JP" altLang="en-US"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）の約２倍）</a:t>
            </a:r>
            <a:endParaRPr kumimoji="1" lang="en-US" altLang="ja-JP"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endParaRPr>
          </a:p>
        </p:txBody>
      </p:sp>
      <p:sp>
        <p:nvSpPr>
          <p:cNvPr id="23" name="テキスト ボックス 22">
            <a:extLst>
              <a:ext uri="{FF2B5EF4-FFF2-40B4-BE49-F238E27FC236}">
                <a16:creationId xmlns:a16="http://schemas.microsoft.com/office/drawing/2014/main" id="{5FD4B669-144B-982D-3A33-6745B12F1B8F}"/>
              </a:ext>
            </a:extLst>
          </p:cNvPr>
          <p:cNvSpPr txBox="1"/>
          <p:nvPr/>
        </p:nvSpPr>
        <p:spPr>
          <a:xfrm>
            <a:off x="6272209" y="4278825"/>
            <a:ext cx="3605215" cy="707886"/>
          </a:xfrm>
          <a:prstGeom prst="rect">
            <a:avLst/>
          </a:prstGeom>
          <a:noFill/>
        </p:spPr>
        <p:txBody>
          <a:bodyPr wrap="square" rtlCol="0">
            <a:spAutoFit/>
          </a:bodyPr>
          <a:lstStyle/>
          <a:p>
            <a:r>
              <a:rPr kumimoji="1" lang="en-US" altLang="ja-JP" sz="1400" b="1" dirty="0">
                <a:latin typeface="UD デジタル 教科書体 NK-B" panose="02020700000000000000" pitchFamily="18" charset="-128"/>
                <a:ea typeface="UD デジタル 教科書体 NK-B" panose="02020700000000000000" pitchFamily="18" charset="-128"/>
              </a:rPr>
              <a:t>※</a:t>
            </a:r>
            <a:r>
              <a:rPr kumimoji="1" lang="ja-JP" altLang="en-US" sz="1400" b="1" dirty="0">
                <a:latin typeface="UD デジタル 教科書体 NK-B" panose="02020700000000000000" pitchFamily="18" charset="-128"/>
                <a:ea typeface="UD デジタル 教科書体 NK-B" panose="02020700000000000000" pitchFamily="18" charset="-128"/>
              </a:rPr>
              <a:t>自転車関与事故</a:t>
            </a:r>
            <a:endParaRPr kumimoji="1" lang="en-US" altLang="ja-JP" sz="1400" b="1" dirty="0">
              <a:latin typeface="UD デジタル 教科書体 NK-B" panose="02020700000000000000" pitchFamily="18" charset="-128"/>
              <a:ea typeface="UD デジタル 教科書体 NK-B" panose="02020700000000000000" pitchFamily="18" charset="-128"/>
            </a:endParaRPr>
          </a:p>
          <a:p>
            <a:r>
              <a:rPr kumimoji="1" lang="ja-JP" altLang="en-US" sz="1400" b="1" dirty="0">
                <a:latin typeface="UD デジタル 教科書体 NK-B" panose="02020700000000000000" pitchFamily="18" charset="-128"/>
                <a:ea typeface="UD デジタル 教科書体 NK-B" panose="02020700000000000000" pitchFamily="18" charset="-128"/>
              </a:rPr>
              <a:t>　</a:t>
            </a:r>
            <a:r>
              <a:rPr kumimoji="1" lang="ja-JP" altLang="en-US" sz="1200" b="1" dirty="0">
                <a:latin typeface="UD デジタル 教科書体 NK-B" panose="02020700000000000000" pitchFamily="18" charset="-128"/>
                <a:ea typeface="UD デジタル 教科書体 NK-B" panose="02020700000000000000" pitchFamily="18" charset="-128"/>
              </a:rPr>
              <a:t>自転車乗用車が第１又は第２当事者となった事故であり、自転車相互事故は１件として計上されています。</a:t>
            </a:r>
            <a:endParaRPr kumimoji="1" lang="en-US" altLang="ja-JP" sz="1400" b="1" dirty="0">
              <a:latin typeface="UD デジタル 教科書体 NK-B" panose="02020700000000000000" pitchFamily="18" charset="-128"/>
              <a:ea typeface="UD デジタル 教科書体 NK-B" panose="02020700000000000000" pitchFamily="18" charset="-128"/>
            </a:endParaRPr>
          </a:p>
        </p:txBody>
      </p:sp>
      <p:pic>
        <p:nvPicPr>
          <p:cNvPr id="24" name="グラフィックス 23" descr="拡大鏡 単色塗りつぶし">
            <a:extLst>
              <a:ext uri="{FF2B5EF4-FFF2-40B4-BE49-F238E27FC236}">
                <a16:creationId xmlns:a16="http://schemas.microsoft.com/office/drawing/2014/main" id="{826ABD76-082A-AC6D-990C-BD8F90D0E80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52247" y="6016781"/>
            <a:ext cx="609296" cy="609296"/>
          </a:xfrm>
          <a:prstGeom prst="rect">
            <a:avLst/>
          </a:prstGeom>
        </p:spPr>
      </p:pic>
      <p:pic>
        <p:nvPicPr>
          <p:cNvPr id="25" name="グラフィックス 24" descr="拡大鏡 単色塗りつぶし">
            <a:extLst>
              <a:ext uri="{FF2B5EF4-FFF2-40B4-BE49-F238E27FC236}">
                <a16:creationId xmlns:a16="http://schemas.microsoft.com/office/drawing/2014/main" id="{488E1618-7664-18D1-F2DF-BFB11994F79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52247" y="5230635"/>
            <a:ext cx="609296" cy="609296"/>
          </a:xfrm>
          <a:prstGeom prst="rect">
            <a:avLst/>
          </a:prstGeom>
        </p:spPr>
      </p:pic>
    </p:spTree>
    <p:extLst>
      <p:ext uri="{BB962C8B-B14F-4D97-AF65-F5344CB8AC3E}">
        <p14:creationId xmlns:p14="http://schemas.microsoft.com/office/powerpoint/2010/main" val="27547449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平行四辺形 25">
            <a:extLst>
              <a:ext uri="{FF2B5EF4-FFF2-40B4-BE49-F238E27FC236}">
                <a16:creationId xmlns:a16="http://schemas.microsoft.com/office/drawing/2014/main" id="{B2AC309B-B733-1C59-8057-A93B560CD769}"/>
              </a:ext>
            </a:extLst>
          </p:cNvPr>
          <p:cNvSpPr/>
          <p:nvPr/>
        </p:nvSpPr>
        <p:spPr>
          <a:xfrm>
            <a:off x="104774" y="1141018"/>
            <a:ext cx="5076000" cy="108000"/>
          </a:xfrm>
          <a:prstGeom prst="parallelogram">
            <a:avLst/>
          </a:prstGeom>
          <a:pattFill prst="pct30">
            <a:fgClr>
              <a:schemeClr val="accent2">
                <a:lumMod val="40000"/>
                <a:lumOff val="60000"/>
              </a:schemeClr>
            </a:fgClr>
            <a:bgClr>
              <a:schemeClr val="bg1"/>
            </a:bgClr>
          </a:patt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四角形: 角を丸くする 7">
            <a:extLst>
              <a:ext uri="{FF2B5EF4-FFF2-40B4-BE49-F238E27FC236}">
                <a16:creationId xmlns:a16="http://schemas.microsoft.com/office/drawing/2014/main" id="{305C8512-A15E-68B2-A637-0DD9F88114B2}"/>
              </a:ext>
            </a:extLst>
          </p:cNvPr>
          <p:cNvSpPr/>
          <p:nvPr/>
        </p:nvSpPr>
        <p:spPr>
          <a:xfrm>
            <a:off x="197174" y="4638675"/>
            <a:ext cx="9604051" cy="862090"/>
          </a:xfrm>
          <a:prstGeom prst="roundRect">
            <a:avLst>
              <a:gd name="adj" fmla="val 11460"/>
            </a:avLst>
          </a:prstGeom>
          <a:pattFill prst="pct30">
            <a:fgClr>
              <a:schemeClr val="accent1">
                <a:lumMod val="20000"/>
                <a:lumOff val="80000"/>
              </a:schemeClr>
            </a:fgClr>
            <a:bgClr>
              <a:schemeClr val="bg1"/>
            </a:bgClr>
          </a:patt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正方形/長方形 1">
            <a:extLst>
              <a:ext uri="{FF2B5EF4-FFF2-40B4-BE49-F238E27FC236}">
                <a16:creationId xmlns:a16="http://schemas.microsoft.com/office/drawing/2014/main" id="{EAE828FE-25F3-C360-CCC0-928CFDDEEE24}"/>
              </a:ext>
            </a:extLst>
          </p:cNvPr>
          <p:cNvSpPr/>
          <p:nvPr/>
        </p:nvSpPr>
        <p:spPr>
          <a:xfrm>
            <a:off x="0" y="0"/>
            <a:ext cx="9906000" cy="64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a:extLst>
              <a:ext uri="{FF2B5EF4-FFF2-40B4-BE49-F238E27FC236}">
                <a16:creationId xmlns:a16="http://schemas.microsoft.com/office/drawing/2014/main" id="{2AD4260D-5814-F3E9-2B3E-3E756B2A9175}"/>
              </a:ext>
            </a:extLst>
          </p:cNvPr>
          <p:cNvSpPr txBox="1"/>
          <p:nvPr/>
        </p:nvSpPr>
        <p:spPr>
          <a:xfrm>
            <a:off x="228599" y="63225"/>
            <a:ext cx="4724401" cy="553998"/>
          </a:xfrm>
          <a:prstGeom prst="rect">
            <a:avLst/>
          </a:prstGeom>
          <a:noFill/>
        </p:spPr>
        <p:txBody>
          <a:bodyPr wrap="square" rtlCol="0">
            <a:spAutoFit/>
          </a:bodyPr>
          <a:lstStyle/>
          <a:p>
            <a:r>
              <a:rPr kumimoji="1" lang="ja-JP" altLang="en-US" sz="3000" b="1" dirty="0">
                <a:solidFill>
                  <a:schemeClr val="bg1"/>
                </a:solidFill>
                <a:latin typeface="UD デジタル 教科書体 NK-B" panose="02020700000000000000" pitchFamily="18" charset="-128"/>
                <a:ea typeface="UD デジタル 教科書体 NK-B" panose="02020700000000000000" pitchFamily="18" charset="-128"/>
              </a:rPr>
              <a:t>第１章　イントロダクション</a:t>
            </a:r>
            <a:endParaRPr kumimoji="1" lang="en-US" altLang="ja-JP" sz="3000" b="1" dirty="0">
              <a:solidFill>
                <a:schemeClr val="bg1"/>
              </a:solidFill>
              <a:latin typeface="UD デジタル 教科書体 NK-B" panose="02020700000000000000" pitchFamily="18" charset="-128"/>
              <a:ea typeface="UD デジタル 教科書体 NK-B" panose="02020700000000000000" pitchFamily="18" charset="-128"/>
            </a:endParaRPr>
          </a:p>
        </p:txBody>
      </p:sp>
      <p:sp>
        <p:nvSpPr>
          <p:cNvPr id="4" name="テキスト ボックス 3">
            <a:extLst>
              <a:ext uri="{FF2B5EF4-FFF2-40B4-BE49-F238E27FC236}">
                <a16:creationId xmlns:a16="http://schemas.microsoft.com/office/drawing/2014/main" id="{2798AC1E-FC8F-B3C3-5B75-FFAD8B5FC21C}"/>
              </a:ext>
            </a:extLst>
          </p:cNvPr>
          <p:cNvSpPr txBox="1"/>
          <p:nvPr/>
        </p:nvSpPr>
        <p:spPr>
          <a:xfrm>
            <a:off x="104774" y="794933"/>
            <a:ext cx="4181476" cy="584775"/>
          </a:xfrm>
          <a:prstGeom prst="rect">
            <a:avLst/>
          </a:prstGeom>
          <a:noFill/>
        </p:spPr>
        <p:txBody>
          <a:bodyPr wrap="square" rtlCol="0">
            <a:spAutoFit/>
          </a:bodyPr>
          <a:lstStyle/>
          <a:p>
            <a:r>
              <a:rPr kumimoji="1" lang="ja-JP" altLang="en-US" sz="32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自転車の事故の原因</a:t>
            </a:r>
            <a:endParaRPr kumimoji="1" lang="en-US" altLang="ja-JP" sz="32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endParaRPr>
          </a:p>
        </p:txBody>
      </p:sp>
      <p:graphicFrame>
        <p:nvGraphicFramePr>
          <p:cNvPr id="5" name="表 4">
            <a:extLst>
              <a:ext uri="{FF2B5EF4-FFF2-40B4-BE49-F238E27FC236}">
                <a16:creationId xmlns:a16="http://schemas.microsoft.com/office/drawing/2014/main" id="{3543CA88-F1BB-7383-1495-3DD75487E47F}"/>
              </a:ext>
            </a:extLst>
          </p:cNvPr>
          <p:cNvGraphicFramePr>
            <a:graphicFrameLocks noGrp="1"/>
          </p:cNvGraphicFramePr>
          <p:nvPr>
            <p:extLst>
              <p:ext uri="{D42A27DB-BD31-4B8C-83A1-F6EECF244321}">
                <p14:modId xmlns:p14="http://schemas.microsoft.com/office/powerpoint/2010/main" val="3868998786"/>
              </p:ext>
            </p:extLst>
          </p:nvPr>
        </p:nvGraphicFramePr>
        <p:xfrm>
          <a:off x="197174" y="1464016"/>
          <a:ext cx="9604052" cy="2897352"/>
        </p:xfrm>
        <a:graphic>
          <a:graphicData uri="http://schemas.openxmlformats.org/drawingml/2006/table">
            <a:tbl>
              <a:tblPr firstRow="1" bandRow="1">
                <a:tableStyleId>{5C22544A-7EE6-4342-B048-85BDC9FD1C3A}</a:tableStyleId>
              </a:tblPr>
              <a:tblGrid>
                <a:gridCol w="1333502">
                  <a:extLst>
                    <a:ext uri="{9D8B030D-6E8A-4147-A177-3AD203B41FA5}">
                      <a16:colId xmlns:a16="http://schemas.microsoft.com/office/drawing/2014/main" val="3003138710"/>
                    </a:ext>
                  </a:extLst>
                </a:gridCol>
                <a:gridCol w="742950">
                  <a:extLst>
                    <a:ext uri="{9D8B030D-6E8A-4147-A177-3AD203B41FA5}">
                      <a16:colId xmlns:a16="http://schemas.microsoft.com/office/drawing/2014/main" val="291631559"/>
                    </a:ext>
                  </a:extLst>
                </a:gridCol>
                <a:gridCol w="742950">
                  <a:extLst>
                    <a:ext uri="{9D8B030D-6E8A-4147-A177-3AD203B41FA5}">
                      <a16:colId xmlns:a16="http://schemas.microsoft.com/office/drawing/2014/main" val="2858370408"/>
                    </a:ext>
                  </a:extLst>
                </a:gridCol>
                <a:gridCol w="742950">
                  <a:extLst>
                    <a:ext uri="{9D8B030D-6E8A-4147-A177-3AD203B41FA5}">
                      <a16:colId xmlns:a16="http://schemas.microsoft.com/office/drawing/2014/main" val="3474480613"/>
                    </a:ext>
                  </a:extLst>
                </a:gridCol>
                <a:gridCol w="792000">
                  <a:extLst>
                    <a:ext uri="{9D8B030D-6E8A-4147-A177-3AD203B41FA5}">
                      <a16:colId xmlns:a16="http://schemas.microsoft.com/office/drawing/2014/main" val="178326208"/>
                    </a:ext>
                  </a:extLst>
                </a:gridCol>
                <a:gridCol w="742950">
                  <a:extLst>
                    <a:ext uri="{9D8B030D-6E8A-4147-A177-3AD203B41FA5}">
                      <a16:colId xmlns:a16="http://schemas.microsoft.com/office/drawing/2014/main" val="759950649"/>
                    </a:ext>
                  </a:extLst>
                </a:gridCol>
                <a:gridCol w="742950">
                  <a:extLst>
                    <a:ext uri="{9D8B030D-6E8A-4147-A177-3AD203B41FA5}">
                      <a16:colId xmlns:a16="http://schemas.microsoft.com/office/drawing/2014/main" val="4003929008"/>
                    </a:ext>
                  </a:extLst>
                </a:gridCol>
                <a:gridCol w="742950">
                  <a:extLst>
                    <a:ext uri="{9D8B030D-6E8A-4147-A177-3AD203B41FA5}">
                      <a16:colId xmlns:a16="http://schemas.microsoft.com/office/drawing/2014/main" val="3769945078"/>
                    </a:ext>
                  </a:extLst>
                </a:gridCol>
                <a:gridCol w="742950">
                  <a:extLst>
                    <a:ext uri="{9D8B030D-6E8A-4147-A177-3AD203B41FA5}">
                      <a16:colId xmlns:a16="http://schemas.microsoft.com/office/drawing/2014/main" val="2097382945"/>
                    </a:ext>
                  </a:extLst>
                </a:gridCol>
                <a:gridCol w="742950">
                  <a:extLst>
                    <a:ext uri="{9D8B030D-6E8A-4147-A177-3AD203B41FA5}">
                      <a16:colId xmlns:a16="http://schemas.microsoft.com/office/drawing/2014/main" val="2110778461"/>
                    </a:ext>
                  </a:extLst>
                </a:gridCol>
                <a:gridCol w="742950">
                  <a:extLst>
                    <a:ext uri="{9D8B030D-6E8A-4147-A177-3AD203B41FA5}">
                      <a16:colId xmlns:a16="http://schemas.microsoft.com/office/drawing/2014/main" val="1089509611"/>
                    </a:ext>
                  </a:extLst>
                </a:gridCol>
                <a:gridCol w="792000">
                  <a:extLst>
                    <a:ext uri="{9D8B030D-6E8A-4147-A177-3AD203B41FA5}">
                      <a16:colId xmlns:a16="http://schemas.microsoft.com/office/drawing/2014/main" val="993390603"/>
                    </a:ext>
                  </a:extLst>
                </a:gridCol>
              </a:tblGrid>
              <a:tr h="504000">
                <a:tc>
                  <a:txBody>
                    <a:bodyPr/>
                    <a:lstStyle/>
                    <a:p>
                      <a:endParaRPr kumimoji="1" lang="ja-JP" altLang="en-US" sz="1400" dirty="0">
                        <a:latin typeface="UD デジタル 教科書体 NK-B" panose="02020700000000000000" pitchFamily="18" charset="-128"/>
                        <a:ea typeface="UD デジタル 教科書体 NK-B" panose="02020700000000000000" pitchFamily="18" charset="-128"/>
                      </a:endParaRPr>
                    </a:p>
                  </a:txBody>
                  <a:tcPr>
                    <a:lnR w="38100" cap="flat" cmpd="sng" algn="ctr">
                      <a:solidFill>
                        <a:schemeClr val="bg2">
                          <a:lumMod val="90000"/>
                        </a:schemeClr>
                      </a:solidFill>
                      <a:prstDash val="solid"/>
                      <a:round/>
                      <a:headEnd type="none" w="med" len="med"/>
                      <a:tailEnd type="none" w="med" len="med"/>
                    </a:lnR>
                    <a:lnB w="38100" cap="flat" cmpd="sng" algn="ctr">
                      <a:solidFill>
                        <a:schemeClr val="bg2">
                          <a:lumMod val="90000"/>
                        </a:schemeClr>
                      </a:solidFill>
                      <a:prstDash val="solid"/>
                      <a:round/>
                      <a:headEnd type="none" w="med" len="med"/>
                      <a:tailEnd type="none" w="med" len="med"/>
                    </a:lnB>
                    <a:solidFill>
                      <a:schemeClr val="bg2"/>
                    </a:solidFill>
                  </a:tcPr>
                </a:tc>
                <a:tc>
                  <a:txBody>
                    <a:bodyPr/>
                    <a:lstStyle/>
                    <a:p>
                      <a:pPr algn="ctr"/>
                      <a:r>
                        <a:rPr kumimoji="1" lang="ja-JP" altLang="en-US" sz="1200" dirty="0">
                          <a:solidFill>
                            <a:schemeClr val="tx1"/>
                          </a:solidFill>
                          <a:latin typeface="UD デジタル 教科書体 NK-B" panose="02020700000000000000" pitchFamily="18" charset="-128"/>
                          <a:ea typeface="UD デジタル 教科書体 NK-B" panose="02020700000000000000" pitchFamily="18" charset="-128"/>
                        </a:rPr>
                        <a:t>人対</a:t>
                      </a:r>
                      <a:endParaRPr kumimoji="1" lang="en-US" altLang="ja-JP" sz="1200" dirty="0">
                        <a:solidFill>
                          <a:schemeClr val="tx1"/>
                        </a:solidFill>
                        <a:latin typeface="UD デジタル 教科書体 NK-B" panose="02020700000000000000" pitchFamily="18" charset="-128"/>
                        <a:ea typeface="UD デジタル 教科書体 NK-B" panose="02020700000000000000" pitchFamily="18" charset="-128"/>
                      </a:endParaRPr>
                    </a:p>
                    <a:p>
                      <a:pPr algn="ctr"/>
                      <a:r>
                        <a:rPr kumimoji="1" lang="ja-JP" altLang="en-US" sz="1200" dirty="0">
                          <a:solidFill>
                            <a:schemeClr val="tx1"/>
                          </a:solidFill>
                          <a:latin typeface="UD デジタル 教科書体 NK-B" panose="02020700000000000000" pitchFamily="18" charset="-128"/>
                          <a:ea typeface="UD デジタル 教科書体 NK-B" panose="02020700000000000000" pitchFamily="18" charset="-128"/>
                        </a:rPr>
                        <a:t>自転車</a:t>
                      </a:r>
                    </a:p>
                  </a:txBody>
                  <a:tcPr marL="36000" marR="36000" marT="36000" marB="36000" anchor="ctr">
                    <a:lnL w="381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B w="38100" cap="flat" cmpd="sng" algn="ctr">
                      <a:solidFill>
                        <a:schemeClr val="bg2">
                          <a:lumMod val="90000"/>
                        </a:schemeClr>
                      </a:solidFill>
                      <a:prstDash val="solid"/>
                      <a:round/>
                      <a:headEnd type="none" w="med" len="med"/>
                      <a:tailEnd type="none" w="med" len="med"/>
                    </a:lnB>
                    <a:solidFill>
                      <a:schemeClr val="bg2"/>
                    </a:solidFill>
                  </a:tcPr>
                </a:tc>
                <a:tc>
                  <a:txBody>
                    <a:bodyPr/>
                    <a:lstStyle/>
                    <a:p>
                      <a:pPr algn="ctr"/>
                      <a:r>
                        <a:rPr kumimoji="1" lang="ja-JP" altLang="en-US" sz="1200" dirty="0">
                          <a:solidFill>
                            <a:schemeClr val="tx1"/>
                          </a:solidFill>
                          <a:latin typeface="UD デジタル 教科書体 NK-B" panose="02020700000000000000" pitchFamily="18" charset="-128"/>
                          <a:ea typeface="UD デジタル 教科書体 NK-B" panose="02020700000000000000" pitchFamily="18" charset="-128"/>
                        </a:rPr>
                        <a:t>正面衝突</a:t>
                      </a:r>
                    </a:p>
                  </a:txBody>
                  <a:tcPr marL="36000" marR="36000" marT="36000" marB="36000"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B w="38100" cap="flat" cmpd="sng" algn="ctr">
                      <a:solidFill>
                        <a:schemeClr val="bg2">
                          <a:lumMod val="90000"/>
                        </a:schemeClr>
                      </a:solidFill>
                      <a:prstDash val="solid"/>
                      <a:round/>
                      <a:headEnd type="none" w="med" len="med"/>
                      <a:tailEnd type="none" w="med" len="med"/>
                    </a:lnB>
                    <a:solidFill>
                      <a:schemeClr val="bg2"/>
                    </a:solidFill>
                  </a:tcPr>
                </a:tc>
                <a:tc>
                  <a:txBody>
                    <a:bodyPr/>
                    <a:lstStyle/>
                    <a:p>
                      <a:pPr algn="ctr"/>
                      <a:r>
                        <a:rPr kumimoji="1" lang="ja-JP" altLang="en-US" sz="1200" dirty="0">
                          <a:solidFill>
                            <a:schemeClr val="tx1"/>
                          </a:solidFill>
                          <a:latin typeface="UD デジタル 教科書体 NK-B" panose="02020700000000000000" pitchFamily="18" charset="-128"/>
                          <a:ea typeface="UD デジタル 教科書体 NK-B" panose="02020700000000000000" pitchFamily="18" charset="-128"/>
                        </a:rPr>
                        <a:t>追突</a:t>
                      </a:r>
                    </a:p>
                  </a:txBody>
                  <a:tcPr marL="36000" marR="36000" marT="36000" marB="36000"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B w="38100" cap="flat" cmpd="sng" algn="ctr">
                      <a:solidFill>
                        <a:schemeClr val="bg2">
                          <a:lumMod val="90000"/>
                        </a:schemeClr>
                      </a:solidFill>
                      <a:prstDash val="solid"/>
                      <a:round/>
                      <a:headEnd type="none" w="med" len="med"/>
                      <a:tailEnd type="none" w="med" len="med"/>
                    </a:lnB>
                    <a:solidFill>
                      <a:schemeClr val="bg2"/>
                    </a:solidFill>
                  </a:tcPr>
                </a:tc>
                <a:tc>
                  <a:txBody>
                    <a:bodyPr/>
                    <a:lstStyle/>
                    <a:p>
                      <a:pPr algn="ctr"/>
                      <a:r>
                        <a:rPr kumimoji="1" lang="ja-JP" altLang="en-US" sz="1400" u="sng" dirty="0">
                          <a:solidFill>
                            <a:srgbClr val="FF0000"/>
                          </a:solidFill>
                          <a:latin typeface="UD デジタル 教科書体 NK-B" panose="02020700000000000000" pitchFamily="18" charset="-128"/>
                          <a:ea typeface="UD デジタル 教科書体 NK-B" panose="02020700000000000000" pitchFamily="18" charset="-128"/>
                        </a:rPr>
                        <a:t>出会頭</a:t>
                      </a:r>
                    </a:p>
                  </a:txBody>
                  <a:tcPr marL="36000" marR="36000" marT="36000" marB="36000"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B w="38100" cap="flat" cmpd="sng" algn="ctr">
                      <a:solidFill>
                        <a:schemeClr val="bg2">
                          <a:lumMod val="90000"/>
                        </a:schemeClr>
                      </a:solidFill>
                      <a:prstDash val="solid"/>
                      <a:round/>
                      <a:headEnd type="none" w="med" len="med"/>
                      <a:tailEnd type="none" w="med" len="med"/>
                    </a:lnB>
                    <a:solidFill>
                      <a:schemeClr val="accent2">
                        <a:lumMod val="20000"/>
                        <a:lumOff val="80000"/>
                      </a:schemeClr>
                    </a:solidFill>
                  </a:tcPr>
                </a:tc>
                <a:tc>
                  <a:txBody>
                    <a:bodyPr/>
                    <a:lstStyle/>
                    <a:p>
                      <a:pPr algn="ctr"/>
                      <a:r>
                        <a:rPr kumimoji="1" lang="ja-JP" altLang="en-US" sz="1100" dirty="0">
                          <a:solidFill>
                            <a:schemeClr val="tx1"/>
                          </a:solidFill>
                          <a:latin typeface="UD デジタル 教科書体 NK-B" panose="02020700000000000000" pitchFamily="18" charset="-128"/>
                          <a:ea typeface="UD デジタル 教科書体 NK-B" panose="02020700000000000000" pitchFamily="18" charset="-128"/>
                        </a:rPr>
                        <a:t>追越追抜</a:t>
                      </a:r>
                    </a:p>
                  </a:txBody>
                  <a:tcPr marL="36000" marR="36000" marT="36000" marB="36000"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B w="38100" cap="flat" cmpd="sng" algn="ctr">
                      <a:solidFill>
                        <a:schemeClr val="bg2">
                          <a:lumMod val="90000"/>
                        </a:schemeClr>
                      </a:solidFill>
                      <a:prstDash val="solid"/>
                      <a:round/>
                      <a:headEnd type="none" w="med" len="med"/>
                      <a:tailEnd type="none" w="med" len="med"/>
                    </a:lnB>
                    <a:solidFill>
                      <a:schemeClr val="bg2"/>
                    </a:solidFill>
                  </a:tcPr>
                </a:tc>
                <a:tc>
                  <a:txBody>
                    <a:bodyPr/>
                    <a:lstStyle/>
                    <a:p>
                      <a:pPr algn="ctr"/>
                      <a:r>
                        <a:rPr kumimoji="1" lang="ja-JP" altLang="en-US" sz="1050" dirty="0">
                          <a:solidFill>
                            <a:schemeClr val="tx1"/>
                          </a:solidFill>
                          <a:latin typeface="UD デジタル 教科書体 NK-B" panose="02020700000000000000" pitchFamily="18" charset="-128"/>
                          <a:ea typeface="UD デジタル 教科書体 NK-B" panose="02020700000000000000" pitchFamily="18" charset="-128"/>
                        </a:rPr>
                        <a:t>すれ違い時</a:t>
                      </a:r>
                    </a:p>
                  </a:txBody>
                  <a:tcPr marL="36000" marR="36000" marT="36000" marB="36000"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B w="38100" cap="flat" cmpd="sng" algn="ctr">
                      <a:solidFill>
                        <a:schemeClr val="bg2">
                          <a:lumMod val="90000"/>
                        </a:schemeClr>
                      </a:solidFill>
                      <a:prstDash val="solid"/>
                      <a:round/>
                      <a:headEnd type="none" w="med" len="med"/>
                      <a:tailEnd type="none" w="med" len="med"/>
                    </a:lnB>
                    <a:solidFill>
                      <a:schemeClr val="bg2"/>
                    </a:solidFill>
                  </a:tcPr>
                </a:tc>
                <a:tc>
                  <a:txBody>
                    <a:bodyPr/>
                    <a:lstStyle/>
                    <a:p>
                      <a:pPr algn="ctr"/>
                      <a:r>
                        <a:rPr kumimoji="1" lang="ja-JP" altLang="en-US" sz="1200" dirty="0">
                          <a:solidFill>
                            <a:schemeClr val="tx1"/>
                          </a:solidFill>
                          <a:latin typeface="UD デジタル 教科書体 NK-B" panose="02020700000000000000" pitchFamily="18" charset="-128"/>
                          <a:ea typeface="UD デジタル 教科書体 NK-B" panose="02020700000000000000" pitchFamily="18" charset="-128"/>
                        </a:rPr>
                        <a:t>左折時</a:t>
                      </a:r>
                    </a:p>
                  </a:txBody>
                  <a:tcPr marL="36000" marR="36000" marT="36000" marB="36000"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B w="38100" cap="flat" cmpd="sng" algn="ctr">
                      <a:solidFill>
                        <a:schemeClr val="bg2">
                          <a:lumMod val="90000"/>
                        </a:schemeClr>
                      </a:solidFill>
                      <a:prstDash val="solid"/>
                      <a:round/>
                      <a:headEnd type="none" w="med" len="med"/>
                      <a:tailEnd type="none" w="med" len="med"/>
                    </a:lnB>
                    <a:solidFill>
                      <a:schemeClr val="bg2"/>
                    </a:solidFill>
                  </a:tcPr>
                </a:tc>
                <a:tc>
                  <a:txBody>
                    <a:bodyPr/>
                    <a:lstStyle/>
                    <a:p>
                      <a:pPr algn="ctr"/>
                      <a:r>
                        <a:rPr kumimoji="1" lang="ja-JP" altLang="en-US" sz="1200" dirty="0">
                          <a:solidFill>
                            <a:schemeClr val="tx1"/>
                          </a:solidFill>
                          <a:latin typeface="UD デジタル 教科書体 NK-B" panose="02020700000000000000" pitchFamily="18" charset="-128"/>
                          <a:ea typeface="UD デジタル 教科書体 NK-B" panose="02020700000000000000" pitchFamily="18" charset="-128"/>
                        </a:rPr>
                        <a:t>右折時</a:t>
                      </a:r>
                    </a:p>
                  </a:txBody>
                  <a:tcPr marL="36000" marR="36000" marT="36000" marB="36000"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B w="38100" cap="flat" cmpd="sng" algn="ctr">
                      <a:solidFill>
                        <a:schemeClr val="bg2">
                          <a:lumMod val="90000"/>
                        </a:schemeClr>
                      </a:solidFill>
                      <a:prstDash val="solid"/>
                      <a:round/>
                      <a:headEnd type="none" w="med" len="med"/>
                      <a:tailEnd type="none" w="med" len="med"/>
                    </a:lnB>
                    <a:solidFill>
                      <a:schemeClr val="bg2"/>
                    </a:solidFill>
                  </a:tcPr>
                </a:tc>
                <a:tc>
                  <a:txBody>
                    <a:bodyPr/>
                    <a:lstStyle/>
                    <a:p>
                      <a:pPr algn="ctr"/>
                      <a:r>
                        <a:rPr kumimoji="1" lang="ja-JP" altLang="en-US" sz="1200" dirty="0">
                          <a:solidFill>
                            <a:schemeClr val="tx1"/>
                          </a:solidFill>
                          <a:latin typeface="UD デジタル 教科書体 NK-B" panose="02020700000000000000" pitchFamily="18" charset="-128"/>
                          <a:ea typeface="UD デジタル 教科書体 NK-B" panose="02020700000000000000" pitchFamily="18" charset="-128"/>
                        </a:rPr>
                        <a:t>その他</a:t>
                      </a:r>
                    </a:p>
                  </a:txBody>
                  <a:tcPr marL="36000" marR="36000" marT="36000" marB="36000"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B w="38100" cap="flat" cmpd="sng" algn="ctr">
                      <a:solidFill>
                        <a:schemeClr val="bg2">
                          <a:lumMod val="90000"/>
                        </a:schemeClr>
                      </a:solidFill>
                      <a:prstDash val="solid"/>
                      <a:round/>
                      <a:headEnd type="none" w="med" len="med"/>
                      <a:tailEnd type="none" w="med" len="med"/>
                    </a:lnB>
                    <a:solidFill>
                      <a:schemeClr val="bg2"/>
                    </a:solidFill>
                  </a:tcPr>
                </a:tc>
                <a:tc>
                  <a:txBody>
                    <a:bodyPr/>
                    <a:lstStyle/>
                    <a:p>
                      <a:pPr algn="ctr"/>
                      <a:r>
                        <a:rPr kumimoji="1" lang="ja-JP" altLang="en-US" sz="1100" dirty="0">
                          <a:solidFill>
                            <a:schemeClr val="tx1"/>
                          </a:solidFill>
                          <a:latin typeface="UD デジタル 教科書体 NK-B" panose="02020700000000000000" pitchFamily="18" charset="-128"/>
                          <a:ea typeface="UD デジタル 教科書体 NK-B" panose="02020700000000000000" pitchFamily="18" charset="-128"/>
                        </a:rPr>
                        <a:t>車両単独</a:t>
                      </a:r>
                    </a:p>
                  </a:txBody>
                  <a:tcPr marL="36000" marR="36000" marT="36000" marB="36000" anchor="ctr">
                    <a:lnL w="12700" cap="flat" cmpd="sng" algn="ctr">
                      <a:solidFill>
                        <a:schemeClr val="bg2">
                          <a:lumMod val="90000"/>
                        </a:schemeClr>
                      </a:solidFill>
                      <a:prstDash val="solid"/>
                      <a:round/>
                      <a:headEnd type="none" w="med" len="med"/>
                      <a:tailEnd type="none" w="med" len="med"/>
                    </a:lnL>
                    <a:lnR w="38100" cap="flat" cmpd="sng" algn="ctr">
                      <a:solidFill>
                        <a:schemeClr val="bg2">
                          <a:lumMod val="90000"/>
                        </a:schemeClr>
                      </a:solidFill>
                      <a:prstDash val="solid"/>
                      <a:round/>
                      <a:headEnd type="none" w="med" len="med"/>
                      <a:tailEnd type="none" w="med" len="med"/>
                    </a:lnR>
                    <a:lnB w="38100" cap="flat" cmpd="sng" algn="ctr">
                      <a:solidFill>
                        <a:schemeClr val="bg2">
                          <a:lumMod val="90000"/>
                        </a:schemeClr>
                      </a:solidFill>
                      <a:prstDash val="solid"/>
                      <a:round/>
                      <a:headEnd type="none" w="med" len="med"/>
                      <a:tailEnd type="none" w="med" len="med"/>
                    </a:lnB>
                    <a:solidFill>
                      <a:schemeClr val="bg2"/>
                    </a:solidFill>
                  </a:tcPr>
                </a:tc>
                <a:tc>
                  <a:txBody>
                    <a:bodyPr/>
                    <a:lstStyle/>
                    <a:p>
                      <a:pPr algn="ctr"/>
                      <a:r>
                        <a:rPr kumimoji="1" lang="ja-JP" altLang="en-US" sz="1400" dirty="0">
                          <a:solidFill>
                            <a:schemeClr val="tx1"/>
                          </a:solidFill>
                          <a:latin typeface="UD デジタル 教科書体 NK-B" panose="02020700000000000000" pitchFamily="18" charset="-128"/>
                          <a:ea typeface="UD デジタル 教科書体 NK-B" panose="02020700000000000000" pitchFamily="18" charset="-128"/>
                        </a:rPr>
                        <a:t>合　計</a:t>
                      </a:r>
                    </a:p>
                  </a:txBody>
                  <a:tcPr anchor="ctr">
                    <a:lnL w="38100" cap="flat" cmpd="sng" algn="ctr">
                      <a:solidFill>
                        <a:schemeClr val="bg2">
                          <a:lumMod val="90000"/>
                        </a:schemeClr>
                      </a:solidFill>
                      <a:prstDash val="solid"/>
                      <a:round/>
                      <a:headEnd type="none" w="med" len="med"/>
                      <a:tailEnd type="none" w="med" len="med"/>
                    </a:lnL>
                    <a:lnB w="38100" cap="flat" cmpd="sng" algn="ctr">
                      <a:solidFill>
                        <a:schemeClr val="bg2">
                          <a:lumMod val="90000"/>
                        </a:schemeClr>
                      </a:solidFill>
                      <a:prstDash val="solid"/>
                      <a:round/>
                      <a:headEnd type="none" w="med" len="med"/>
                      <a:tailEnd type="none" w="med" len="med"/>
                    </a:lnB>
                    <a:solidFill>
                      <a:schemeClr val="bg2"/>
                    </a:solidFill>
                  </a:tcPr>
                </a:tc>
                <a:extLst>
                  <a:ext uri="{0D108BD9-81ED-4DB2-BD59-A6C34878D82A}">
                    <a16:rowId xmlns:a16="http://schemas.microsoft.com/office/drawing/2014/main" val="1718029769"/>
                  </a:ext>
                </a:extLst>
              </a:tr>
              <a:tr h="398892">
                <a:tc>
                  <a:txBody>
                    <a:bodyPr/>
                    <a:lstStyle/>
                    <a:p>
                      <a:pPr algn="l"/>
                      <a:r>
                        <a:rPr kumimoji="1" lang="ja-JP" altLang="en-US" sz="1400" b="1" u="sng" dirty="0">
                          <a:solidFill>
                            <a:srgbClr val="FF0000"/>
                          </a:solidFill>
                          <a:latin typeface="UD デジタル 教科書体 NK-B" panose="02020700000000000000" pitchFamily="18" charset="-128"/>
                          <a:ea typeface="UD デジタル 教科書体 NK-B" panose="02020700000000000000" pitchFamily="18" charset="-128"/>
                        </a:rPr>
                        <a:t>交差点</a:t>
                      </a:r>
                    </a:p>
                  </a:txBody>
                  <a:tcPr anchor="ctr">
                    <a:lnR w="38100" cap="flat" cmpd="sng" algn="ctr">
                      <a:solidFill>
                        <a:schemeClr val="bg2">
                          <a:lumMod val="90000"/>
                        </a:schemeClr>
                      </a:solidFill>
                      <a:prstDash val="solid"/>
                      <a:round/>
                      <a:headEnd type="none" w="med" len="med"/>
                      <a:tailEnd type="none" w="med" len="med"/>
                    </a:lnR>
                    <a:lnT w="381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ysDash"/>
                      <a:round/>
                      <a:headEnd type="none" w="med" len="med"/>
                      <a:tailEnd type="none" w="med" len="med"/>
                    </a:lnB>
                    <a:solidFill>
                      <a:schemeClr val="accent2">
                        <a:lumMod val="20000"/>
                        <a:lumOff val="80000"/>
                      </a:schemeClr>
                    </a:solidFill>
                  </a:tcPr>
                </a:tc>
                <a:tc>
                  <a:txBody>
                    <a:bodyPr/>
                    <a:lstStyle/>
                    <a:p>
                      <a:pPr algn="r"/>
                      <a:r>
                        <a:rPr kumimoji="1" lang="en-US" altLang="ja-JP" sz="1100" dirty="0">
                          <a:latin typeface="UD デジタル 教科書体 NK-B" panose="02020700000000000000" pitchFamily="18" charset="-128"/>
                          <a:ea typeface="UD デジタル 教科書体 NK-B" panose="02020700000000000000" pitchFamily="18" charset="-128"/>
                        </a:rPr>
                        <a:t>267</a:t>
                      </a:r>
                      <a:endParaRPr kumimoji="1" lang="ja-JP" altLang="en-US" sz="1100" dirty="0">
                        <a:latin typeface="UD デジタル 教科書体 NK-B" panose="02020700000000000000" pitchFamily="18" charset="-128"/>
                        <a:ea typeface="UD デジタル 教科書体 NK-B" panose="02020700000000000000" pitchFamily="18" charset="-128"/>
                      </a:endParaRPr>
                    </a:p>
                  </a:txBody>
                  <a:tcPr anchor="ctr">
                    <a:lnL w="381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381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ysDash"/>
                      <a:round/>
                      <a:headEnd type="none" w="med" len="med"/>
                      <a:tailEnd type="none" w="med" len="med"/>
                    </a:lnB>
                    <a:solidFill>
                      <a:schemeClr val="accent2">
                        <a:lumMod val="20000"/>
                        <a:lumOff val="80000"/>
                      </a:schemeClr>
                    </a:solidFill>
                  </a:tcPr>
                </a:tc>
                <a:tc>
                  <a:txBody>
                    <a:bodyPr/>
                    <a:lstStyle/>
                    <a:p>
                      <a:pPr algn="r"/>
                      <a:r>
                        <a:rPr kumimoji="1" lang="en-US" altLang="ja-JP" sz="1100" dirty="0">
                          <a:latin typeface="UD デジタル 教科書体 NK-B" panose="02020700000000000000" pitchFamily="18" charset="-128"/>
                          <a:ea typeface="UD デジタル 教科書体 NK-B" panose="02020700000000000000" pitchFamily="18" charset="-128"/>
                        </a:rPr>
                        <a:t>33</a:t>
                      </a:r>
                      <a:endParaRPr kumimoji="1" lang="ja-JP" altLang="en-US" sz="1100" dirty="0">
                        <a:latin typeface="UD デジタル 教科書体 NK-B" panose="02020700000000000000" pitchFamily="18" charset="-128"/>
                        <a:ea typeface="UD デジタル 教科書体 NK-B" panose="02020700000000000000" pitchFamily="18" charset="-128"/>
                      </a:endParaRPr>
                    </a:p>
                  </a:txBody>
                  <a:tcPr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381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ysDash"/>
                      <a:round/>
                      <a:headEnd type="none" w="med" len="med"/>
                      <a:tailEnd type="none" w="med" len="med"/>
                    </a:lnB>
                    <a:solidFill>
                      <a:schemeClr val="accent2">
                        <a:lumMod val="20000"/>
                        <a:lumOff val="80000"/>
                      </a:schemeClr>
                    </a:solidFill>
                  </a:tcPr>
                </a:tc>
                <a:tc>
                  <a:txBody>
                    <a:bodyPr/>
                    <a:lstStyle/>
                    <a:p>
                      <a:pPr algn="r"/>
                      <a:r>
                        <a:rPr kumimoji="1" lang="en-US" altLang="ja-JP" sz="1100" dirty="0">
                          <a:latin typeface="UD デジタル 教科書体 NK-B" panose="02020700000000000000" pitchFamily="18" charset="-128"/>
                          <a:ea typeface="UD デジタル 教科書体 NK-B" panose="02020700000000000000" pitchFamily="18" charset="-128"/>
                        </a:rPr>
                        <a:t>36</a:t>
                      </a:r>
                      <a:endParaRPr kumimoji="1" lang="ja-JP" altLang="en-US" sz="1100" dirty="0">
                        <a:latin typeface="UD デジタル 教科書体 NK-B" panose="02020700000000000000" pitchFamily="18" charset="-128"/>
                        <a:ea typeface="UD デジタル 教科書体 NK-B" panose="02020700000000000000" pitchFamily="18" charset="-128"/>
                      </a:endParaRPr>
                    </a:p>
                  </a:txBody>
                  <a:tcPr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381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ysDash"/>
                      <a:round/>
                      <a:headEnd type="none" w="med" len="med"/>
                      <a:tailEnd type="none" w="med" len="med"/>
                    </a:lnB>
                    <a:solidFill>
                      <a:schemeClr val="accent2">
                        <a:lumMod val="20000"/>
                        <a:lumOff val="80000"/>
                      </a:schemeClr>
                    </a:solidFill>
                  </a:tcPr>
                </a:tc>
                <a:tc>
                  <a:txBody>
                    <a:bodyPr/>
                    <a:lstStyle/>
                    <a:p>
                      <a:pPr algn="r"/>
                      <a:r>
                        <a:rPr kumimoji="1" lang="en-US" altLang="ja-JP" sz="1400" b="1" u="sng" dirty="0">
                          <a:solidFill>
                            <a:srgbClr val="FF0000"/>
                          </a:solidFill>
                          <a:latin typeface="UD デジタル 教科書体 NK-B" panose="02020700000000000000" pitchFamily="18" charset="-128"/>
                          <a:ea typeface="UD デジタル 教科書体 NK-B" panose="02020700000000000000" pitchFamily="18" charset="-128"/>
                        </a:rPr>
                        <a:t>3,384</a:t>
                      </a:r>
                      <a:endParaRPr kumimoji="1" lang="ja-JP" altLang="en-US" sz="1400" b="1" u="sng" dirty="0">
                        <a:solidFill>
                          <a:srgbClr val="FF0000"/>
                        </a:solidFill>
                        <a:latin typeface="UD デジタル 教科書体 NK-B" panose="02020700000000000000" pitchFamily="18" charset="-128"/>
                        <a:ea typeface="UD デジタル 教科書体 NK-B" panose="02020700000000000000" pitchFamily="18" charset="-128"/>
                      </a:endParaRPr>
                    </a:p>
                  </a:txBody>
                  <a:tcPr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381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ysDash"/>
                      <a:round/>
                      <a:headEnd type="none" w="med" len="med"/>
                      <a:tailEnd type="none" w="med" len="med"/>
                    </a:lnB>
                    <a:solidFill>
                      <a:schemeClr val="accent2">
                        <a:lumMod val="20000"/>
                        <a:lumOff val="80000"/>
                      </a:schemeClr>
                    </a:solidFill>
                  </a:tcPr>
                </a:tc>
                <a:tc>
                  <a:txBody>
                    <a:bodyPr/>
                    <a:lstStyle/>
                    <a:p>
                      <a:pPr algn="r"/>
                      <a:r>
                        <a:rPr kumimoji="1" lang="en-US" altLang="ja-JP" sz="1100" dirty="0">
                          <a:latin typeface="UD デジタル 教科書体 NK-B" panose="02020700000000000000" pitchFamily="18" charset="-128"/>
                          <a:ea typeface="UD デジタル 教科書体 NK-B" panose="02020700000000000000" pitchFamily="18" charset="-128"/>
                        </a:rPr>
                        <a:t>127</a:t>
                      </a:r>
                      <a:endParaRPr kumimoji="1" lang="ja-JP" altLang="en-US" sz="1100" dirty="0">
                        <a:latin typeface="UD デジタル 教科書体 NK-B" panose="02020700000000000000" pitchFamily="18" charset="-128"/>
                        <a:ea typeface="UD デジタル 教科書体 NK-B" panose="02020700000000000000" pitchFamily="18" charset="-128"/>
                      </a:endParaRPr>
                    </a:p>
                  </a:txBody>
                  <a:tcPr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381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ysDash"/>
                      <a:round/>
                      <a:headEnd type="none" w="med" len="med"/>
                      <a:tailEnd type="none" w="med" len="med"/>
                    </a:lnB>
                    <a:solidFill>
                      <a:schemeClr val="accent2">
                        <a:lumMod val="20000"/>
                        <a:lumOff val="80000"/>
                      </a:schemeClr>
                    </a:solidFill>
                  </a:tcPr>
                </a:tc>
                <a:tc>
                  <a:txBody>
                    <a:bodyPr/>
                    <a:lstStyle/>
                    <a:p>
                      <a:pPr algn="r"/>
                      <a:r>
                        <a:rPr kumimoji="1" lang="en-US" altLang="ja-JP" sz="1100" dirty="0">
                          <a:latin typeface="UD デジタル 教科書体 NK-B" panose="02020700000000000000" pitchFamily="18" charset="-128"/>
                          <a:ea typeface="UD デジタル 教科書体 NK-B" panose="02020700000000000000" pitchFamily="18" charset="-128"/>
                        </a:rPr>
                        <a:t>29</a:t>
                      </a:r>
                      <a:endParaRPr kumimoji="1" lang="ja-JP" altLang="en-US" sz="1100" dirty="0">
                        <a:latin typeface="UD デジタル 教科書体 NK-B" panose="02020700000000000000" pitchFamily="18" charset="-128"/>
                        <a:ea typeface="UD デジタル 教科書体 NK-B" panose="02020700000000000000" pitchFamily="18" charset="-128"/>
                      </a:endParaRPr>
                    </a:p>
                  </a:txBody>
                  <a:tcPr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381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ysDash"/>
                      <a:round/>
                      <a:headEnd type="none" w="med" len="med"/>
                      <a:tailEnd type="none" w="med" len="med"/>
                    </a:lnB>
                    <a:solidFill>
                      <a:schemeClr val="accent2">
                        <a:lumMod val="20000"/>
                        <a:lumOff val="80000"/>
                      </a:schemeClr>
                    </a:solidFill>
                  </a:tcPr>
                </a:tc>
                <a:tc>
                  <a:txBody>
                    <a:bodyPr/>
                    <a:lstStyle/>
                    <a:p>
                      <a:pPr algn="r"/>
                      <a:r>
                        <a:rPr kumimoji="1" lang="en-US" altLang="ja-JP" sz="1100" dirty="0">
                          <a:latin typeface="UD デジタル 教科書体 NK-B" panose="02020700000000000000" pitchFamily="18" charset="-128"/>
                          <a:ea typeface="UD デジタル 教科書体 NK-B" panose="02020700000000000000" pitchFamily="18" charset="-128"/>
                        </a:rPr>
                        <a:t>893</a:t>
                      </a:r>
                      <a:endParaRPr kumimoji="1" lang="ja-JP" altLang="en-US" sz="1100" dirty="0">
                        <a:latin typeface="UD デジタル 教科書体 NK-B" panose="02020700000000000000" pitchFamily="18" charset="-128"/>
                        <a:ea typeface="UD デジタル 教科書体 NK-B" panose="02020700000000000000" pitchFamily="18" charset="-128"/>
                      </a:endParaRPr>
                    </a:p>
                  </a:txBody>
                  <a:tcPr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381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ysDash"/>
                      <a:round/>
                      <a:headEnd type="none" w="med" len="med"/>
                      <a:tailEnd type="none" w="med" len="med"/>
                    </a:lnB>
                    <a:solidFill>
                      <a:schemeClr val="accent2">
                        <a:lumMod val="20000"/>
                        <a:lumOff val="80000"/>
                      </a:schemeClr>
                    </a:solidFill>
                  </a:tcPr>
                </a:tc>
                <a:tc>
                  <a:txBody>
                    <a:bodyPr/>
                    <a:lstStyle/>
                    <a:p>
                      <a:pPr algn="r"/>
                      <a:r>
                        <a:rPr kumimoji="1" lang="en-US" altLang="ja-JP" sz="1100" dirty="0">
                          <a:latin typeface="UD デジタル 教科書体 NK-B" panose="02020700000000000000" pitchFamily="18" charset="-128"/>
                          <a:ea typeface="UD デジタル 教科書体 NK-B" panose="02020700000000000000" pitchFamily="18" charset="-128"/>
                        </a:rPr>
                        <a:t>760</a:t>
                      </a:r>
                      <a:endParaRPr kumimoji="1" lang="ja-JP" altLang="en-US" sz="1100" dirty="0">
                        <a:latin typeface="UD デジタル 教科書体 NK-B" panose="02020700000000000000" pitchFamily="18" charset="-128"/>
                        <a:ea typeface="UD デジタル 教科書体 NK-B" panose="02020700000000000000" pitchFamily="18" charset="-128"/>
                      </a:endParaRPr>
                    </a:p>
                  </a:txBody>
                  <a:tcPr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381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ysDash"/>
                      <a:round/>
                      <a:headEnd type="none" w="med" len="med"/>
                      <a:tailEnd type="none" w="med" len="med"/>
                    </a:lnB>
                    <a:solidFill>
                      <a:schemeClr val="accent2">
                        <a:lumMod val="20000"/>
                        <a:lumOff val="80000"/>
                      </a:schemeClr>
                    </a:solidFill>
                  </a:tcPr>
                </a:tc>
                <a:tc>
                  <a:txBody>
                    <a:bodyPr/>
                    <a:lstStyle/>
                    <a:p>
                      <a:pPr algn="r"/>
                      <a:r>
                        <a:rPr kumimoji="1" lang="en-US" altLang="ja-JP" sz="1100" dirty="0">
                          <a:latin typeface="UD デジタル 教科書体 NK-B" panose="02020700000000000000" pitchFamily="18" charset="-128"/>
                          <a:ea typeface="UD デジタル 教科書体 NK-B" panose="02020700000000000000" pitchFamily="18" charset="-128"/>
                        </a:rPr>
                        <a:t>182</a:t>
                      </a:r>
                      <a:endParaRPr kumimoji="1" lang="ja-JP" altLang="en-US" sz="1100" dirty="0">
                        <a:latin typeface="UD デジタル 教科書体 NK-B" panose="02020700000000000000" pitchFamily="18" charset="-128"/>
                        <a:ea typeface="UD デジタル 教科書体 NK-B" panose="02020700000000000000" pitchFamily="18" charset="-128"/>
                      </a:endParaRPr>
                    </a:p>
                  </a:txBody>
                  <a:tcPr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381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ysDash"/>
                      <a:round/>
                      <a:headEnd type="none" w="med" len="med"/>
                      <a:tailEnd type="none" w="med" len="med"/>
                    </a:lnB>
                    <a:solidFill>
                      <a:schemeClr val="accent2">
                        <a:lumMod val="20000"/>
                        <a:lumOff val="80000"/>
                      </a:schemeClr>
                    </a:solidFill>
                  </a:tcPr>
                </a:tc>
                <a:tc>
                  <a:txBody>
                    <a:bodyPr/>
                    <a:lstStyle/>
                    <a:p>
                      <a:pPr algn="r"/>
                      <a:r>
                        <a:rPr kumimoji="1" lang="en-US" altLang="ja-JP" sz="1100" dirty="0">
                          <a:latin typeface="UD デジタル 教科書体 NK-B" panose="02020700000000000000" pitchFamily="18" charset="-128"/>
                          <a:ea typeface="UD デジタル 教科書体 NK-B" panose="02020700000000000000" pitchFamily="18" charset="-128"/>
                        </a:rPr>
                        <a:t>583</a:t>
                      </a:r>
                      <a:endParaRPr kumimoji="1" lang="ja-JP" altLang="en-US" sz="1100" dirty="0">
                        <a:latin typeface="UD デジタル 教科書体 NK-B" panose="02020700000000000000" pitchFamily="18" charset="-128"/>
                        <a:ea typeface="UD デジタル 教科書体 NK-B" panose="02020700000000000000" pitchFamily="18" charset="-128"/>
                      </a:endParaRPr>
                    </a:p>
                  </a:txBody>
                  <a:tcPr anchor="ctr">
                    <a:lnL w="12700" cap="flat" cmpd="sng" algn="ctr">
                      <a:solidFill>
                        <a:schemeClr val="bg2">
                          <a:lumMod val="90000"/>
                        </a:schemeClr>
                      </a:solidFill>
                      <a:prstDash val="solid"/>
                      <a:round/>
                      <a:headEnd type="none" w="med" len="med"/>
                      <a:tailEnd type="none" w="med" len="med"/>
                    </a:lnL>
                    <a:lnR w="38100" cap="flat" cmpd="sng" algn="ctr">
                      <a:solidFill>
                        <a:schemeClr val="bg2">
                          <a:lumMod val="90000"/>
                        </a:schemeClr>
                      </a:solidFill>
                      <a:prstDash val="solid"/>
                      <a:round/>
                      <a:headEnd type="none" w="med" len="med"/>
                      <a:tailEnd type="none" w="med" len="med"/>
                    </a:lnR>
                    <a:lnT w="381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ysDash"/>
                      <a:round/>
                      <a:headEnd type="none" w="med" len="med"/>
                      <a:tailEnd type="none" w="med" len="med"/>
                    </a:lnB>
                    <a:solidFill>
                      <a:schemeClr val="accent2">
                        <a:lumMod val="20000"/>
                        <a:lumOff val="80000"/>
                      </a:schemeClr>
                    </a:solidFill>
                  </a:tcPr>
                </a:tc>
                <a:tc>
                  <a:txBody>
                    <a:bodyPr/>
                    <a:lstStyle/>
                    <a:p>
                      <a:pPr algn="r"/>
                      <a:r>
                        <a:rPr kumimoji="1" lang="en-US" altLang="ja-JP" sz="1400" u="sng" dirty="0">
                          <a:solidFill>
                            <a:srgbClr val="FF0000"/>
                          </a:solidFill>
                          <a:latin typeface="UD デジタル 教科書体 NK-B" panose="02020700000000000000" pitchFamily="18" charset="-128"/>
                          <a:ea typeface="UD デジタル 教科書体 NK-B" panose="02020700000000000000" pitchFamily="18" charset="-128"/>
                        </a:rPr>
                        <a:t>6,294</a:t>
                      </a:r>
                      <a:endParaRPr kumimoji="1" lang="ja-JP" altLang="en-US" sz="1400" u="sng" dirty="0">
                        <a:solidFill>
                          <a:srgbClr val="FF0000"/>
                        </a:solidFill>
                        <a:latin typeface="UD デジタル 教科書体 NK-B" panose="02020700000000000000" pitchFamily="18" charset="-128"/>
                        <a:ea typeface="UD デジタル 教科書体 NK-B" panose="02020700000000000000" pitchFamily="18" charset="-128"/>
                      </a:endParaRPr>
                    </a:p>
                  </a:txBody>
                  <a:tcPr anchor="ctr">
                    <a:lnL w="38100" cap="flat" cmpd="sng" algn="ctr">
                      <a:solidFill>
                        <a:schemeClr val="bg2">
                          <a:lumMod val="90000"/>
                        </a:schemeClr>
                      </a:solidFill>
                      <a:prstDash val="solid"/>
                      <a:round/>
                      <a:headEnd type="none" w="med" len="med"/>
                      <a:tailEnd type="none" w="med" len="med"/>
                    </a:lnL>
                    <a:lnT w="381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ysDash"/>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889034507"/>
                  </a:ext>
                </a:extLst>
              </a:tr>
              <a:tr h="398892">
                <a:tc>
                  <a:txBody>
                    <a:bodyPr/>
                    <a:lstStyle/>
                    <a:p>
                      <a:pPr algn="l"/>
                      <a:r>
                        <a:rPr kumimoji="1" lang="ja-JP" altLang="en-US" sz="1200" dirty="0">
                          <a:latin typeface="UD デジタル 教科書体 NK-B" panose="02020700000000000000" pitchFamily="18" charset="-128"/>
                          <a:ea typeface="UD デジタル 教科書体 NK-B" panose="02020700000000000000" pitchFamily="18" charset="-128"/>
                        </a:rPr>
                        <a:t>交差点付近</a:t>
                      </a:r>
                    </a:p>
                  </a:txBody>
                  <a:tcPr anchor="ctr">
                    <a:lnR w="381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ysDash"/>
                      <a:round/>
                      <a:headEnd type="none" w="med" len="med"/>
                      <a:tailEnd type="none" w="med" len="med"/>
                    </a:lnT>
                    <a:lnB w="12700" cap="flat" cmpd="sng" algn="ctr">
                      <a:solidFill>
                        <a:schemeClr val="bg2">
                          <a:lumMod val="90000"/>
                        </a:schemeClr>
                      </a:solidFill>
                      <a:prstDash val="sysDash"/>
                      <a:round/>
                      <a:headEnd type="none" w="med" len="med"/>
                      <a:tailEnd type="none" w="med" len="med"/>
                    </a:lnB>
                    <a:solidFill>
                      <a:schemeClr val="bg1"/>
                    </a:solidFill>
                  </a:tcPr>
                </a:tc>
                <a:tc>
                  <a:txBody>
                    <a:bodyPr/>
                    <a:lstStyle/>
                    <a:p>
                      <a:pPr algn="r"/>
                      <a:r>
                        <a:rPr kumimoji="1" lang="en-US" altLang="ja-JP" sz="1100" dirty="0">
                          <a:latin typeface="UD デジタル 教科書体 NK-B" panose="02020700000000000000" pitchFamily="18" charset="-128"/>
                          <a:ea typeface="UD デジタル 教科書体 NK-B" panose="02020700000000000000" pitchFamily="18" charset="-128"/>
                        </a:rPr>
                        <a:t>107</a:t>
                      </a:r>
                      <a:endParaRPr kumimoji="1" lang="ja-JP" altLang="en-US" sz="1100" dirty="0">
                        <a:latin typeface="UD デジタル 教科書体 NK-B" panose="02020700000000000000" pitchFamily="18" charset="-128"/>
                        <a:ea typeface="UD デジタル 教科書体 NK-B" panose="02020700000000000000" pitchFamily="18" charset="-128"/>
                      </a:endParaRPr>
                    </a:p>
                  </a:txBody>
                  <a:tcPr anchor="ctr">
                    <a:lnL w="381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ysDash"/>
                      <a:round/>
                      <a:headEnd type="none" w="med" len="med"/>
                      <a:tailEnd type="none" w="med" len="med"/>
                    </a:lnT>
                    <a:lnB w="12700" cap="flat" cmpd="sng" algn="ctr">
                      <a:solidFill>
                        <a:schemeClr val="bg2">
                          <a:lumMod val="90000"/>
                        </a:schemeClr>
                      </a:solidFill>
                      <a:prstDash val="sysDash"/>
                      <a:round/>
                      <a:headEnd type="none" w="med" len="med"/>
                      <a:tailEnd type="none" w="med" len="med"/>
                    </a:lnB>
                    <a:solidFill>
                      <a:schemeClr val="bg1"/>
                    </a:solidFill>
                  </a:tcPr>
                </a:tc>
                <a:tc>
                  <a:txBody>
                    <a:bodyPr/>
                    <a:lstStyle/>
                    <a:p>
                      <a:pPr algn="r"/>
                      <a:r>
                        <a:rPr kumimoji="1" lang="en-US" altLang="ja-JP" sz="1100" dirty="0">
                          <a:latin typeface="UD デジタル 教科書体 NK-B" panose="02020700000000000000" pitchFamily="18" charset="-128"/>
                          <a:ea typeface="UD デジタル 教科書体 NK-B" panose="02020700000000000000" pitchFamily="18" charset="-128"/>
                        </a:rPr>
                        <a:t>30</a:t>
                      </a:r>
                      <a:endParaRPr kumimoji="1" lang="ja-JP" altLang="en-US" sz="1100" dirty="0">
                        <a:latin typeface="UD デジタル 教科書体 NK-B" panose="02020700000000000000" pitchFamily="18" charset="-128"/>
                        <a:ea typeface="UD デジタル 教科書体 NK-B" panose="02020700000000000000" pitchFamily="18" charset="-128"/>
                      </a:endParaRPr>
                    </a:p>
                  </a:txBody>
                  <a:tcPr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ysDash"/>
                      <a:round/>
                      <a:headEnd type="none" w="med" len="med"/>
                      <a:tailEnd type="none" w="med" len="med"/>
                    </a:lnT>
                    <a:lnB w="12700" cap="flat" cmpd="sng" algn="ctr">
                      <a:solidFill>
                        <a:schemeClr val="bg2">
                          <a:lumMod val="90000"/>
                        </a:schemeClr>
                      </a:solidFill>
                      <a:prstDash val="sysDash"/>
                      <a:round/>
                      <a:headEnd type="none" w="med" len="med"/>
                      <a:tailEnd type="none" w="med" len="med"/>
                    </a:lnB>
                    <a:solidFill>
                      <a:schemeClr val="bg1"/>
                    </a:solidFill>
                  </a:tcPr>
                </a:tc>
                <a:tc>
                  <a:txBody>
                    <a:bodyPr/>
                    <a:lstStyle/>
                    <a:p>
                      <a:pPr algn="r"/>
                      <a:r>
                        <a:rPr kumimoji="1" lang="en-US" altLang="ja-JP" sz="1100" dirty="0">
                          <a:latin typeface="UD デジタル 教科書体 NK-B" panose="02020700000000000000" pitchFamily="18" charset="-128"/>
                          <a:ea typeface="UD デジタル 教科書体 NK-B" panose="02020700000000000000" pitchFamily="18" charset="-128"/>
                        </a:rPr>
                        <a:t>48</a:t>
                      </a:r>
                    </a:p>
                  </a:txBody>
                  <a:tcPr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ysDash"/>
                      <a:round/>
                      <a:headEnd type="none" w="med" len="med"/>
                      <a:tailEnd type="none" w="med" len="med"/>
                    </a:lnT>
                    <a:lnB w="12700" cap="flat" cmpd="sng" algn="ctr">
                      <a:solidFill>
                        <a:schemeClr val="bg2">
                          <a:lumMod val="90000"/>
                        </a:schemeClr>
                      </a:solidFill>
                      <a:prstDash val="sysDash"/>
                      <a:round/>
                      <a:headEnd type="none" w="med" len="med"/>
                      <a:tailEnd type="none" w="med" len="med"/>
                    </a:lnB>
                    <a:solidFill>
                      <a:schemeClr val="bg1"/>
                    </a:solidFill>
                  </a:tcPr>
                </a:tc>
                <a:tc>
                  <a:txBody>
                    <a:bodyPr/>
                    <a:lstStyle/>
                    <a:p>
                      <a:pPr algn="r"/>
                      <a:r>
                        <a:rPr kumimoji="1" lang="en-US" altLang="ja-JP" sz="1100" dirty="0">
                          <a:latin typeface="UD デジタル 教科書体 NK-B" panose="02020700000000000000" pitchFamily="18" charset="-128"/>
                          <a:ea typeface="UD デジタル 教科書体 NK-B" panose="02020700000000000000" pitchFamily="18" charset="-128"/>
                        </a:rPr>
                        <a:t>153</a:t>
                      </a:r>
                      <a:endParaRPr kumimoji="1" lang="ja-JP" altLang="en-US" sz="1100" dirty="0">
                        <a:latin typeface="UD デジタル 教科書体 NK-B" panose="02020700000000000000" pitchFamily="18" charset="-128"/>
                        <a:ea typeface="UD デジタル 教科書体 NK-B" panose="02020700000000000000" pitchFamily="18" charset="-128"/>
                      </a:endParaRPr>
                    </a:p>
                  </a:txBody>
                  <a:tcPr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ysDash"/>
                      <a:round/>
                      <a:headEnd type="none" w="med" len="med"/>
                      <a:tailEnd type="none" w="med" len="med"/>
                    </a:lnT>
                    <a:lnB w="12700" cap="flat" cmpd="sng" algn="ctr">
                      <a:solidFill>
                        <a:schemeClr val="bg2">
                          <a:lumMod val="90000"/>
                        </a:schemeClr>
                      </a:solidFill>
                      <a:prstDash val="sysDash"/>
                      <a:round/>
                      <a:headEnd type="none" w="med" len="med"/>
                      <a:tailEnd type="none" w="med" len="med"/>
                    </a:lnB>
                    <a:solidFill>
                      <a:schemeClr val="accent2">
                        <a:lumMod val="20000"/>
                        <a:lumOff val="80000"/>
                      </a:schemeClr>
                    </a:solidFill>
                  </a:tcPr>
                </a:tc>
                <a:tc>
                  <a:txBody>
                    <a:bodyPr/>
                    <a:lstStyle/>
                    <a:p>
                      <a:pPr algn="r"/>
                      <a:r>
                        <a:rPr kumimoji="1" lang="en-US" altLang="ja-JP" sz="1100" dirty="0">
                          <a:latin typeface="UD デジタル 教科書体 NK-B" panose="02020700000000000000" pitchFamily="18" charset="-128"/>
                          <a:ea typeface="UD デジタル 教科書体 NK-B" panose="02020700000000000000" pitchFamily="18" charset="-128"/>
                        </a:rPr>
                        <a:t>95</a:t>
                      </a:r>
                      <a:endParaRPr kumimoji="1" lang="ja-JP" altLang="en-US" sz="1100" dirty="0">
                        <a:latin typeface="UD デジタル 教科書体 NK-B" panose="02020700000000000000" pitchFamily="18" charset="-128"/>
                        <a:ea typeface="UD デジタル 教科書体 NK-B" panose="02020700000000000000" pitchFamily="18" charset="-128"/>
                      </a:endParaRPr>
                    </a:p>
                  </a:txBody>
                  <a:tcPr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ysDash"/>
                      <a:round/>
                      <a:headEnd type="none" w="med" len="med"/>
                      <a:tailEnd type="none" w="med" len="med"/>
                    </a:lnT>
                    <a:lnB w="12700" cap="flat" cmpd="sng" algn="ctr">
                      <a:solidFill>
                        <a:schemeClr val="bg2">
                          <a:lumMod val="90000"/>
                        </a:schemeClr>
                      </a:solidFill>
                      <a:prstDash val="sysDash"/>
                      <a:round/>
                      <a:headEnd type="none" w="med" len="med"/>
                      <a:tailEnd type="none" w="med" len="med"/>
                    </a:lnB>
                    <a:solidFill>
                      <a:schemeClr val="bg1"/>
                    </a:solidFill>
                  </a:tcPr>
                </a:tc>
                <a:tc>
                  <a:txBody>
                    <a:bodyPr/>
                    <a:lstStyle/>
                    <a:p>
                      <a:pPr algn="r"/>
                      <a:r>
                        <a:rPr kumimoji="1" lang="en-US" altLang="ja-JP" sz="1100" dirty="0">
                          <a:latin typeface="UD デジタル 教科書体 NK-B" panose="02020700000000000000" pitchFamily="18" charset="-128"/>
                          <a:ea typeface="UD デジタル 教科書体 NK-B" panose="02020700000000000000" pitchFamily="18" charset="-128"/>
                        </a:rPr>
                        <a:t>15</a:t>
                      </a:r>
                      <a:endParaRPr kumimoji="1" lang="ja-JP" altLang="en-US" sz="1100" dirty="0">
                        <a:latin typeface="UD デジタル 教科書体 NK-B" panose="02020700000000000000" pitchFamily="18" charset="-128"/>
                        <a:ea typeface="UD デジタル 教科書体 NK-B" panose="02020700000000000000" pitchFamily="18" charset="-128"/>
                      </a:endParaRPr>
                    </a:p>
                  </a:txBody>
                  <a:tcPr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ysDash"/>
                      <a:round/>
                      <a:headEnd type="none" w="med" len="med"/>
                      <a:tailEnd type="none" w="med" len="med"/>
                    </a:lnT>
                    <a:lnB w="12700" cap="flat" cmpd="sng" algn="ctr">
                      <a:solidFill>
                        <a:schemeClr val="bg2">
                          <a:lumMod val="90000"/>
                        </a:schemeClr>
                      </a:solidFill>
                      <a:prstDash val="sysDash"/>
                      <a:round/>
                      <a:headEnd type="none" w="med" len="med"/>
                      <a:tailEnd type="none" w="med" len="med"/>
                    </a:lnB>
                    <a:solidFill>
                      <a:schemeClr val="bg1"/>
                    </a:solidFill>
                  </a:tcPr>
                </a:tc>
                <a:tc>
                  <a:txBody>
                    <a:bodyPr/>
                    <a:lstStyle/>
                    <a:p>
                      <a:pPr algn="r"/>
                      <a:r>
                        <a:rPr kumimoji="1" lang="en-US" altLang="ja-JP" sz="1100" dirty="0">
                          <a:latin typeface="UD デジタル 教科書体 NK-B" panose="02020700000000000000" pitchFamily="18" charset="-128"/>
                          <a:ea typeface="UD デジタル 教科書体 NK-B" panose="02020700000000000000" pitchFamily="18" charset="-128"/>
                        </a:rPr>
                        <a:t>35</a:t>
                      </a:r>
                      <a:endParaRPr kumimoji="1" lang="ja-JP" altLang="en-US" sz="1100" dirty="0">
                        <a:latin typeface="UD デジタル 教科書体 NK-B" panose="02020700000000000000" pitchFamily="18" charset="-128"/>
                        <a:ea typeface="UD デジタル 教科書体 NK-B" panose="02020700000000000000" pitchFamily="18" charset="-128"/>
                      </a:endParaRPr>
                    </a:p>
                  </a:txBody>
                  <a:tcPr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ysDash"/>
                      <a:round/>
                      <a:headEnd type="none" w="med" len="med"/>
                      <a:tailEnd type="none" w="med" len="med"/>
                    </a:lnT>
                    <a:lnB w="12700" cap="flat" cmpd="sng" algn="ctr">
                      <a:solidFill>
                        <a:schemeClr val="bg2">
                          <a:lumMod val="90000"/>
                        </a:schemeClr>
                      </a:solidFill>
                      <a:prstDash val="sysDash"/>
                      <a:round/>
                      <a:headEnd type="none" w="med" len="med"/>
                      <a:tailEnd type="none" w="med" len="med"/>
                    </a:lnB>
                    <a:solidFill>
                      <a:schemeClr val="bg1"/>
                    </a:solidFill>
                  </a:tcPr>
                </a:tc>
                <a:tc>
                  <a:txBody>
                    <a:bodyPr/>
                    <a:lstStyle/>
                    <a:p>
                      <a:pPr algn="r"/>
                      <a:r>
                        <a:rPr kumimoji="1" lang="en-US" altLang="ja-JP" sz="1100" dirty="0">
                          <a:latin typeface="UD デジタル 教科書体 NK-B" panose="02020700000000000000" pitchFamily="18" charset="-128"/>
                          <a:ea typeface="UD デジタル 教科書体 NK-B" panose="02020700000000000000" pitchFamily="18" charset="-128"/>
                        </a:rPr>
                        <a:t>32</a:t>
                      </a:r>
                      <a:endParaRPr kumimoji="1" lang="ja-JP" altLang="en-US" sz="1100" dirty="0">
                        <a:latin typeface="UD デジタル 教科書体 NK-B" panose="02020700000000000000" pitchFamily="18" charset="-128"/>
                        <a:ea typeface="UD デジタル 教科書体 NK-B" panose="02020700000000000000" pitchFamily="18" charset="-128"/>
                      </a:endParaRPr>
                    </a:p>
                  </a:txBody>
                  <a:tcPr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ysDash"/>
                      <a:round/>
                      <a:headEnd type="none" w="med" len="med"/>
                      <a:tailEnd type="none" w="med" len="med"/>
                    </a:lnT>
                    <a:lnB w="12700" cap="flat" cmpd="sng" algn="ctr">
                      <a:solidFill>
                        <a:schemeClr val="bg2">
                          <a:lumMod val="90000"/>
                        </a:schemeClr>
                      </a:solidFill>
                      <a:prstDash val="sysDash"/>
                      <a:round/>
                      <a:headEnd type="none" w="med" len="med"/>
                      <a:tailEnd type="none" w="med" len="med"/>
                    </a:lnB>
                    <a:solidFill>
                      <a:schemeClr val="bg1"/>
                    </a:solidFill>
                  </a:tcPr>
                </a:tc>
                <a:tc>
                  <a:txBody>
                    <a:bodyPr/>
                    <a:lstStyle/>
                    <a:p>
                      <a:pPr algn="r"/>
                      <a:r>
                        <a:rPr kumimoji="1" lang="en-US" altLang="ja-JP" sz="1100" dirty="0">
                          <a:latin typeface="UD デジタル 教科書体 NK-B" panose="02020700000000000000" pitchFamily="18" charset="-128"/>
                          <a:ea typeface="UD デジタル 教科書体 NK-B" panose="02020700000000000000" pitchFamily="18" charset="-128"/>
                        </a:rPr>
                        <a:t>92</a:t>
                      </a:r>
                      <a:endParaRPr kumimoji="1" lang="ja-JP" altLang="en-US" sz="1100" dirty="0">
                        <a:latin typeface="UD デジタル 教科書体 NK-B" panose="02020700000000000000" pitchFamily="18" charset="-128"/>
                        <a:ea typeface="UD デジタル 教科書体 NK-B" panose="02020700000000000000" pitchFamily="18" charset="-128"/>
                      </a:endParaRPr>
                    </a:p>
                  </a:txBody>
                  <a:tcPr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ysDash"/>
                      <a:round/>
                      <a:headEnd type="none" w="med" len="med"/>
                      <a:tailEnd type="none" w="med" len="med"/>
                    </a:lnT>
                    <a:lnB w="12700" cap="flat" cmpd="sng" algn="ctr">
                      <a:solidFill>
                        <a:schemeClr val="bg2">
                          <a:lumMod val="90000"/>
                        </a:schemeClr>
                      </a:solidFill>
                      <a:prstDash val="sysDash"/>
                      <a:round/>
                      <a:headEnd type="none" w="med" len="med"/>
                      <a:tailEnd type="none" w="med" len="med"/>
                    </a:lnB>
                    <a:solidFill>
                      <a:schemeClr val="bg1"/>
                    </a:solidFill>
                  </a:tcPr>
                </a:tc>
                <a:tc>
                  <a:txBody>
                    <a:bodyPr/>
                    <a:lstStyle/>
                    <a:p>
                      <a:pPr algn="r"/>
                      <a:r>
                        <a:rPr kumimoji="1" lang="en-US" altLang="ja-JP" sz="1100" dirty="0">
                          <a:latin typeface="UD デジタル 教科書体 NK-B" panose="02020700000000000000" pitchFamily="18" charset="-128"/>
                          <a:ea typeface="UD デジタル 教科書体 NK-B" panose="02020700000000000000" pitchFamily="18" charset="-128"/>
                        </a:rPr>
                        <a:t>400</a:t>
                      </a:r>
                      <a:endParaRPr kumimoji="1" lang="ja-JP" altLang="en-US" sz="1100" dirty="0">
                        <a:latin typeface="UD デジタル 教科書体 NK-B" panose="02020700000000000000" pitchFamily="18" charset="-128"/>
                        <a:ea typeface="UD デジタル 教科書体 NK-B" panose="02020700000000000000" pitchFamily="18" charset="-128"/>
                      </a:endParaRPr>
                    </a:p>
                  </a:txBody>
                  <a:tcPr anchor="ctr">
                    <a:lnL w="12700" cap="flat" cmpd="sng" algn="ctr">
                      <a:solidFill>
                        <a:schemeClr val="bg2">
                          <a:lumMod val="90000"/>
                        </a:schemeClr>
                      </a:solidFill>
                      <a:prstDash val="solid"/>
                      <a:round/>
                      <a:headEnd type="none" w="med" len="med"/>
                      <a:tailEnd type="none" w="med" len="med"/>
                    </a:lnL>
                    <a:lnR w="381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ysDash"/>
                      <a:round/>
                      <a:headEnd type="none" w="med" len="med"/>
                      <a:tailEnd type="none" w="med" len="med"/>
                    </a:lnT>
                    <a:lnB w="12700" cap="flat" cmpd="sng" algn="ctr">
                      <a:solidFill>
                        <a:schemeClr val="bg2">
                          <a:lumMod val="90000"/>
                        </a:schemeClr>
                      </a:solidFill>
                      <a:prstDash val="sysDash"/>
                      <a:round/>
                      <a:headEnd type="none" w="med" len="med"/>
                      <a:tailEnd type="none" w="med" len="med"/>
                    </a:lnB>
                    <a:solidFill>
                      <a:schemeClr val="bg1"/>
                    </a:solidFill>
                  </a:tcPr>
                </a:tc>
                <a:tc>
                  <a:txBody>
                    <a:bodyPr/>
                    <a:lstStyle/>
                    <a:p>
                      <a:pPr algn="r"/>
                      <a:r>
                        <a:rPr kumimoji="1" lang="en-US" altLang="ja-JP" sz="1100" dirty="0">
                          <a:latin typeface="UD デジタル 教科書体 NK-B" panose="02020700000000000000" pitchFamily="18" charset="-128"/>
                          <a:ea typeface="UD デジタル 教科書体 NK-B" panose="02020700000000000000" pitchFamily="18" charset="-128"/>
                        </a:rPr>
                        <a:t>1,007</a:t>
                      </a:r>
                      <a:endParaRPr kumimoji="1" lang="ja-JP" altLang="en-US" sz="1100" dirty="0">
                        <a:latin typeface="UD デジタル 教科書体 NK-B" panose="02020700000000000000" pitchFamily="18" charset="-128"/>
                        <a:ea typeface="UD デジタル 教科書体 NK-B" panose="02020700000000000000" pitchFamily="18" charset="-128"/>
                      </a:endParaRPr>
                    </a:p>
                  </a:txBody>
                  <a:tcPr anchor="ctr">
                    <a:lnL w="38100" cap="flat" cmpd="sng" algn="ctr">
                      <a:solidFill>
                        <a:schemeClr val="bg2">
                          <a:lumMod val="90000"/>
                        </a:schemeClr>
                      </a:solidFill>
                      <a:prstDash val="solid"/>
                      <a:round/>
                      <a:headEnd type="none" w="med" len="med"/>
                      <a:tailEnd type="none" w="med" len="med"/>
                    </a:lnL>
                    <a:lnT w="12700" cap="flat" cmpd="sng" algn="ctr">
                      <a:solidFill>
                        <a:schemeClr val="bg2">
                          <a:lumMod val="90000"/>
                        </a:schemeClr>
                      </a:solidFill>
                      <a:prstDash val="sysDash"/>
                      <a:round/>
                      <a:headEnd type="none" w="med" len="med"/>
                      <a:tailEnd type="none" w="med" len="med"/>
                    </a:lnT>
                    <a:lnB w="12700" cap="flat" cmpd="sng" algn="ctr">
                      <a:solidFill>
                        <a:schemeClr val="bg2">
                          <a:lumMod val="90000"/>
                        </a:schemeClr>
                      </a:solidFill>
                      <a:prstDash val="sysDash"/>
                      <a:round/>
                      <a:headEnd type="none" w="med" len="med"/>
                      <a:tailEnd type="none" w="med" len="med"/>
                    </a:lnB>
                    <a:solidFill>
                      <a:schemeClr val="bg1"/>
                    </a:solidFill>
                  </a:tcPr>
                </a:tc>
                <a:extLst>
                  <a:ext uri="{0D108BD9-81ED-4DB2-BD59-A6C34878D82A}">
                    <a16:rowId xmlns:a16="http://schemas.microsoft.com/office/drawing/2014/main" val="4253788535"/>
                  </a:ext>
                </a:extLst>
              </a:tr>
              <a:tr h="398892">
                <a:tc>
                  <a:txBody>
                    <a:bodyPr/>
                    <a:lstStyle/>
                    <a:p>
                      <a:pPr algn="l"/>
                      <a:r>
                        <a:rPr kumimoji="1" lang="ja-JP" altLang="en-US" sz="1200" dirty="0">
                          <a:latin typeface="UD デジタル 教科書体 NK-B" panose="02020700000000000000" pitchFamily="18" charset="-128"/>
                          <a:ea typeface="UD デジタル 教科書体 NK-B" panose="02020700000000000000" pitchFamily="18" charset="-128"/>
                        </a:rPr>
                        <a:t>単路</a:t>
                      </a:r>
                    </a:p>
                  </a:txBody>
                  <a:tcPr anchor="ctr">
                    <a:lnR w="381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ysDash"/>
                      <a:round/>
                      <a:headEnd type="none" w="med" len="med"/>
                      <a:tailEnd type="none" w="med" len="med"/>
                    </a:lnT>
                    <a:lnB w="12700" cap="flat" cmpd="sng" algn="ctr">
                      <a:solidFill>
                        <a:schemeClr val="bg2">
                          <a:lumMod val="90000"/>
                        </a:schemeClr>
                      </a:solidFill>
                      <a:prstDash val="sysDash"/>
                      <a:round/>
                      <a:headEnd type="none" w="med" len="med"/>
                      <a:tailEnd type="none" w="med" len="med"/>
                    </a:lnB>
                    <a:solidFill>
                      <a:schemeClr val="bg1"/>
                    </a:solidFill>
                  </a:tcPr>
                </a:tc>
                <a:tc>
                  <a:txBody>
                    <a:bodyPr/>
                    <a:lstStyle/>
                    <a:p>
                      <a:pPr algn="r"/>
                      <a:r>
                        <a:rPr kumimoji="1" lang="en-US" altLang="ja-JP" sz="1100" dirty="0">
                          <a:latin typeface="UD デジタル 教科書体 NK-B" panose="02020700000000000000" pitchFamily="18" charset="-128"/>
                          <a:ea typeface="UD デジタル 教科書体 NK-B" panose="02020700000000000000" pitchFamily="18" charset="-128"/>
                        </a:rPr>
                        <a:t>768</a:t>
                      </a:r>
                      <a:endParaRPr kumimoji="1" lang="ja-JP" altLang="en-US" sz="1100" dirty="0">
                        <a:latin typeface="UD デジタル 教科書体 NK-B" panose="02020700000000000000" pitchFamily="18" charset="-128"/>
                        <a:ea typeface="UD デジタル 教科書体 NK-B" panose="02020700000000000000" pitchFamily="18" charset="-128"/>
                      </a:endParaRPr>
                    </a:p>
                  </a:txBody>
                  <a:tcPr anchor="ctr">
                    <a:lnL w="381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ysDash"/>
                      <a:round/>
                      <a:headEnd type="none" w="med" len="med"/>
                      <a:tailEnd type="none" w="med" len="med"/>
                    </a:lnT>
                    <a:lnB w="12700" cap="flat" cmpd="sng" algn="ctr">
                      <a:solidFill>
                        <a:schemeClr val="bg2">
                          <a:lumMod val="90000"/>
                        </a:schemeClr>
                      </a:solidFill>
                      <a:prstDash val="sysDash"/>
                      <a:round/>
                      <a:headEnd type="none" w="med" len="med"/>
                      <a:tailEnd type="none" w="med" len="med"/>
                    </a:lnB>
                    <a:solidFill>
                      <a:schemeClr val="bg1"/>
                    </a:solidFill>
                  </a:tcPr>
                </a:tc>
                <a:tc>
                  <a:txBody>
                    <a:bodyPr/>
                    <a:lstStyle/>
                    <a:p>
                      <a:pPr algn="r"/>
                      <a:r>
                        <a:rPr kumimoji="1" lang="en-US" altLang="ja-JP" sz="1100" dirty="0">
                          <a:latin typeface="UD デジタル 教科書体 NK-B" panose="02020700000000000000" pitchFamily="18" charset="-128"/>
                          <a:ea typeface="UD デジタル 教科書体 NK-B" panose="02020700000000000000" pitchFamily="18" charset="-128"/>
                        </a:rPr>
                        <a:t>141</a:t>
                      </a:r>
                      <a:endParaRPr kumimoji="1" lang="ja-JP" altLang="en-US" sz="1100" dirty="0">
                        <a:latin typeface="UD デジタル 教科書体 NK-B" panose="02020700000000000000" pitchFamily="18" charset="-128"/>
                        <a:ea typeface="UD デジタル 教科書体 NK-B" panose="02020700000000000000" pitchFamily="18" charset="-128"/>
                      </a:endParaRPr>
                    </a:p>
                  </a:txBody>
                  <a:tcPr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ysDash"/>
                      <a:round/>
                      <a:headEnd type="none" w="med" len="med"/>
                      <a:tailEnd type="none" w="med" len="med"/>
                    </a:lnT>
                    <a:lnB w="12700" cap="flat" cmpd="sng" algn="ctr">
                      <a:solidFill>
                        <a:schemeClr val="bg2">
                          <a:lumMod val="90000"/>
                        </a:schemeClr>
                      </a:solidFill>
                      <a:prstDash val="sysDash"/>
                      <a:round/>
                      <a:headEnd type="none" w="med" len="med"/>
                      <a:tailEnd type="none" w="med" len="med"/>
                    </a:lnB>
                    <a:solidFill>
                      <a:schemeClr val="bg1"/>
                    </a:solidFill>
                  </a:tcPr>
                </a:tc>
                <a:tc>
                  <a:txBody>
                    <a:bodyPr/>
                    <a:lstStyle/>
                    <a:p>
                      <a:pPr algn="r"/>
                      <a:r>
                        <a:rPr kumimoji="1" lang="en-US" altLang="ja-JP" sz="1100" dirty="0">
                          <a:latin typeface="UD デジタル 教科書体 NK-B" panose="02020700000000000000" pitchFamily="18" charset="-128"/>
                          <a:ea typeface="UD デジタル 教科書体 NK-B" panose="02020700000000000000" pitchFamily="18" charset="-128"/>
                        </a:rPr>
                        <a:t>188</a:t>
                      </a:r>
                      <a:endParaRPr kumimoji="1" lang="ja-JP" altLang="en-US" sz="1100" dirty="0">
                        <a:latin typeface="UD デジタル 教科書体 NK-B" panose="02020700000000000000" pitchFamily="18" charset="-128"/>
                        <a:ea typeface="UD デジタル 教科書体 NK-B" panose="02020700000000000000" pitchFamily="18" charset="-128"/>
                      </a:endParaRPr>
                    </a:p>
                  </a:txBody>
                  <a:tcPr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ysDash"/>
                      <a:round/>
                      <a:headEnd type="none" w="med" len="med"/>
                      <a:tailEnd type="none" w="med" len="med"/>
                    </a:lnT>
                    <a:lnB w="12700" cap="flat" cmpd="sng" algn="ctr">
                      <a:solidFill>
                        <a:schemeClr val="bg2">
                          <a:lumMod val="90000"/>
                        </a:schemeClr>
                      </a:solidFill>
                      <a:prstDash val="sysDash"/>
                      <a:round/>
                      <a:headEnd type="none" w="med" len="med"/>
                      <a:tailEnd type="none" w="med" len="med"/>
                    </a:lnB>
                    <a:solidFill>
                      <a:schemeClr val="bg1"/>
                    </a:solidFill>
                  </a:tcPr>
                </a:tc>
                <a:tc>
                  <a:txBody>
                    <a:bodyPr/>
                    <a:lstStyle/>
                    <a:p>
                      <a:pPr algn="r"/>
                      <a:r>
                        <a:rPr kumimoji="1" lang="en-US" altLang="ja-JP" sz="1100" dirty="0">
                          <a:latin typeface="UD デジタル 教科書体 NK-B" panose="02020700000000000000" pitchFamily="18" charset="-128"/>
                          <a:ea typeface="UD デジタル 教科書体 NK-B" panose="02020700000000000000" pitchFamily="18" charset="-128"/>
                        </a:rPr>
                        <a:t>574</a:t>
                      </a:r>
                      <a:endParaRPr kumimoji="1" lang="ja-JP" altLang="en-US" sz="1100" dirty="0">
                        <a:latin typeface="UD デジタル 教科書体 NK-B" panose="02020700000000000000" pitchFamily="18" charset="-128"/>
                        <a:ea typeface="UD デジタル 教科書体 NK-B" panose="02020700000000000000" pitchFamily="18" charset="-128"/>
                      </a:endParaRPr>
                    </a:p>
                  </a:txBody>
                  <a:tcPr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ysDash"/>
                      <a:round/>
                      <a:headEnd type="none" w="med" len="med"/>
                      <a:tailEnd type="none" w="med" len="med"/>
                    </a:lnT>
                    <a:lnB w="12700" cap="flat" cmpd="sng" algn="ctr">
                      <a:solidFill>
                        <a:schemeClr val="bg2">
                          <a:lumMod val="90000"/>
                        </a:schemeClr>
                      </a:solidFill>
                      <a:prstDash val="sysDash"/>
                      <a:round/>
                      <a:headEnd type="none" w="med" len="med"/>
                      <a:tailEnd type="none" w="med" len="med"/>
                    </a:lnB>
                    <a:solidFill>
                      <a:schemeClr val="accent2">
                        <a:lumMod val="20000"/>
                        <a:lumOff val="80000"/>
                      </a:schemeClr>
                    </a:solidFill>
                  </a:tcPr>
                </a:tc>
                <a:tc>
                  <a:txBody>
                    <a:bodyPr/>
                    <a:lstStyle/>
                    <a:p>
                      <a:pPr algn="r"/>
                      <a:r>
                        <a:rPr kumimoji="1" lang="en-US" altLang="ja-JP" sz="1100" dirty="0">
                          <a:latin typeface="UD デジタル 教科書体 NK-B" panose="02020700000000000000" pitchFamily="18" charset="-128"/>
                          <a:ea typeface="UD デジタル 教科書体 NK-B" panose="02020700000000000000" pitchFamily="18" charset="-128"/>
                        </a:rPr>
                        <a:t>455</a:t>
                      </a:r>
                      <a:endParaRPr kumimoji="1" lang="ja-JP" altLang="en-US" sz="1100" dirty="0">
                        <a:latin typeface="UD デジタル 教科書体 NK-B" panose="02020700000000000000" pitchFamily="18" charset="-128"/>
                        <a:ea typeface="UD デジタル 教科書体 NK-B" panose="02020700000000000000" pitchFamily="18" charset="-128"/>
                      </a:endParaRPr>
                    </a:p>
                  </a:txBody>
                  <a:tcPr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ysDash"/>
                      <a:round/>
                      <a:headEnd type="none" w="med" len="med"/>
                      <a:tailEnd type="none" w="med" len="med"/>
                    </a:lnT>
                    <a:lnB w="12700" cap="flat" cmpd="sng" algn="ctr">
                      <a:solidFill>
                        <a:schemeClr val="bg2">
                          <a:lumMod val="90000"/>
                        </a:schemeClr>
                      </a:solidFill>
                      <a:prstDash val="sysDash"/>
                      <a:round/>
                      <a:headEnd type="none" w="med" len="med"/>
                      <a:tailEnd type="none" w="med" len="med"/>
                    </a:lnB>
                    <a:solidFill>
                      <a:schemeClr val="bg1"/>
                    </a:solidFill>
                  </a:tcPr>
                </a:tc>
                <a:tc>
                  <a:txBody>
                    <a:bodyPr/>
                    <a:lstStyle/>
                    <a:p>
                      <a:pPr algn="r"/>
                      <a:r>
                        <a:rPr kumimoji="1" lang="en-US" altLang="ja-JP" sz="1100" dirty="0">
                          <a:latin typeface="UD デジタル 教科書体 NK-B" panose="02020700000000000000" pitchFamily="18" charset="-128"/>
                          <a:ea typeface="UD デジタル 教科書体 NK-B" panose="02020700000000000000" pitchFamily="18" charset="-128"/>
                        </a:rPr>
                        <a:t>143</a:t>
                      </a:r>
                      <a:endParaRPr kumimoji="1" lang="ja-JP" altLang="en-US" sz="1100" dirty="0">
                        <a:latin typeface="UD デジタル 教科書体 NK-B" panose="02020700000000000000" pitchFamily="18" charset="-128"/>
                        <a:ea typeface="UD デジタル 教科書体 NK-B" panose="02020700000000000000" pitchFamily="18" charset="-128"/>
                      </a:endParaRPr>
                    </a:p>
                  </a:txBody>
                  <a:tcPr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ysDash"/>
                      <a:round/>
                      <a:headEnd type="none" w="med" len="med"/>
                      <a:tailEnd type="none" w="med" len="med"/>
                    </a:lnT>
                    <a:lnB w="12700" cap="flat" cmpd="sng" algn="ctr">
                      <a:solidFill>
                        <a:schemeClr val="bg2">
                          <a:lumMod val="90000"/>
                        </a:schemeClr>
                      </a:solidFill>
                      <a:prstDash val="sysDash"/>
                      <a:round/>
                      <a:headEnd type="none" w="med" len="med"/>
                      <a:tailEnd type="none" w="med" len="med"/>
                    </a:lnB>
                    <a:solidFill>
                      <a:schemeClr val="bg1"/>
                    </a:solidFill>
                  </a:tcPr>
                </a:tc>
                <a:tc>
                  <a:txBody>
                    <a:bodyPr/>
                    <a:lstStyle/>
                    <a:p>
                      <a:pPr algn="r"/>
                      <a:r>
                        <a:rPr kumimoji="1" lang="en-US" altLang="ja-JP" sz="1100" dirty="0">
                          <a:latin typeface="UD デジタル 教科書体 NK-B" panose="02020700000000000000" pitchFamily="18" charset="-128"/>
                          <a:ea typeface="UD デジタル 教科書体 NK-B" panose="02020700000000000000" pitchFamily="18" charset="-128"/>
                        </a:rPr>
                        <a:t>149</a:t>
                      </a:r>
                      <a:endParaRPr kumimoji="1" lang="ja-JP" altLang="en-US" sz="1100" dirty="0">
                        <a:latin typeface="UD デジタル 教科書体 NK-B" panose="02020700000000000000" pitchFamily="18" charset="-128"/>
                        <a:ea typeface="UD デジタル 教科書体 NK-B" panose="02020700000000000000" pitchFamily="18" charset="-128"/>
                      </a:endParaRPr>
                    </a:p>
                  </a:txBody>
                  <a:tcPr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ysDash"/>
                      <a:round/>
                      <a:headEnd type="none" w="med" len="med"/>
                      <a:tailEnd type="none" w="med" len="med"/>
                    </a:lnT>
                    <a:lnB w="12700" cap="flat" cmpd="sng" algn="ctr">
                      <a:solidFill>
                        <a:schemeClr val="bg2">
                          <a:lumMod val="90000"/>
                        </a:schemeClr>
                      </a:solidFill>
                      <a:prstDash val="sysDash"/>
                      <a:round/>
                      <a:headEnd type="none" w="med" len="med"/>
                      <a:tailEnd type="none" w="med" len="med"/>
                    </a:lnB>
                    <a:solidFill>
                      <a:schemeClr val="bg1"/>
                    </a:solidFill>
                  </a:tcPr>
                </a:tc>
                <a:tc>
                  <a:txBody>
                    <a:bodyPr/>
                    <a:lstStyle/>
                    <a:p>
                      <a:pPr algn="r"/>
                      <a:r>
                        <a:rPr kumimoji="1" lang="en-US" altLang="ja-JP" sz="1100" dirty="0">
                          <a:latin typeface="UD デジタル 教科書体 NK-B" panose="02020700000000000000" pitchFamily="18" charset="-128"/>
                          <a:ea typeface="UD デジタル 教科書体 NK-B" panose="02020700000000000000" pitchFamily="18" charset="-128"/>
                        </a:rPr>
                        <a:t>96</a:t>
                      </a:r>
                      <a:endParaRPr kumimoji="1" lang="ja-JP" altLang="en-US" sz="1100" dirty="0">
                        <a:latin typeface="UD デジタル 教科書体 NK-B" panose="02020700000000000000" pitchFamily="18" charset="-128"/>
                        <a:ea typeface="UD デジタル 教科書体 NK-B" panose="02020700000000000000" pitchFamily="18" charset="-128"/>
                      </a:endParaRPr>
                    </a:p>
                  </a:txBody>
                  <a:tcPr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ysDash"/>
                      <a:round/>
                      <a:headEnd type="none" w="med" len="med"/>
                      <a:tailEnd type="none" w="med" len="med"/>
                    </a:lnT>
                    <a:lnB w="12700" cap="flat" cmpd="sng" algn="ctr">
                      <a:solidFill>
                        <a:schemeClr val="bg2">
                          <a:lumMod val="90000"/>
                        </a:schemeClr>
                      </a:solidFill>
                      <a:prstDash val="sysDash"/>
                      <a:round/>
                      <a:headEnd type="none" w="med" len="med"/>
                      <a:tailEnd type="none" w="med" len="med"/>
                    </a:lnB>
                    <a:solidFill>
                      <a:schemeClr val="bg1"/>
                    </a:solidFill>
                  </a:tcPr>
                </a:tc>
                <a:tc>
                  <a:txBody>
                    <a:bodyPr/>
                    <a:lstStyle/>
                    <a:p>
                      <a:pPr algn="r"/>
                      <a:r>
                        <a:rPr kumimoji="1" lang="en-US" altLang="ja-JP" sz="1100" dirty="0">
                          <a:latin typeface="UD デジタル 教科書体 NK-B" panose="02020700000000000000" pitchFamily="18" charset="-128"/>
                          <a:ea typeface="UD デジタル 教科書体 NK-B" panose="02020700000000000000" pitchFamily="18" charset="-128"/>
                        </a:rPr>
                        <a:t>544</a:t>
                      </a:r>
                      <a:endParaRPr kumimoji="1" lang="ja-JP" altLang="en-US" sz="1100" dirty="0">
                        <a:latin typeface="UD デジタル 教科書体 NK-B" panose="02020700000000000000" pitchFamily="18" charset="-128"/>
                        <a:ea typeface="UD デジタル 教科書体 NK-B" panose="02020700000000000000" pitchFamily="18" charset="-128"/>
                      </a:endParaRPr>
                    </a:p>
                  </a:txBody>
                  <a:tcPr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ysDash"/>
                      <a:round/>
                      <a:headEnd type="none" w="med" len="med"/>
                      <a:tailEnd type="none" w="med" len="med"/>
                    </a:lnT>
                    <a:lnB w="12700" cap="flat" cmpd="sng" algn="ctr">
                      <a:solidFill>
                        <a:schemeClr val="bg2">
                          <a:lumMod val="90000"/>
                        </a:schemeClr>
                      </a:solidFill>
                      <a:prstDash val="sysDash"/>
                      <a:round/>
                      <a:headEnd type="none" w="med" len="med"/>
                      <a:tailEnd type="none" w="med" len="med"/>
                    </a:lnB>
                    <a:solidFill>
                      <a:schemeClr val="bg1"/>
                    </a:solidFill>
                  </a:tcPr>
                </a:tc>
                <a:tc>
                  <a:txBody>
                    <a:bodyPr/>
                    <a:lstStyle/>
                    <a:p>
                      <a:pPr algn="r"/>
                      <a:r>
                        <a:rPr kumimoji="1" lang="en-US" altLang="ja-JP" sz="1100" dirty="0">
                          <a:latin typeface="UD デジタル 教科書体 NK-B" panose="02020700000000000000" pitchFamily="18" charset="-128"/>
                          <a:ea typeface="UD デジタル 教科書体 NK-B" panose="02020700000000000000" pitchFamily="18" charset="-128"/>
                        </a:rPr>
                        <a:t>3,068</a:t>
                      </a:r>
                      <a:endParaRPr kumimoji="1" lang="ja-JP" altLang="en-US" sz="1100" dirty="0">
                        <a:latin typeface="UD デジタル 教科書体 NK-B" panose="02020700000000000000" pitchFamily="18" charset="-128"/>
                        <a:ea typeface="UD デジタル 教科書体 NK-B" panose="02020700000000000000" pitchFamily="18" charset="-128"/>
                      </a:endParaRPr>
                    </a:p>
                  </a:txBody>
                  <a:tcPr anchor="ctr">
                    <a:lnL w="12700" cap="flat" cmpd="sng" algn="ctr">
                      <a:solidFill>
                        <a:schemeClr val="bg2">
                          <a:lumMod val="90000"/>
                        </a:schemeClr>
                      </a:solidFill>
                      <a:prstDash val="solid"/>
                      <a:round/>
                      <a:headEnd type="none" w="med" len="med"/>
                      <a:tailEnd type="none" w="med" len="med"/>
                    </a:lnL>
                    <a:lnR w="381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ysDash"/>
                      <a:round/>
                      <a:headEnd type="none" w="med" len="med"/>
                      <a:tailEnd type="none" w="med" len="med"/>
                    </a:lnT>
                    <a:lnB w="12700" cap="flat" cmpd="sng" algn="ctr">
                      <a:solidFill>
                        <a:schemeClr val="bg2">
                          <a:lumMod val="90000"/>
                        </a:schemeClr>
                      </a:solidFill>
                      <a:prstDash val="sysDash"/>
                      <a:round/>
                      <a:headEnd type="none" w="med" len="med"/>
                      <a:tailEnd type="none" w="med" len="med"/>
                    </a:lnB>
                    <a:solidFill>
                      <a:schemeClr val="bg1"/>
                    </a:solidFill>
                  </a:tcPr>
                </a:tc>
                <a:tc>
                  <a:txBody>
                    <a:bodyPr/>
                    <a:lstStyle/>
                    <a:p>
                      <a:pPr algn="r"/>
                      <a:r>
                        <a:rPr kumimoji="1" lang="en-US" altLang="ja-JP" sz="1100" dirty="0">
                          <a:latin typeface="UD デジタル 教科書体 NK-B" panose="02020700000000000000" pitchFamily="18" charset="-128"/>
                          <a:ea typeface="UD デジタル 教科書体 NK-B" panose="02020700000000000000" pitchFamily="18" charset="-128"/>
                        </a:rPr>
                        <a:t>6,126</a:t>
                      </a:r>
                      <a:endParaRPr kumimoji="1" lang="ja-JP" altLang="en-US" sz="1100" dirty="0">
                        <a:latin typeface="UD デジタル 教科書体 NK-B" panose="02020700000000000000" pitchFamily="18" charset="-128"/>
                        <a:ea typeface="UD デジタル 教科書体 NK-B" panose="02020700000000000000" pitchFamily="18" charset="-128"/>
                      </a:endParaRPr>
                    </a:p>
                  </a:txBody>
                  <a:tcPr anchor="ctr">
                    <a:lnL w="38100" cap="flat" cmpd="sng" algn="ctr">
                      <a:solidFill>
                        <a:schemeClr val="bg2">
                          <a:lumMod val="90000"/>
                        </a:schemeClr>
                      </a:solidFill>
                      <a:prstDash val="solid"/>
                      <a:round/>
                      <a:headEnd type="none" w="med" len="med"/>
                      <a:tailEnd type="none" w="med" len="med"/>
                    </a:lnL>
                    <a:lnT w="12700" cap="flat" cmpd="sng" algn="ctr">
                      <a:solidFill>
                        <a:schemeClr val="bg2">
                          <a:lumMod val="90000"/>
                        </a:schemeClr>
                      </a:solidFill>
                      <a:prstDash val="sysDash"/>
                      <a:round/>
                      <a:headEnd type="none" w="med" len="med"/>
                      <a:tailEnd type="none" w="med" len="med"/>
                    </a:lnT>
                    <a:lnB w="12700" cap="flat" cmpd="sng" algn="ctr">
                      <a:solidFill>
                        <a:schemeClr val="bg2">
                          <a:lumMod val="90000"/>
                        </a:schemeClr>
                      </a:solidFill>
                      <a:prstDash val="sysDash"/>
                      <a:round/>
                      <a:headEnd type="none" w="med" len="med"/>
                      <a:tailEnd type="none" w="med" len="med"/>
                    </a:lnB>
                    <a:solidFill>
                      <a:schemeClr val="bg1"/>
                    </a:solidFill>
                  </a:tcPr>
                </a:tc>
                <a:extLst>
                  <a:ext uri="{0D108BD9-81ED-4DB2-BD59-A6C34878D82A}">
                    <a16:rowId xmlns:a16="http://schemas.microsoft.com/office/drawing/2014/main" val="1328426380"/>
                  </a:ext>
                </a:extLst>
              </a:tr>
              <a:tr h="398892">
                <a:tc>
                  <a:txBody>
                    <a:bodyPr/>
                    <a:lstStyle/>
                    <a:p>
                      <a:pPr algn="l"/>
                      <a:r>
                        <a:rPr kumimoji="1" lang="ja-JP" altLang="en-US" sz="1200" dirty="0">
                          <a:latin typeface="UD デジタル 教科書体 NK-B" panose="02020700000000000000" pitchFamily="18" charset="-128"/>
                          <a:ea typeface="UD デジタル 教科書体 NK-B" panose="02020700000000000000" pitchFamily="18" charset="-128"/>
                        </a:rPr>
                        <a:t>踏切</a:t>
                      </a:r>
                    </a:p>
                  </a:txBody>
                  <a:tcPr anchor="ctr">
                    <a:lnR w="381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ysDash"/>
                      <a:round/>
                      <a:headEnd type="none" w="med" len="med"/>
                      <a:tailEnd type="none" w="med" len="med"/>
                    </a:lnT>
                    <a:lnB w="12700" cap="flat" cmpd="sng" algn="ctr">
                      <a:solidFill>
                        <a:schemeClr val="bg2">
                          <a:lumMod val="90000"/>
                        </a:schemeClr>
                      </a:solidFill>
                      <a:prstDash val="sysDash"/>
                      <a:round/>
                      <a:headEnd type="none" w="med" len="med"/>
                      <a:tailEnd type="none" w="med" len="med"/>
                    </a:lnB>
                    <a:solidFill>
                      <a:schemeClr val="bg1"/>
                    </a:solidFill>
                  </a:tcPr>
                </a:tc>
                <a:tc>
                  <a:txBody>
                    <a:bodyPr/>
                    <a:lstStyle/>
                    <a:p>
                      <a:pPr algn="r"/>
                      <a:r>
                        <a:rPr kumimoji="1" lang="ja-JP" altLang="en-US" sz="1100" dirty="0">
                          <a:latin typeface="UD デジタル 教科書体 NK-B" panose="02020700000000000000" pitchFamily="18" charset="-128"/>
                          <a:ea typeface="UD デジタル 教科書体 NK-B" panose="02020700000000000000" pitchFamily="18" charset="-128"/>
                        </a:rPr>
                        <a:t>－</a:t>
                      </a:r>
                    </a:p>
                  </a:txBody>
                  <a:tcPr anchor="ctr">
                    <a:lnL w="381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ysDash"/>
                      <a:round/>
                      <a:headEnd type="none" w="med" len="med"/>
                      <a:tailEnd type="none" w="med" len="med"/>
                    </a:lnT>
                    <a:lnB w="12700" cap="flat" cmpd="sng" algn="ctr">
                      <a:solidFill>
                        <a:schemeClr val="bg2">
                          <a:lumMod val="90000"/>
                        </a:schemeClr>
                      </a:solidFill>
                      <a:prstDash val="sysDash"/>
                      <a:round/>
                      <a:headEnd type="none" w="med" len="med"/>
                      <a:tailEnd type="none" w="med" len="med"/>
                    </a:lnB>
                    <a:solidFill>
                      <a:schemeClr val="bg1"/>
                    </a:solidFill>
                  </a:tcPr>
                </a:tc>
                <a:tc>
                  <a:txBody>
                    <a:bodyPr/>
                    <a:lstStyle/>
                    <a:p>
                      <a:pPr algn="r"/>
                      <a:r>
                        <a:rPr kumimoji="1" lang="ja-JP" altLang="en-US" sz="1100" dirty="0">
                          <a:latin typeface="UD デジタル 教科書体 NK-B" panose="02020700000000000000" pitchFamily="18" charset="-128"/>
                          <a:ea typeface="UD デジタル 教科書体 NK-B" panose="02020700000000000000" pitchFamily="18" charset="-128"/>
                        </a:rPr>
                        <a:t>－</a:t>
                      </a:r>
                    </a:p>
                  </a:txBody>
                  <a:tcPr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ysDash"/>
                      <a:round/>
                      <a:headEnd type="none" w="med" len="med"/>
                      <a:tailEnd type="none" w="med" len="med"/>
                    </a:lnT>
                    <a:lnB w="12700" cap="flat" cmpd="sng" algn="ctr">
                      <a:solidFill>
                        <a:schemeClr val="bg2">
                          <a:lumMod val="90000"/>
                        </a:schemeClr>
                      </a:solidFill>
                      <a:prstDash val="sysDash"/>
                      <a:round/>
                      <a:headEnd type="none" w="med" len="med"/>
                      <a:tailEnd type="none" w="med" len="med"/>
                    </a:lnB>
                    <a:solidFill>
                      <a:schemeClr val="bg1"/>
                    </a:solidFill>
                  </a:tcPr>
                </a:tc>
                <a:tc>
                  <a:txBody>
                    <a:bodyPr/>
                    <a:lstStyle/>
                    <a:p>
                      <a:pPr algn="r"/>
                      <a:r>
                        <a:rPr kumimoji="1" lang="ja-JP" altLang="en-US" sz="1100" dirty="0">
                          <a:latin typeface="UD デジタル 教科書体 NK-B" panose="02020700000000000000" pitchFamily="18" charset="-128"/>
                          <a:ea typeface="UD デジタル 教科書体 NK-B" panose="02020700000000000000" pitchFamily="18" charset="-128"/>
                        </a:rPr>
                        <a:t>－</a:t>
                      </a:r>
                    </a:p>
                  </a:txBody>
                  <a:tcPr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ysDash"/>
                      <a:round/>
                      <a:headEnd type="none" w="med" len="med"/>
                      <a:tailEnd type="none" w="med" len="med"/>
                    </a:lnT>
                    <a:lnB w="12700" cap="flat" cmpd="sng" algn="ctr">
                      <a:solidFill>
                        <a:schemeClr val="bg2">
                          <a:lumMod val="90000"/>
                        </a:schemeClr>
                      </a:solidFill>
                      <a:prstDash val="sysDash"/>
                      <a:round/>
                      <a:headEnd type="none" w="med" len="med"/>
                      <a:tailEnd type="none" w="med" len="med"/>
                    </a:lnB>
                    <a:solidFill>
                      <a:schemeClr val="bg1"/>
                    </a:solidFill>
                  </a:tcPr>
                </a:tc>
                <a:tc>
                  <a:txBody>
                    <a:bodyPr/>
                    <a:lstStyle/>
                    <a:p>
                      <a:pPr algn="r"/>
                      <a:r>
                        <a:rPr kumimoji="1" lang="ja-JP" altLang="en-US" sz="1100" dirty="0">
                          <a:latin typeface="UD デジタル 教科書体 NK-B" panose="02020700000000000000" pitchFamily="18" charset="-128"/>
                          <a:ea typeface="UD デジタル 教科書体 NK-B" panose="02020700000000000000" pitchFamily="18" charset="-128"/>
                        </a:rPr>
                        <a:t>－</a:t>
                      </a:r>
                    </a:p>
                  </a:txBody>
                  <a:tcPr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ysDash"/>
                      <a:round/>
                      <a:headEnd type="none" w="med" len="med"/>
                      <a:tailEnd type="none" w="med" len="med"/>
                    </a:lnT>
                    <a:lnB w="12700" cap="flat" cmpd="sng" algn="ctr">
                      <a:solidFill>
                        <a:schemeClr val="bg2">
                          <a:lumMod val="90000"/>
                        </a:schemeClr>
                      </a:solidFill>
                      <a:prstDash val="sysDash"/>
                      <a:round/>
                      <a:headEnd type="none" w="med" len="med"/>
                      <a:tailEnd type="none" w="med" len="med"/>
                    </a:lnB>
                    <a:solidFill>
                      <a:schemeClr val="accent2">
                        <a:lumMod val="20000"/>
                        <a:lumOff val="80000"/>
                      </a:schemeClr>
                    </a:solidFill>
                  </a:tcPr>
                </a:tc>
                <a:tc>
                  <a:txBody>
                    <a:bodyPr/>
                    <a:lstStyle/>
                    <a:p>
                      <a:pPr algn="r"/>
                      <a:r>
                        <a:rPr kumimoji="1" lang="ja-JP" altLang="en-US" sz="1100" dirty="0">
                          <a:latin typeface="UD デジタル 教科書体 NK-B" panose="02020700000000000000" pitchFamily="18" charset="-128"/>
                          <a:ea typeface="UD デジタル 教科書体 NK-B" panose="02020700000000000000" pitchFamily="18" charset="-128"/>
                        </a:rPr>
                        <a:t>－</a:t>
                      </a:r>
                    </a:p>
                  </a:txBody>
                  <a:tcPr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ysDash"/>
                      <a:round/>
                      <a:headEnd type="none" w="med" len="med"/>
                      <a:tailEnd type="none" w="med" len="med"/>
                    </a:lnT>
                    <a:lnB w="12700" cap="flat" cmpd="sng" algn="ctr">
                      <a:solidFill>
                        <a:schemeClr val="bg2">
                          <a:lumMod val="90000"/>
                        </a:schemeClr>
                      </a:solidFill>
                      <a:prstDash val="sysDash"/>
                      <a:round/>
                      <a:headEnd type="none" w="med" len="med"/>
                      <a:tailEnd type="none" w="med" len="med"/>
                    </a:lnB>
                    <a:solidFill>
                      <a:schemeClr val="bg1"/>
                    </a:solidFill>
                  </a:tcPr>
                </a:tc>
                <a:tc>
                  <a:txBody>
                    <a:bodyPr/>
                    <a:lstStyle/>
                    <a:p>
                      <a:pPr algn="r"/>
                      <a:r>
                        <a:rPr kumimoji="1" lang="ja-JP" altLang="en-US" sz="1100" dirty="0">
                          <a:latin typeface="UD デジタル 教科書体 NK-B" panose="02020700000000000000" pitchFamily="18" charset="-128"/>
                          <a:ea typeface="UD デジタル 教科書体 NK-B" panose="02020700000000000000" pitchFamily="18" charset="-128"/>
                        </a:rPr>
                        <a:t>－</a:t>
                      </a:r>
                    </a:p>
                  </a:txBody>
                  <a:tcPr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ysDash"/>
                      <a:round/>
                      <a:headEnd type="none" w="med" len="med"/>
                      <a:tailEnd type="none" w="med" len="med"/>
                    </a:lnT>
                    <a:lnB w="12700" cap="flat" cmpd="sng" algn="ctr">
                      <a:solidFill>
                        <a:schemeClr val="bg2">
                          <a:lumMod val="90000"/>
                        </a:schemeClr>
                      </a:solidFill>
                      <a:prstDash val="sysDash"/>
                      <a:round/>
                      <a:headEnd type="none" w="med" len="med"/>
                      <a:tailEnd type="none" w="med" len="med"/>
                    </a:lnB>
                    <a:solidFill>
                      <a:schemeClr val="bg1"/>
                    </a:solidFill>
                  </a:tcPr>
                </a:tc>
                <a:tc>
                  <a:txBody>
                    <a:bodyPr/>
                    <a:lstStyle/>
                    <a:p>
                      <a:pPr algn="r"/>
                      <a:r>
                        <a:rPr kumimoji="1" lang="ja-JP" altLang="en-US" sz="1100" dirty="0">
                          <a:latin typeface="UD デジタル 教科書体 NK-B" panose="02020700000000000000" pitchFamily="18" charset="-128"/>
                          <a:ea typeface="UD デジタル 教科書体 NK-B" panose="02020700000000000000" pitchFamily="18" charset="-128"/>
                        </a:rPr>
                        <a:t>－</a:t>
                      </a:r>
                    </a:p>
                  </a:txBody>
                  <a:tcPr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ysDash"/>
                      <a:round/>
                      <a:headEnd type="none" w="med" len="med"/>
                      <a:tailEnd type="none" w="med" len="med"/>
                    </a:lnT>
                    <a:lnB w="12700" cap="flat" cmpd="sng" algn="ctr">
                      <a:solidFill>
                        <a:schemeClr val="bg2">
                          <a:lumMod val="90000"/>
                        </a:schemeClr>
                      </a:solidFill>
                      <a:prstDash val="sysDash"/>
                      <a:round/>
                      <a:headEnd type="none" w="med" len="med"/>
                      <a:tailEnd type="none" w="med" len="med"/>
                    </a:lnB>
                    <a:solidFill>
                      <a:schemeClr val="bg1"/>
                    </a:solidFill>
                  </a:tcPr>
                </a:tc>
                <a:tc>
                  <a:txBody>
                    <a:bodyPr/>
                    <a:lstStyle/>
                    <a:p>
                      <a:pPr algn="r"/>
                      <a:r>
                        <a:rPr kumimoji="1" lang="ja-JP" altLang="en-US" sz="1100" dirty="0">
                          <a:latin typeface="UD デジタル 教科書体 NK-B" panose="02020700000000000000" pitchFamily="18" charset="-128"/>
                          <a:ea typeface="UD デジタル 教科書体 NK-B" panose="02020700000000000000" pitchFamily="18" charset="-128"/>
                        </a:rPr>
                        <a:t>－</a:t>
                      </a:r>
                      <a:endParaRPr kumimoji="1" lang="en-US" altLang="ja-JP" sz="1100" dirty="0">
                        <a:latin typeface="UD デジタル 教科書体 NK-B" panose="02020700000000000000" pitchFamily="18" charset="-128"/>
                        <a:ea typeface="UD デジタル 教科書体 NK-B" panose="02020700000000000000" pitchFamily="18" charset="-128"/>
                      </a:endParaRPr>
                    </a:p>
                  </a:txBody>
                  <a:tcPr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ysDash"/>
                      <a:round/>
                      <a:headEnd type="none" w="med" len="med"/>
                      <a:tailEnd type="none" w="med" len="med"/>
                    </a:lnT>
                    <a:lnB w="12700" cap="flat" cmpd="sng" algn="ctr">
                      <a:solidFill>
                        <a:schemeClr val="bg2">
                          <a:lumMod val="90000"/>
                        </a:schemeClr>
                      </a:solidFill>
                      <a:prstDash val="sysDash"/>
                      <a:round/>
                      <a:headEnd type="none" w="med" len="med"/>
                      <a:tailEnd type="none" w="med" len="med"/>
                    </a:lnB>
                    <a:solidFill>
                      <a:schemeClr val="bg1"/>
                    </a:solidFill>
                  </a:tcPr>
                </a:tc>
                <a:tc>
                  <a:txBody>
                    <a:bodyPr/>
                    <a:lstStyle/>
                    <a:p>
                      <a:pPr algn="r"/>
                      <a:r>
                        <a:rPr kumimoji="1" lang="ja-JP" altLang="en-US" sz="1100" dirty="0">
                          <a:latin typeface="UD デジタル 教科書体 NK-B" panose="02020700000000000000" pitchFamily="18" charset="-128"/>
                          <a:ea typeface="UD デジタル 教科書体 NK-B" panose="02020700000000000000" pitchFamily="18" charset="-128"/>
                        </a:rPr>
                        <a:t>－</a:t>
                      </a:r>
                    </a:p>
                  </a:txBody>
                  <a:tcPr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ysDash"/>
                      <a:round/>
                      <a:headEnd type="none" w="med" len="med"/>
                      <a:tailEnd type="none" w="med" len="med"/>
                    </a:lnT>
                    <a:lnB w="12700" cap="flat" cmpd="sng" algn="ctr">
                      <a:solidFill>
                        <a:schemeClr val="bg2">
                          <a:lumMod val="90000"/>
                        </a:schemeClr>
                      </a:solidFill>
                      <a:prstDash val="sysDash"/>
                      <a:round/>
                      <a:headEnd type="none" w="med" len="med"/>
                      <a:tailEnd type="none" w="med" len="med"/>
                    </a:lnB>
                    <a:solidFill>
                      <a:schemeClr val="bg1"/>
                    </a:solidFill>
                  </a:tcPr>
                </a:tc>
                <a:tc>
                  <a:txBody>
                    <a:bodyPr/>
                    <a:lstStyle/>
                    <a:p>
                      <a:pPr algn="r"/>
                      <a:r>
                        <a:rPr kumimoji="1" lang="en-US" altLang="ja-JP" sz="1100" dirty="0">
                          <a:latin typeface="UD デジタル 教科書体 NK-B" panose="02020700000000000000" pitchFamily="18" charset="-128"/>
                          <a:ea typeface="UD デジタル 教科書体 NK-B" panose="02020700000000000000" pitchFamily="18" charset="-128"/>
                        </a:rPr>
                        <a:t>16</a:t>
                      </a:r>
                      <a:endParaRPr kumimoji="1" lang="ja-JP" altLang="en-US" sz="1100" dirty="0">
                        <a:latin typeface="UD デジタル 教科書体 NK-B" panose="02020700000000000000" pitchFamily="18" charset="-128"/>
                        <a:ea typeface="UD デジタル 教科書体 NK-B" panose="02020700000000000000" pitchFamily="18" charset="-128"/>
                      </a:endParaRPr>
                    </a:p>
                  </a:txBody>
                  <a:tcPr anchor="ctr">
                    <a:lnL w="12700" cap="flat" cmpd="sng" algn="ctr">
                      <a:solidFill>
                        <a:schemeClr val="bg2">
                          <a:lumMod val="90000"/>
                        </a:schemeClr>
                      </a:solidFill>
                      <a:prstDash val="solid"/>
                      <a:round/>
                      <a:headEnd type="none" w="med" len="med"/>
                      <a:tailEnd type="none" w="med" len="med"/>
                    </a:lnL>
                    <a:lnR w="381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ysDash"/>
                      <a:round/>
                      <a:headEnd type="none" w="med" len="med"/>
                      <a:tailEnd type="none" w="med" len="med"/>
                    </a:lnT>
                    <a:lnB w="12700" cap="flat" cmpd="sng" algn="ctr">
                      <a:solidFill>
                        <a:schemeClr val="bg2">
                          <a:lumMod val="90000"/>
                        </a:schemeClr>
                      </a:solidFill>
                      <a:prstDash val="sysDash"/>
                      <a:round/>
                      <a:headEnd type="none" w="med" len="med"/>
                      <a:tailEnd type="none" w="med" len="med"/>
                    </a:lnB>
                    <a:solidFill>
                      <a:schemeClr val="bg1"/>
                    </a:solidFill>
                  </a:tcPr>
                </a:tc>
                <a:tc>
                  <a:txBody>
                    <a:bodyPr/>
                    <a:lstStyle/>
                    <a:p>
                      <a:pPr algn="r"/>
                      <a:r>
                        <a:rPr kumimoji="1" lang="en-US" altLang="ja-JP" sz="1100" dirty="0">
                          <a:latin typeface="UD デジタル 教科書体 NK-B" panose="02020700000000000000" pitchFamily="18" charset="-128"/>
                          <a:ea typeface="UD デジタル 教科書体 NK-B" panose="02020700000000000000" pitchFamily="18" charset="-128"/>
                        </a:rPr>
                        <a:t>18</a:t>
                      </a:r>
                      <a:endParaRPr kumimoji="1" lang="ja-JP" altLang="en-US" sz="1100" dirty="0">
                        <a:latin typeface="UD デジタル 教科書体 NK-B" panose="02020700000000000000" pitchFamily="18" charset="-128"/>
                        <a:ea typeface="UD デジタル 教科書体 NK-B" panose="02020700000000000000" pitchFamily="18" charset="-128"/>
                      </a:endParaRPr>
                    </a:p>
                  </a:txBody>
                  <a:tcPr anchor="ctr">
                    <a:lnL w="38100" cap="flat" cmpd="sng" algn="ctr">
                      <a:solidFill>
                        <a:schemeClr val="bg2">
                          <a:lumMod val="90000"/>
                        </a:schemeClr>
                      </a:solidFill>
                      <a:prstDash val="solid"/>
                      <a:round/>
                      <a:headEnd type="none" w="med" len="med"/>
                      <a:tailEnd type="none" w="med" len="med"/>
                    </a:lnL>
                    <a:lnT w="12700" cap="flat" cmpd="sng" algn="ctr">
                      <a:solidFill>
                        <a:schemeClr val="bg2">
                          <a:lumMod val="90000"/>
                        </a:schemeClr>
                      </a:solidFill>
                      <a:prstDash val="sysDash"/>
                      <a:round/>
                      <a:headEnd type="none" w="med" len="med"/>
                      <a:tailEnd type="none" w="med" len="med"/>
                    </a:lnT>
                    <a:lnB w="12700" cap="flat" cmpd="sng" algn="ctr">
                      <a:solidFill>
                        <a:schemeClr val="bg2">
                          <a:lumMod val="90000"/>
                        </a:schemeClr>
                      </a:solidFill>
                      <a:prstDash val="sysDash"/>
                      <a:round/>
                      <a:headEnd type="none" w="med" len="med"/>
                      <a:tailEnd type="none" w="med" len="med"/>
                    </a:lnB>
                    <a:solidFill>
                      <a:schemeClr val="bg1"/>
                    </a:solidFill>
                  </a:tcPr>
                </a:tc>
                <a:extLst>
                  <a:ext uri="{0D108BD9-81ED-4DB2-BD59-A6C34878D82A}">
                    <a16:rowId xmlns:a16="http://schemas.microsoft.com/office/drawing/2014/main" val="1999447771"/>
                  </a:ext>
                </a:extLst>
              </a:tr>
              <a:tr h="398892">
                <a:tc>
                  <a:txBody>
                    <a:bodyPr/>
                    <a:lstStyle/>
                    <a:p>
                      <a:r>
                        <a:rPr kumimoji="1" lang="ja-JP" altLang="en-US" sz="1200" dirty="0">
                          <a:latin typeface="UD デジタル 教科書体 NK-B" panose="02020700000000000000" pitchFamily="18" charset="-128"/>
                          <a:ea typeface="UD デジタル 教科書体 NK-B" panose="02020700000000000000" pitchFamily="18" charset="-128"/>
                        </a:rPr>
                        <a:t>一般交通の場所</a:t>
                      </a:r>
                    </a:p>
                  </a:txBody>
                  <a:tcPr anchor="ctr">
                    <a:lnR w="381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ysDash"/>
                      <a:round/>
                      <a:headEnd type="none" w="med" len="med"/>
                      <a:tailEnd type="none" w="med" len="med"/>
                    </a:lnT>
                    <a:lnB w="38100" cap="flat" cmpd="sng" algn="ctr">
                      <a:solidFill>
                        <a:schemeClr val="bg2">
                          <a:lumMod val="90000"/>
                        </a:schemeClr>
                      </a:solidFill>
                      <a:prstDash val="solid"/>
                      <a:round/>
                      <a:headEnd type="none" w="med" len="med"/>
                      <a:tailEnd type="none" w="med" len="med"/>
                    </a:lnB>
                    <a:solidFill>
                      <a:schemeClr val="bg1"/>
                    </a:solidFill>
                  </a:tcPr>
                </a:tc>
                <a:tc>
                  <a:txBody>
                    <a:bodyPr/>
                    <a:lstStyle/>
                    <a:p>
                      <a:pPr algn="r"/>
                      <a:r>
                        <a:rPr kumimoji="1" lang="en-US" altLang="ja-JP" sz="1100" dirty="0">
                          <a:latin typeface="UD デジタル 教科書体 NK-B" panose="02020700000000000000" pitchFamily="18" charset="-128"/>
                          <a:ea typeface="UD デジタル 教科書体 NK-B" panose="02020700000000000000" pitchFamily="18" charset="-128"/>
                        </a:rPr>
                        <a:t>52</a:t>
                      </a:r>
                      <a:endParaRPr kumimoji="1" lang="ja-JP" altLang="en-US" sz="1100" dirty="0">
                        <a:latin typeface="UD デジタル 教科書体 NK-B" panose="02020700000000000000" pitchFamily="18" charset="-128"/>
                        <a:ea typeface="UD デジタル 教科書体 NK-B" panose="02020700000000000000" pitchFamily="18" charset="-128"/>
                      </a:endParaRPr>
                    </a:p>
                  </a:txBody>
                  <a:tcPr anchor="ctr">
                    <a:lnL w="381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ysDash"/>
                      <a:round/>
                      <a:headEnd type="none" w="med" len="med"/>
                      <a:tailEnd type="none" w="med" len="med"/>
                    </a:lnT>
                    <a:lnB w="38100" cap="flat" cmpd="sng" algn="ctr">
                      <a:solidFill>
                        <a:schemeClr val="bg2">
                          <a:lumMod val="90000"/>
                        </a:schemeClr>
                      </a:solidFill>
                      <a:prstDash val="solid"/>
                      <a:round/>
                      <a:headEnd type="none" w="med" len="med"/>
                      <a:tailEnd type="none" w="med" len="med"/>
                    </a:lnB>
                    <a:solidFill>
                      <a:schemeClr val="bg1"/>
                    </a:solidFill>
                  </a:tcPr>
                </a:tc>
                <a:tc>
                  <a:txBody>
                    <a:bodyPr/>
                    <a:lstStyle/>
                    <a:p>
                      <a:pPr algn="r"/>
                      <a:r>
                        <a:rPr kumimoji="1" lang="en-US" altLang="ja-JP" sz="1100" dirty="0">
                          <a:latin typeface="UD デジタル 教科書体 NK-B" panose="02020700000000000000" pitchFamily="18" charset="-128"/>
                          <a:ea typeface="UD デジタル 教科書体 NK-B" panose="02020700000000000000" pitchFamily="18" charset="-128"/>
                        </a:rPr>
                        <a:t>5</a:t>
                      </a:r>
                      <a:endParaRPr kumimoji="1" lang="ja-JP" altLang="en-US" sz="1100" dirty="0">
                        <a:latin typeface="UD デジタル 教科書体 NK-B" panose="02020700000000000000" pitchFamily="18" charset="-128"/>
                        <a:ea typeface="UD デジタル 教科書体 NK-B" panose="02020700000000000000" pitchFamily="18" charset="-128"/>
                      </a:endParaRPr>
                    </a:p>
                  </a:txBody>
                  <a:tcPr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ysDash"/>
                      <a:round/>
                      <a:headEnd type="none" w="med" len="med"/>
                      <a:tailEnd type="none" w="med" len="med"/>
                    </a:lnT>
                    <a:lnB w="38100" cap="flat" cmpd="sng" algn="ctr">
                      <a:solidFill>
                        <a:schemeClr val="bg2">
                          <a:lumMod val="90000"/>
                        </a:schemeClr>
                      </a:solidFill>
                      <a:prstDash val="solid"/>
                      <a:round/>
                      <a:headEnd type="none" w="med" len="med"/>
                      <a:tailEnd type="none" w="med" len="med"/>
                    </a:lnB>
                    <a:solidFill>
                      <a:schemeClr val="bg1"/>
                    </a:solidFill>
                  </a:tcPr>
                </a:tc>
                <a:tc>
                  <a:txBody>
                    <a:bodyPr/>
                    <a:lstStyle/>
                    <a:p>
                      <a:pPr algn="r"/>
                      <a:r>
                        <a:rPr kumimoji="1" lang="en-US" altLang="ja-JP" sz="1100" dirty="0">
                          <a:latin typeface="UD デジタル 教科書体 NK-B" panose="02020700000000000000" pitchFamily="18" charset="-128"/>
                          <a:ea typeface="UD デジタル 教科書体 NK-B" panose="02020700000000000000" pitchFamily="18" charset="-128"/>
                        </a:rPr>
                        <a:t>3</a:t>
                      </a:r>
                      <a:endParaRPr kumimoji="1" lang="ja-JP" altLang="en-US" sz="1100" dirty="0">
                        <a:latin typeface="UD デジタル 教科書体 NK-B" panose="02020700000000000000" pitchFamily="18" charset="-128"/>
                        <a:ea typeface="UD デジタル 教科書体 NK-B" panose="02020700000000000000" pitchFamily="18" charset="-128"/>
                      </a:endParaRPr>
                    </a:p>
                  </a:txBody>
                  <a:tcPr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ysDash"/>
                      <a:round/>
                      <a:headEnd type="none" w="med" len="med"/>
                      <a:tailEnd type="none" w="med" len="med"/>
                    </a:lnT>
                    <a:lnB w="38100" cap="flat" cmpd="sng" algn="ctr">
                      <a:solidFill>
                        <a:schemeClr val="bg2">
                          <a:lumMod val="90000"/>
                        </a:schemeClr>
                      </a:solidFill>
                      <a:prstDash val="solid"/>
                      <a:round/>
                      <a:headEnd type="none" w="med" len="med"/>
                      <a:tailEnd type="none" w="med" len="med"/>
                    </a:lnB>
                    <a:solidFill>
                      <a:schemeClr val="bg1"/>
                    </a:solidFill>
                  </a:tcPr>
                </a:tc>
                <a:tc>
                  <a:txBody>
                    <a:bodyPr/>
                    <a:lstStyle/>
                    <a:p>
                      <a:pPr algn="r"/>
                      <a:r>
                        <a:rPr kumimoji="1" lang="en-US" altLang="ja-JP" sz="1100" dirty="0">
                          <a:latin typeface="UD デジタル 教科書体 NK-B" panose="02020700000000000000" pitchFamily="18" charset="-128"/>
                          <a:ea typeface="UD デジタル 教科書体 NK-B" panose="02020700000000000000" pitchFamily="18" charset="-128"/>
                        </a:rPr>
                        <a:t>22</a:t>
                      </a:r>
                      <a:endParaRPr kumimoji="1" lang="ja-JP" altLang="en-US" sz="1100" dirty="0">
                        <a:latin typeface="UD デジタル 教科書体 NK-B" panose="02020700000000000000" pitchFamily="18" charset="-128"/>
                        <a:ea typeface="UD デジタル 教科書体 NK-B" panose="02020700000000000000" pitchFamily="18" charset="-128"/>
                      </a:endParaRPr>
                    </a:p>
                  </a:txBody>
                  <a:tcPr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ysDash"/>
                      <a:round/>
                      <a:headEnd type="none" w="med" len="med"/>
                      <a:tailEnd type="none" w="med" len="med"/>
                    </a:lnT>
                    <a:lnB w="38100" cap="flat" cmpd="sng" algn="ctr">
                      <a:solidFill>
                        <a:schemeClr val="bg2">
                          <a:lumMod val="90000"/>
                        </a:schemeClr>
                      </a:solidFill>
                      <a:prstDash val="solid"/>
                      <a:round/>
                      <a:headEnd type="none" w="med" len="med"/>
                      <a:tailEnd type="none" w="med" len="med"/>
                    </a:lnB>
                    <a:solidFill>
                      <a:schemeClr val="accent2">
                        <a:lumMod val="20000"/>
                        <a:lumOff val="80000"/>
                      </a:schemeClr>
                    </a:solidFill>
                  </a:tcPr>
                </a:tc>
                <a:tc>
                  <a:txBody>
                    <a:bodyPr/>
                    <a:lstStyle/>
                    <a:p>
                      <a:pPr algn="r"/>
                      <a:r>
                        <a:rPr kumimoji="1" lang="en-US" altLang="ja-JP" sz="1100" dirty="0">
                          <a:latin typeface="UD デジタル 教科書体 NK-B" panose="02020700000000000000" pitchFamily="18" charset="-128"/>
                          <a:ea typeface="UD デジタル 教科書体 NK-B" panose="02020700000000000000" pitchFamily="18" charset="-128"/>
                        </a:rPr>
                        <a:t>4</a:t>
                      </a:r>
                      <a:endParaRPr kumimoji="1" lang="ja-JP" altLang="en-US" sz="1100" dirty="0">
                        <a:latin typeface="UD デジタル 教科書体 NK-B" panose="02020700000000000000" pitchFamily="18" charset="-128"/>
                        <a:ea typeface="UD デジタル 教科書体 NK-B" panose="02020700000000000000" pitchFamily="18" charset="-128"/>
                      </a:endParaRPr>
                    </a:p>
                  </a:txBody>
                  <a:tcPr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ysDash"/>
                      <a:round/>
                      <a:headEnd type="none" w="med" len="med"/>
                      <a:tailEnd type="none" w="med" len="med"/>
                    </a:lnT>
                    <a:lnB w="38100" cap="flat" cmpd="sng" algn="ctr">
                      <a:solidFill>
                        <a:schemeClr val="bg2">
                          <a:lumMod val="90000"/>
                        </a:schemeClr>
                      </a:solidFill>
                      <a:prstDash val="solid"/>
                      <a:round/>
                      <a:headEnd type="none" w="med" len="med"/>
                      <a:tailEnd type="none" w="med" len="med"/>
                    </a:lnB>
                    <a:solidFill>
                      <a:schemeClr val="bg1"/>
                    </a:solidFill>
                  </a:tcPr>
                </a:tc>
                <a:tc>
                  <a:txBody>
                    <a:bodyPr/>
                    <a:lstStyle/>
                    <a:p>
                      <a:pPr algn="r"/>
                      <a:r>
                        <a:rPr kumimoji="1" lang="en-US" altLang="ja-JP" sz="1100" dirty="0">
                          <a:latin typeface="UD デジタル 教科書体 NK-B" panose="02020700000000000000" pitchFamily="18" charset="-128"/>
                          <a:ea typeface="UD デジタル 教科書体 NK-B" panose="02020700000000000000" pitchFamily="18" charset="-128"/>
                        </a:rPr>
                        <a:t>6</a:t>
                      </a:r>
                      <a:endParaRPr kumimoji="1" lang="ja-JP" altLang="en-US" sz="1100" dirty="0">
                        <a:latin typeface="UD デジタル 教科書体 NK-B" panose="02020700000000000000" pitchFamily="18" charset="-128"/>
                        <a:ea typeface="UD デジタル 教科書体 NK-B" panose="02020700000000000000" pitchFamily="18" charset="-128"/>
                      </a:endParaRPr>
                    </a:p>
                  </a:txBody>
                  <a:tcPr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ysDash"/>
                      <a:round/>
                      <a:headEnd type="none" w="med" len="med"/>
                      <a:tailEnd type="none" w="med" len="med"/>
                    </a:lnT>
                    <a:lnB w="38100" cap="flat" cmpd="sng" algn="ctr">
                      <a:solidFill>
                        <a:schemeClr val="bg2">
                          <a:lumMod val="90000"/>
                        </a:schemeClr>
                      </a:solidFill>
                      <a:prstDash val="solid"/>
                      <a:round/>
                      <a:headEnd type="none" w="med" len="med"/>
                      <a:tailEnd type="none" w="med" len="med"/>
                    </a:lnB>
                    <a:solidFill>
                      <a:schemeClr val="bg1"/>
                    </a:solidFill>
                  </a:tcPr>
                </a:tc>
                <a:tc>
                  <a:txBody>
                    <a:bodyPr/>
                    <a:lstStyle/>
                    <a:p>
                      <a:pPr algn="r"/>
                      <a:r>
                        <a:rPr kumimoji="1" lang="en-US" altLang="ja-JP" sz="1100" dirty="0">
                          <a:latin typeface="UD デジタル 教科書体 NK-B" panose="02020700000000000000" pitchFamily="18" charset="-128"/>
                          <a:ea typeface="UD デジタル 教科書体 NK-B" panose="02020700000000000000" pitchFamily="18" charset="-128"/>
                        </a:rPr>
                        <a:t>1</a:t>
                      </a:r>
                      <a:endParaRPr kumimoji="1" lang="ja-JP" altLang="en-US" sz="1100" dirty="0">
                        <a:latin typeface="UD デジタル 教科書体 NK-B" panose="02020700000000000000" pitchFamily="18" charset="-128"/>
                        <a:ea typeface="UD デジタル 教科書体 NK-B" panose="02020700000000000000" pitchFamily="18" charset="-128"/>
                      </a:endParaRPr>
                    </a:p>
                  </a:txBody>
                  <a:tcPr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ysDash"/>
                      <a:round/>
                      <a:headEnd type="none" w="med" len="med"/>
                      <a:tailEnd type="none" w="med" len="med"/>
                    </a:lnT>
                    <a:lnB w="38100" cap="flat" cmpd="sng" algn="ctr">
                      <a:solidFill>
                        <a:schemeClr val="bg2">
                          <a:lumMod val="90000"/>
                        </a:schemeClr>
                      </a:solidFill>
                      <a:prstDash val="solid"/>
                      <a:round/>
                      <a:headEnd type="none" w="med" len="med"/>
                      <a:tailEnd type="none" w="med" len="med"/>
                    </a:lnB>
                    <a:solidFill>
                      <a:schemeClr val="bg1"/>
                    </a:solidFill>
                  </a:tcPr>
                </a:tc>
                <a:tc>
                  <a:txBody>
                    <a:bodyPr/>
                    <a:lstStyle/>
                    <a:p>
                      <a:pPr algn="r"/>
                      <a:r>
                        <a:rPr kumimoji="1" lang="en-US" altLang="ja-JP" sz="1100" dirty="0">
                          <a:latin typeface="UD デジタル 教科書体 NK-B" panose="02020700000000000000" pitchFamily="18" charset="-128"/>
                          <a:ea typeface="UD デジタル 教科書体 NK-B" panose="02020700000000000000" pitchFamily="18" charset="-128"/>
                        </a:rPr>
                        <a:t>5</a:t>
                      </a:r>
                      <a:endParaRPr kumimoji="1" lang="ja-JP" altLang="en-US" sz="1100" dirty="0">
                        <a:latin typeface="UD デジタル 教科書体 NK-B" panose="02020700000000000000" pitchFamily="18" charset="-128"/>
                        <a:ea typeface="UD デジタル 教科書体 NK-B" panose="02020700000000000000" pitchFamily="18" charset="-128"/>
                      </a:endParaRPr>
                    </a:p>
                  </a:txBody>
                  <a:tcPr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ysDash"/>
                      <a:round/>
                      <a:headEnd type="none" w="med" len="med"/>
                      <a:tailEnd type="none" w="med" len="med"/>
                    </a:lnT>
                    <a:lnB w="38100" cap="flat" cmpd="sng" algn="ctr">
                      <a:solidFill>
                        <a:schemeClr val="bg2">
                          <a:lumMod val="90000"/>
                        </a:schemeClr>
                      </a:solidFill>
                      <a:prstDash val="solid"/>
                      <a:round/>
                      <a:headEnd type="none" w="med" len="med"/>
                      <a:tailEnd type="none" w="med" len="med"/>
                    </a:lnB>
                    <a:solidFill>
                      <a:schemeClr val="bg1"/>
                    </a:solidFill>
                  </a:tcPr>
                </a:tc>
                <a:tc>
                  <a:txBody>
                    <a:bodyPr/>
                    <a:lstStyle/>
                    <a:p>
                      <a:pPr algn="r"/>
                      <a:r>
                        <a:rPr kumimoji="1" lang="en-US" altLang="ja-JP" sz="1100" dirty="0">
                          <a:latin typeface="UD デジタル 教科書体 NK-B" panose="02020700000000000000" pitchFamily="18" charset="-128"/>
                          <a:ea typeface="UD デジタル 教科書体 NK-B" panose="02020700000000000000" pitchFamily="18" charset="-128"/>
                        </a:rPr>
                        <a:t>24</a:t>
                      </a:r>
                      <a:endParaRPr kumimoji="1" lang="ja-JP" altLang="en-US" sz="1100" dirty="0">
                        <a:latin typeface="UD デジタル 教科書体 NK-B" panose="02020700000000000000" pitchFamily="18" charset="-128"/>
                        <a:ea typeface="UD デジタル 教科書体 NK-B" panose="02020700000000000000" pitchFamily="18" charset="-128"/>
                      </a:endParaRPr>
                    </a:p>
                  </a:txBody>
                  <a:tcPr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ysDash"/>
                      <a:round/>
                      <a:headEnd type="none" w="med" len="med"/>
                      <a:tailEnd type="none" w="med" len="med"/>
                    </a:lnT>
                    <a:lnB w="38100" cap="flat" cmpd="sng" algn="ctr">
                      <a:solidFill>
                        <a:schemeClr val="bg2">
                          <a:lumMod val="90000"/>
                        </a:schemeClr>
                      </a:solidFill>
                      <a:prstDash val="solid"/>
                      <a:round/>
                      <a:headEnd type="none" w="med" len="med"/>
                      <a:tailEnd type="none" w="med" len="med"/>
                    </a:lnB>
                    <a:solidFill>
                      <a:schemeClr val="bg1"/>
                    </a:solidFill>
                  </a:tcPr>
                </a:tc>
                <a:tc>
                  <a:txBody>
                    <a:bodyPr/>
                    <a:lstStyle/>
                    <a:p>
                      <a:pPr algn="r"/>
                      <a:r>
                        <a:rPr kumimoji="1" lang="en-US" altLang="ja-JP" sz="1100" dirty="0">
                          <a:latin typeface="UD デジタル 教科書体 NK-B" panose="02020700000000000000" pitchFamily="18" charset="-128"/>
                          <a:ea typeface="UD デジタル 教科書体 NK-B" panose="02020700000000000000" pitchFamily="18" charset="-128"/>
                        </a:rPr>
                        <a:t>206</a:t>
                      </a:r>
                      <a:endParaRPr kumimoji="1" lang="ja-JP" altLang="en-US" sz="1100" dirty="0">
                        <a:latin typeface="UD デジタル 教科書体 NK-B" panose="02020700000000000000" pitchFamily="18" charset="-128"/>
                        <a:ea typeface="UD デジタル 教科書体 NK-B" panose="02020700000000000000" pitchFamily="18" charset="-128"/>
                      </a:endParaRPr>
                    </a:p>
                  </a:txBody>
                  <a:tcPr anchor="ctr">
                    <a:lnL w="12700" cap="flat" cmpd="sng" algn="ctr">
                      <a:solidFill>
                        <a:schemeClr val="bg2">
                          <a:lumMod val="90000"/>
                        </a:schemeClr>
                      </a:solidFill>
                      <a:prstDash val="solid"/>
                      <a:round/>
                      <a:headEnd type="none" w="med" len="med"/>
                      <a:tailEnd type="none" w="med" len="med"/>
                    </a:lnL>
                    <a:lnR w="381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ysDash"/>
                      <a:round/>
                      <a:headEnd type="none" w="med" len="med"/>
                      <a:tailEnd type="none" w="med" len="med"/>
                    </a:lnT>
                    <a:lnB w="38100" cap="flat" cmpd="sng" algn="ctr">
                      <a:solidFill>
                        <a:schemeClr val="bg2">
                          <a:lumMod val="90000"/>
                        </a:schemeClr>
                      </a:solidFill>
                      <a:prstDash val="solid"/>
                      <a:round/>
                      <a:headEnd type="none" w="med" len="med"/>
                      <a:tailEnd type="none" w="med" len="med"/>
                    </a:lnB>
                    <a:solidFill>
                      <a:schemeClr val="bg1"/>
                    </a:solidFill>
                  </a:tcPr>
                </a:tc>
                <a:tc>
                  <a:txBody>
                    <a:bodyPr/>
                    <a:lstStyle/>
                    <a:p>
                      <a:pPr algn="r"/>
                      <a:r>
                        <a:rPr kumimoji="1" lang="en-US" altLang="ja-JP" sz="1100" dirty="0">
                          <a:latin typeface="UD デジタル 教科書体 NK-B" panose="02020700000000000000" pitchFamily="18" charset="-128"/>
                          <a:ea typeface="UD デジタル 教科書体 NK-B" panose="02020700000000000000" pitchFamily="18" charset="-128"/>
                        </a:rPr>
                        <a:t>328</a:t>
                      </a:r>
                      <a:endParaRPr kumimoji="1" lang="ja-JP" altLang="en-US" sz="1100" dirty="0">
                        <a:latin typeface="UD デジタル 教科書体 NK-B" panose="02020700000000000000" pitchFamily="18" charset="-128"/>
                        <a:ea typeface="UD デジタル 教科書体 NK-B" panose="02020700000000000000" pitchFamily="18" charset="-128"/>
                      </a:endParaRPr>
                    </a:p>
                  </a:txBody>
                  <a:tcPr anchor="ctr">
                    <a:lnL w="38100" cap="flat" cmpd="sng" algn="ctr">
                      <a:solidFill>
                        <a:schemeClr val="bg2">
                          <a:lumMod val="90000"/>
                        </a:schemeClr>
                      </a:solidFill>
                      <a:prstDash val="solid"/>
                      <a:round/>
                      <a:headEnd type="none" w="med" len="med"/>
                      <a:tailEnd type="none" w="med" len="med"/>
                    </a:lnL>
                    <a:lnT w="12700" cap="flat" cmpd="sng" algn="ctr">
                      <a:solidFill>
                        <a:schemeClr val="bg2">
                          <a:lumMod val="90000"/>
                        </a:schemeClr>
                      </a:solidFill>
                      <a:prstDash val="sysDash"/>
                      <a:round/>
                      <a:headEnd type="none" w="med" len="med"/>
                      <a:tailEnd type="none" w="med" len="med"/>
                    </a:lnT>
                    <a:lnB w="38100" cap="flat" cmpd="sng" algn="ctr">
                      <a:solidFill>
                        <a:schemeClr val="bg2">
                          <a:lumMod val="9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406445865"/>
                  </a:ext>
                </a:extLst>
              </a:tr>
              <a:tr h="398892">
                <a:tc>
                  <a:txBody>
                    <a:bodyPr/>
                    <a:lstStyle/>
                    <a:p>
                      <a:pPr algn="ctr"/>
                      <a:r>
                        <a:rPr kumimoji="1" lang="ja-JP" altLang="en-US" sz="1400" dirty="0">
                          <a:latin typeface="UD デジタル 教科書体 NK-B" panose="02020700000000000000" pitchFamily="18" charset="-128"/>
                          <a:ea typeface="UD デジタル 教科書体 NK-B" panose="02020700000000000000" pitchFamily="18" charset="-128"/>
                        </a:rPr>
                        <a:t>合　　計</a:t>
                      </a:r>
                    </a:p>
                  </a:txBody>
                  <a:tcPr anchor="ctr">
                    <a:lnR w="38100" cap="flat" cmpd="sng" algn="ctr">
                      <a:solidFill>
                        <a:schemeClr val="bg2">
                          <a:lumMod val="90000"/>
                        </a:schemeClr>
                      </a:solidFill>
                      <a:prstDash val="solid"/>
                      <a:round/>
                      <a:headEnd type="none" w="med" len="med"/>
                      <a:tailEnd type="none" w="med" len="med"/>
                    </a:lnR>
                    <a:lnT w="38100" cap="flat" cmpd="sng" algn="ctr">
                      <a:solidFill>
                        <a:schemeClr val="bg2">
                          <a:lumMod val="90000"/>
                        </a:schemeClr>
                      </a:solidFill>
                      <a:prstDash val="solid"/>
                      <a:round/>
                      <a:headEnd type="none" w="med" len="med"/>
                      <a:tailEnd type="none" w="med" len="med"/>
                    </a:lnT>
                    <a:solidFill>
                      <a:schemeClr val="bg1"/>
                    </a:solidFill>
                  </a:tcPr>
                </a:tc>
                <a:tc>
                  <a:txBody>
                    <a:bodyPr/>
                    <a:lstStyle/>
                    <a:p>
                      <a:pPr algn="r"/>
                      <a:r>
                        <a:rPr kumimoji="1" lang="en-US" altLang="ja-JP" sz="1100" dirty="0">
                          <a:latin typeface="UD デジタル 教科書体 NK-B" panose="02020700000000000000" pitchFamily="18" charset="-128"/>
                          <a:ea typeface="UD デジタル 教科書体 NK-B" panose="02020700000000000000" pitchFamily="18" charset="-128"/>
                        </a:rPr>
                        <a:t>1,194</a:t>
                      </a:r>
                      <a:endParaRPr kumimoji="1" lang="ja-JP" altLang="en-US" sz="1100" dirty="0">
                        <a:latin typeface="UD デジタル 教科書体 NK-B" panose="02020700000000000000" pitchFamily="18" charset="-128"/>
                        <a:ea typeface="UD デジタル 教科書体 NK-B" panose="02020700000000000000" pitchFamily="18" charset="-128"/>
                      </a:endParaRPr>
                    </a:p>
                  </a:txBody>
                  <a:tcPr anchor="ctr">
                    <a:lnL w="381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38100" cap="flat" cmpd="sng" algn="ctr">
                      <a:solidFill>
                        <a:schemeClr val="bg2">
                          <a:lumMod val="90000"/>
                        </a:schemeClr>
                      </a:solidFill>
                      <a:prstDash val="solid"/>
                      <a:round/>
                      <a:headEnd type="none" w="med" len="med"/>
                      <a:tailEnd type="none" w="med" len="med"/>
                    </a:lnT>
                    <a:solidFill>
                      <a:schemeClr val="bg1"/>
                    </a:solidFill>
                  </a:tcPr>
                </a:tc>
                <a:tc>
                  <a:txBody>
                    <a:bodyPr/>
                    <a:lstStyle/>
                    <a:p>
                      <a:pPr algn="r"/>
                      <a:r>
                        <a:rPr kumimoji="1" lang="en-US" altLang="ja-JP" sz="1100" dirty="0">
                          <a:latin typeface="UD デジタル 教科書体 NK-B" panose="02020700000000000000" pitchFamily="18" charset="-128"/>
                          <a:ea typeface="UD デジタル 教科書体 NK-B" panose="02020700000000000000" pitchFamily="18" charset="-128"/>
                        </a:rPr>
                        <a:t>209</a:t>
                      </a:r>
                      <a:endParaRPr kumimoji="1" lang="ja-JP" altLang="en-US" sz="1100" dirty="0">
                        <a:latin typeface="UD デジタル 教科書体 NK-B" panose="02020700000000000000" pitchFamily="18" charset="-128"/>
                        <a:ea typeface="UD デジタル 教科書体 NK-B" panose="02020700000000000000" pitchFamily="18" charset="-128"/>
                      </a:endParaRPr>
                    </a:p>
                  </a:txBody>
                  <a:tcPr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38100" cap="flat" cmpd="sng" algn="ctr">
                      <a:solidFill>
                        <a:schemeClr val="bg2">
                          <a:lumMod val="90000"/>
                        </a:schemeClr>
                      </a:solidFill>
                      <a:prstDash val="solid"/>
                      <a:round/>
                      <a:headEnd type="none" w="med" len="med"/>
                      <a:tailEnd type="none" w="med" len="med"/>
                    </a:lnT>
                    <a:solidFill>
                      <a:schemeClr val="bg1"/>
                    </a:solidFill>
                  </a:tcPr>
                </a:tc>
                <a:tc>
                  <a:txBody>
                    <a:bodyPr/>
                    <a:lstStyle/>
                    <a:p>
                      <a:pPr algn="r"/>
                      <a:r>
                        <a:rPr kumimoji="1" lang="en-US" altLang="ja-JP" sz="1100" dirty="0">
                          <a:latin typeface="UD デジタル 教科書体 NK-B" panose="02020700000000000000" pitchFamily="18" charset="-128"/>
                          <a:ea typeface="UD デジタル 教科書体 NK-B" panose="02020700000000000000" pitchFamily="18" charset="-128"/>
                        </a:rPr>
                        <a:t>275</a:t>
                      </a:r>
                      <a:endParaRPr kumimoji="1" lang="ja-JP" altLang="en-US" sz="1100" dirty="0">
                        <a:latin typeface="UD デジタル 教科書体 NK-B" panose="02020700000000000000" pitchFamily="18" charset="-128"/>
                        <a:ea typeface="UD デジタル 教科書体 NK-B" panose="02020700000000000000" pitchFamily="18" charset="-128"/>
                      </a:endParaRPr>
                    </a:p>
                  </a:txBody>
                  <a:tcPr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38100" cap="flat" cmpd="sng" algn="ctr">
                      <a:solidFill>
                        <a:schemeClr val="bg2">
                          <a:lumMod val="90000"/>
                        </a:schemeClr>
                      </a:solidFill>
                      <a:prstDash val="solid"/>
                      <a:round/>
                      <a:headEnd type="none" w="med" len="med"/>
                      <a:tailEnd type="none" w="med" len="med"/>
                    </a:lnT>
                    <a:solidFill>
                      <a:schemeClr val="bg1"/>
                    </a:solidFill>
                  </a:tcPr>
                </a:tc>
                <a:tc>
                  <a:txBody>
                    <a:bodyPr/>
                    <a:lstStyle/>
                    <a:p>
                      <a:pPr algn="r"/>
                      <a:r>
                        <a:rPr kumimoji="1" lang="en-US" altLang="ja-JP" sz="1400" u="sng" dirty="0">
                          <a:solidFill>
                            <a:srgbClr val="FF0000"/>
                          </a:solidFill>
                          <a:latin typeface="UD デジタル 教科書体 NK-B" panose="02020700000000000000" pitchFamily="18" charset="-128"/>
                          <a:ea typeface="UD デジタル 教科書体 NK-B" panose="02020700000000000000" pitchFamily="18" charset="-128"/>
                        </a:rPr>
                        <a:t>4,134</a:t>
                      </a:r>
                      <a:endParaRPr kumimoji="1" lang="ja-JP" altLang="en-US" sz="1400" u="sng" dirty="0">
                        <a:solidFill>
                          <a:srgbClr val="FF0000"/>
                        </a:solidFill>
                        <a:latin typeface="UD デジタル 教科書体 NK-B" panose="02020700000000000000" pitchFamily="18" charset="-128"/>
                        <a:ea typeface="UD デジタル 教科書体 NK-B" panose="02020700000000000000" pitchFamily="18" charset="-128"/>
                      </a:endParaRPr>
                    </a:p>
                  </a:txBody>
                  <a:tcPr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38100" cap="flat" cmpd="sng" algn="ctr">
                      <a:solidFill>
                        <a:schemeClr val="bg2">
                          <a:lumMod val="90000"/>
                        </a:schemeClr>
                      </a:solidFill>
                      <a:prstDash val="solid"/>
                      <a:round/>
                      <a:headEnd type="none" w="med" len="med"/>
                      <a:tailEnd type="none" w="med" len="med"/>
                    </a:lnT>
                    <a:solidFill>
                      <a:schemeClr val="accent2">
                        <a:lumMod val="20000"/>
                        <a:lumOff val="80000"/>
                      </a:schemeClr>
                    </a:solidFill>
                  </a:tcPr>
                </a:tc>
                <a:tc>
                  <a:txBody>
                    <a:bodyPr/>
                    <a:lstStyle/>
                    <a:p>
                      <a:pPr algn="r"/>
                      <a:r>
                        <a:rPr kumimoji="1" lang="en-US" altLang="ja-JP" sz="1100" dirty="0">
                          <a:latin typeface="UD デジタル 教科書体 NK-B" panose="02020700000000000000" pitchFamily="18" charset="-128"/>
                          <a:ea typeface="UD デジタル 教科書体 NK-B" panose="02020700000000000000" pitchFamily="18" charset="-128"/>
                        </a:rPr>
                        <a:t>682</a:t>
                      </a:r>
                      <a:endParaRPr kumimoji="1" lang="ja-JP" altLang="en-US" sz="1100" dirty="0">
                        <a:latin typeface="UD デジタル 教科書体 NK-B" panose="02020700000000000000" pitchFamily="18" charset="-128"/>
                        <a:ea typeface="UD デジタル 教科書体 NK-B" panose="02020700000000000000" pitchFamily="18" charset="-128"/>
                      </a:endParaRPr>
                    </a:p>
                  </a:txBody>
                  <a:tcPr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38100" cap="flat" cmpd="sng" algn="ctr">
                      <a:solidFill>
                        <a:schemeClr val="bg2">
                          <a:lumMod val="90000"/>
                        </a:schemeClr>
                      </a:solidFill>
                      <a:prstDash val="solid"/>
                      <a:round/>
                      <a:headEnd type="none" w="med" len="med"/>
                      <a:tailEnd type="none" w="med" len="med"/>
                    </a:lnT>
                    <a:solidFill>
                      <a:schemeClr val="bg1"/>
                    </a:solidFill>
                  </a:tcPr>
                </a:tc>
                <a:tc>
                  <a:txBody>
                    <a:bodyPr/>
                    <a:lstStyle/>
                    <a:p>
                      <a:pPr algn="r"/>
                      <a:r>
                        <a:rPr kumimoji="1" lang="en-US" altLang="ja-JP" sz="1100" dirty="0">
                          <a:latin typeface="UD デジタル 教科書体 NK-B" panose="02020700000000000000" pitchFamily="18" charset="-128"/>
                          <a:ea typeface="UD デジタル 教科書体 NK-B" panose="02020700000000000000" pitchFamily="18" charset="-128"/>
                        </a:rPr>
                        <a:t>193</a:t>
                      </a:r>
                      <a:endParaRPr kumimoji="1" lang="ja-JP" altLang="en-US" sz="1100" dirty="0">
                        <a:latin typeface="UD デジタル 教科書体 NK-B" panose="02020700000000000000" pitchFamily="18" charset="-128"/>
                        <a:ea typeface="UD デジタル 教科書体 NK-B" panose="02020700000000000000" pitchFamily="18" charset="-128"/>
                      </a:endParaRPr>
                    </a:p>
                  </a:txBody>
                  <a:tcPr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38100" cap="flat" cmpd="sng" algn="ctr">
                      <a:solidFill>
                        <a:schemeClr val="bg2">
                          <a:lumMod val="90000"/>
                        </a:schemeClr>
                      </a:solidFill>
                      <a:prstDash val="solid"/>
                      <a:round/>
                      <a:headEnd type="none" w="med" len="med"/>
                      <a:tailEnd type="none" w="med" len="med"/>
                    </a:lnT>
                    <a:solidFill>
                      <a:schemeClr val="bg1"/>
                    </a:solidFill>
                  </a:tcPr>
                </a:tc>
                <a:tc>
                  <a:txBody>
                    <a:bodyPr/>
                    <a:lstStyle/>
                    <a:p>
                      <a:pPr algn="r"/>
                      <a:r>
                        <a:rPr kumimoji="1" lang="en-US" altLang="ja-JP" sz="1100" dirty="0">
                          <a:latin typeface="UD デジタル 教科書体 NK-B" panose="02020700000000000000" pitchFamily="18" charset="-128"/>
                          <a:ea typeface="UD デジタル 教科書体 NK-B" panose="02020700000000000000" pitchFamily="18" charset="-128"/>
                        </a:rPr>
                        <a:t>1,078</a:t>
                      </a:r>
                      <a:endParaRPr kumimoji="1" lang="ja-JP" altLang="en-US" sz="1100" dirty="0">
                        <a:latin typeface="UD デジタル 教科書体 NK-B" panose="02020700000000000000" pitchFamily="18" charset="-128"/>
                        <a:ea typeface="UD デジタル 教科書体 NK-B" panose="02020700000000000000" pitchFamily="18" charset="-128"/>
                      </a:endParaRPr>
                    </a:p>
                  </a:txBody>
                  <a:tcPr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38100" cap="flat" cmpd="sng" algn="ctr">
                      <a:solidFill>
                        <a:schemeClr val="bg2">
                          <a:lumMod val="90000"/>
                        </a:schemeClr>
                      </a:solidFill>
                      <a:prstDash val="solid"/>
                      <a:round/>
                      <a:headEnd type="none" w="med" len="med"/>
                      <a:tailEnd type="none" w="med" len="med"/>
                    </a:lnT>
                    <a:solidFill>
                      <a:schemeClr val="bg1"/>
                    </a:solidFill>
                  </a:tcPr>
                </a:tc>
                <a:tc>
                  <a:txBody>
                    <a:bodyPr/>
                    <a:lstStyle/>
                    <a:p>
                      <a:pPr algn="r"/>
                      <a:r>
                        <a:rPr kumimoji="1" lang="en-US" altLang="ja-JP" sz="1100" dirty="0">
                          <a:latin typeface="UD デジタル 教科書体 NK-B" panose="02020700000000000000" pitchFamily="18" charset="-128"/>
                          <a:ea typeface="UD デジタル 教科書体 NK-B" panose="02020700000000000000" pitchFamily="18" charset="-128"/>
                        </a:rPr>
                        <a:t>893</a:t>
                      </a:r>
                      <a:endParaRPr kumimoji="1" lang="ja-JP" altLang="en-US" sz="1100" dirty="0">
                        <a:latin typeface="UD デジタル 教科書体 NK-B" panose="02020700000000000000" pitchFamily="18" charset="-128"/>
                        <a:ea typeface="UD デジタル 教科書体 NK-B" panose="02020700000000000000" pitchFamily="18" charset="-128"/>
                      </a:endParaRPr>
                    </a:p>
                  </a:txBody>
                  <a:tcPr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38100" cap="flat" cmpd="sng" algn="ctr">
                      <a:solidFill>
                        <a:schemeClr val="bg2">
                          <a:lumMod val="90000"/>
                        </a:schemeClr>
                      </a:solidFill>
                      <a:prstDash val="solid"/>
                      <a:round/>
                      <a:headEnd type="none" w="med" len="med"/>
                      <a:tailEnd type="none" w="med" len="med"/>
                    </a:lnT>
                    <a:solidFill>
                      <a:schemeClr val="bg1"/>
                    </a:solidFill>
                  </a:tcPr>
                </a:tc>
                <a:tc>
                  <a:txBody>
                    <a:bodyPr/>
                    <a:lstStyle/>
                    <a:p>
                      <a:pPr algn="r"/>
                      <a:r>
                        <a:rPr kumimoji="1" lang="en-US" altLang="ja-JP" sz="1100" dirty="0">
                          <a:latin typeface="UD デジタル 教科書体 NK-B" panose="02020700000000000000" pitchFamily="18" charset="-128"/>
                          <a:ea typeface="UD デジタル 教科書体 NK-B" panose="02020700000000000000" pitchFamily="18" charset="-128"/>
                        </a:rPr>
                        <a:t>842</a:t>
                      </a:r>
                      <a:endParaRPr kumimoji="1" lang="ja-JP" altLang="en-US" sz="1100" dirty="0">
                        <a:latin typeface="UD デジタル 教科書体 NK-B" panose="02020700000000000000" pitchFamily="18" charset="-128"/>
                        <a:ea typeface="UD デジタル 教科書体 NK-B" panose="02020700000000000000" pitchFamily="18" charset="-128"/>
                      </a:endParaRPr>
                    </a:p>
                  </a:txBody>
                  <a:tcPr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38100" cap="flat" cmpd="sng" algn="ctr">
                      <a:solidFill>
                        <a:schemeClr val="bg2">
                          <a:lumMod val="90000"/>
                        </a:schemeClr>
                      </a:solidFill>
                      <a:prstDash val="solid"/>
                      <a:round/>
                      <a:headEnd type="none" w="med" len="med"/>
                      <a:tailEnd type="none" w="med" len="med"/>
                    </a:lnT>
                    <a:solidFill>
                      <a:schemeClr val="bg1"/>
                    </a:solidFill>
                  </a:tcPr>
                </a:tc>
                <a:tc>
                  <a:txBody>
                    <a:bodyPr/>
                    <a:lstStyle/>
                    <a:p>
                      <a:pPr algn="r"/>
                      <a:r>
                        <a:rPr kumimoji="1" lang="en-US" altLang="ja-JP" sz="1100" dirty="0">
                          <a:latin typeface="UD デジタル 教科書体 NK-B" panose="02020700000000000000" pitchFamily="18" charset="-128"/>
                          <a:ea typeface="UD デジタル 教科書体 NK-B" panose="02020700000000000000" pitchFamily="18" charset="-128"/>
                        </a:rPr>
                        <a:t>4,273</a:t>
                      </a:r>
                      <a:endParaRPr kumimoji="1" lang="ja-JP" altLang="en-US" sz="1100" dirty="0">
                        <a:latin typeface="UD デジタル 教科書体 NK-B" panose="02020700000000000000" pitchFamily="18" charset="-128"/>
                        <a:ea typeface="UD デジタル 教科書体 NK-B" panose="02020700000000000000" pitchFamily="18" charset="-128"/>
                      </a:endParaRPr>
                    </a:p>
                  </a:txBody>
                  <a:tcPr anchor="ctr">
                    <a:lnL w="12700" cap="flat" cmpd="sng" algn="ctr">
                      <a:solidFill>
                        <a:schemeClr val="bg2">
                          <a:lumMod val="90000"/>
                        </a:schemeClr>
                      </a:solidFill>
                      <a:prstDash val="solid"/>
                      <a:round/>
                      <a:headEnd type="none" w="med" len="med"/>
                      <a:tailEnd type="none" w="med" len="med"/>
                    </a:lnL>
                    <a:lnR w="38100" cap="flat" cmpd="sng" algn="ctr">
                      <a:solidFill>
                        <a:schemeClr val="bg2">
                          <a:lumMod val="90000"/>
                        </a:schemeClr>
                      </a:solidFill>
                      <a:prstDash val="solid"/>
                      <a:round/>
                      <a:headEnd type="none" w="med" len="med"/>
                      <a:tailEnd type="none" w="med" len="med"/>
                    </a:lnR>
                    <a:lnT w="38100" cap="flat" cmpd="sng" algn="ctr">
                      <a:solidFill>
                        <a:schemeClr val="bg2">
                          <a:lumMod val="90000"/>
                        </a:schemeClr>
                      </a:solidFill>
                      <a:prstDash val="solid"/>
                      <a:round/>
                      <a:headEnd type="none" w="med" len="med"/>
                      <a:tailEnd type="none" w="med" len="med"/>
                    </a:lnT>
                    <a:solidFill>
                      <a:schemeClr val="bg1"/>
                    </a:solidFill>
                  </a:tcPr>
                </a:tc>
                <a:tc>
                  <a:txBody>
                    <a:bodyPr/>
                    <a:lstStyle/>
                    <a:p>
                      <a:pPr algn="r"/>
                      <a:r>
                        <a:rPr kumimoji="1" lang="en-US" altLang="ja-JP" sz="1100" dirty="0">
                          <a:latin typeface="UD デジタル 教科書体 NK-B" panose="02020700000000000000" pitchFamily="18" charset="-128"/>
                          <a:ea typeface="UD デジタル 教科書体 NK-B" panose="02020700000000000000" pitchFamily="18" charset="-128"/>
                        </a:rPr>
                        <a:t>13,773</a:t>
                      </a:r>
                      <a:endParaRPr kumimoji="1" lang="ja-JP" altLang="en-US" sz="1100" dirty="0">
                        <a:latin typeface="UD デジタル 教科書体 NK-B" panose="02020700000000000000" pitchFamily="18" charset="-128"/>
                        <a:ea typeface="UD デジタル 教科書体 NK-B" panose="02020700000000000000" pitchFamily="18" charset="-128"/>
                      </a:endParaRPr>
                    </a:p>
                  </a:txBody>
                  <a:tcPr anchor="ctr">
                    <a:lnL w="38100" cap="flat" cmpd="sng" algn="ctr">
                      <a:solidFill>
                        <a:schemeClr val="bg2">
                          <a:lumMod val="90000"/>
                        </a:schemeClr>
                      </a:solidFill>
                      <a:prstDash val="solid"/>
                      <a:round/>
                      <a:headEnd type="none" w="med" len="med"/>
                      <a:tailEnd type="none" w="med" len="med"/>
                    </a:lnL>
                    <a:lnT w="38100" cap="flat" cmpd="sng" algn="ctr">
                      <a:solidFill>
                        <a:schemeClr val="bg2">
                          <a:lumMod val="90000"/>
                        </a:schemeClr>
                      </a:solidFill>
                      <a:prstDash val="solid"/>
                      <a:round/>
                      <a:headEnd type="none" w="med" len="med"/>
                      <a:tailEnd type="none" w="med" len="med"/>
                    </a:lnT>
                    <a:solidFill>
                      <a:schemeClr val="bg1"/>
                    </a:solidFill>
                  </a:tcPr>
                </a:tc>
                <a:extLst>
                  <a:ext uri="{0D108BD9-81ED-4DB2-BD59-A6C34878D82A}">
                    <a16:rowId xmlns:a16="http://schemas.microsoft.com/office/drawing/2014/main" val="2590008097"/>
                  </a:ext>
                </a:extLst>
              </a:tr>
            </a:tbl>
          </a:graphicData>
        </a:graphic>
      </p:graphicFrame>
      <p:sp>
        <p:nvSpPr>
          <p:cNvPr id="7" name="テキスト ボックス 6">
            <a:extLst>
              <a:ext uri="{FF2B5EF4-FFF2-40B4-BE49-F238E27FC236}">
                <a16:creationId xmlns:a16="http://schemas.microsoft.com/office/drawing/2014/main" id="{5B0E2803-BA34-4C13-E142-738AF132B450}"/>
              </a:ext>
            </a:extLst>
          </p:cNvPr>
          <p:cNvSpPr txBox="1"/>
          <p:nvPr/>
        </p:nvSpPr>
        <p:spPr>
          <a:xfrm>
            <a:off x="951853" y="4759614"/>
            <a:ext cx="8664574" cy="400110"/>
          </a:xfrm>
          <a:prstGeom prst="rect">
            <a:avLst/>
          </a:prstGeom>
          <a:noFill/>
        </p:spPr>
        <p:txBody>
          <a:bodyPr wrap="square" rtlCol="0">
            <a:spAutoFit/>
          </a:bodyPr>
          <a:lstStyle/>
          <a:p>
            <a:r>
              <a:rPr kumimoji="1" lang="ja-JP" altLang="en-US" sz="20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自転車事故が最も多く発生しているポイントは、</a:t>
            </a:r>
            <a:r>
              <a:rPr kumimoji="1" lang="ja-JP" altLang="en-US" sz="2000" b="1" dirty="0">
                <a:solidFill>
                  <a:srgbClr val="FF0000"/>
                </a:solidFill>
                <a:latin typeface="UD デジタル 教科書体 NK-B" panose="02020700000000000000" pitchFamily="18" charset="-128"/>
                <a:ea typeface="UD デジタル 教科書体 NK-B" panose="02020700000000000000" pitchFamily="18" charset="-128"/>
              </a:rPr>
              <a:t>“交差点”</a:t>
            </a:r>
            <a:r>
              <a:rPr kumimoji="1" lang="ja-JP" altLang="en-US" sz="20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での</a:t>
            </a:r>
            <a:r>
              <a:rPr kumimoji="1" lang="ja-JP" altLang="en-US" sz="2000" b="1" dirty="0">
                <a:solidFill>
                  <a:srgbClr val="FF0000"/>
                </a:solidFill>
                <a:latin typeface="UD デジタル 教科書体 NK-B" panose="02020700000000000000" pitchFamily="18" charset="-128"/>
                <a:ea typeface="UD デジタル 教科書体 NK-B" panose="02020700000000000000" pitchFamily="18" charset="-128"/>
              </a:rPr>
              <a:t>“出会い頭”</a:t>
            </a:r>
            <a:endParaRPr kumimoji="1" lang="en-US" altLang="ja-JP" sz="2000" b="1" dirty="0">
              <a:solidFill>
                <a:srgbClr val="FF0000"/>
              </a:solidFill>
              <a:latin typeface="UD デジタル 教科書体 NK-B" panose="02020700000000000000" pitchFamily="18" charset="-128"/>
              <a:ea typeface="UD デジタル 教科書体 NK-B" panose="02020700000000000000" pitchFamily="18" charset="-128"/>
            </a:endParaRPr>
          </a:p>
        </p:txBody>
      </p:sp>
      <p:sp>
        <p:nvSpPr>
          <p:cNvPr id="9" name="テキスト ボックス 8">
            <a:extLst>
              <a:ext uri="{FF2B5EF4-FFF2-40B4-BE49-F238E27FC236}">
                <a16:creationId xmlns:a16="http://schemas.microsoft.com/office/drawing/2014/main" id="{7983511D-27A3-29B7-9C5E-492D6E3D1108}"/>
              </a:ext>
            </a:extLst>
          </p:cNvPr>
          <p:cNvSpPr txBox="1"/>
          <p:nvPr/>
        </p:nvSpPr>
        <p:spPr>
          <a:xfrm>
            <a:off x="6005509" y="5120064"/>
            <a:ext cx="3795716" cy="307777"/>
          </a:xfrm>
          <a:prstGeom prst="rect">
            <a:avLst/>
          </a:prstGeom>
          <a:noFill/>
        </p:spPr>
        <p:txBody>
          <a:bodyPr wrap="square" rtlCol="0">
            <a:spAutoFit/>
          </a:bodyPr>
          <a:lstStyle/>
          <a:p>
            <a:r>
              <a:rPr kumimoji="1" lang="en-US" altLang="ja-JP" sz="14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a:t>
            </a:r>
            <a:r>
              <a:rPr kumimoji="1" lang="ja-JP" altLang="en-US" sz="14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自転車関与事故の約４分の１を占めています。</a:t>
            </a:r>
            <a:endParaRPr kumimoji="1" lang="en-US" altLang="ja-JP" sz="14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endParaRPr>
          </a:p>
        </p:txBody>
      </p:sp>
      <p:pic>
        <p:nvPicPr>
          <p:cNvPr id="15" name="グラフィックス 14" descr="拡大鏡 単色塗りつぶし">
            <a:extLst>
              <a:ext uri="{FF2B5EF4-FFF2-40B4-BE49-F238E27FC236}">
                <a16:creationId xmlns:a16="http://schemas.microsoft.com/office/drawing/2014/main" id="{B4299C43-3FAA-6501-3A36-4E6B51CFB94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42557" y="4762834"/>
            <a:ext cx="609296" cy="609296"/>
          </a:xfrm>
          <a:prstGeom prst="rect">
            <a:avLst/>
          </a:prstGeom>
        </p:spPr>
      </p:pic>
      <p:sp>
        <p:nvSpPr>
          <p:cNvPr id="18" name="テキスト ボックス 17">
            <a:extLst>
              <a:ext uri="{FF2B5EF4-FFF2-40B4-BE49-F238E27FC236}">
                <a16:creationId xmlns:a16="http://schemas.microsoft.com/office/drawing/2014/main" id="{6A535638-AACC-2FF3-11C6-089E83062EB2}"/>
              </a:ext>
            </a:extLst>
          </p:cNvPr>
          <p:cNvSpPr txBox="1"/>
          <p:nvPr/>
        </p:nvSpPr>
        <p:spPr>
          <a:xfrm>
            <a:off x="3990975" y="5768716"/>
            <a:ext cx="2288332" cy="461665"/>
          </a:xfrm>
          <a:prstGeom prst="rect">
            <a:avLst/>
          </a:prstGeom>
          <a:noFill/>
        </p:spPr>
        <p:txBody>
          <a:bodyPr wrap="square" rtlCol="0">
            <a:spAutoFit/>
          </a:bodyPr>
          <a:lstStyle/>
          <a:p>
            <a:r>
              <a:rPr kumimoji="1" lang="ja-JP" altLang="en-US" sz="24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①　安全不確認</a:t>
            </a:r>
            <a:endParaRPr kumimoji="1" lang="en-US" altLang="ja-JP" sz="24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endParaRPr>
          </a:p>
        </p:txBody>
      </p:sp>
      <p:sp>
        <p:nvSpPr>
          <p:cNvPr id="19" name="テキスト ボックス 18">
            <a:extLst>
              <a:ext uri="{FF2B5EF4-FFF2-40B4-BE49-F238E27FC236}">
                <a16:creationId xmlns:a16="http://schemas.microsoft.com/office/drawing/2014/main" id="{20D1353C-E187-E0DC-0240-9B5FB71E2AB2}"/>
              </a:ext>
            </a:extLst>
          </p:cNvPr>
          <p:cNvSpPr txBox="1"/>
          <p:nvPr/>
        </p:nvSpPr>
        <p:spPr>
          <a:xfrm>
            <a:off x="6403133" y="5768716"/>
            <a:ext cx="3665658" cy="461665"/>
          </a:xfrm>
          <a:prstGeom prst="rect">
            <a:avLst/>
          </a:prstGeom>
          <a:noFill/>
        </p:spPr>
        <p:txBody>
          <a:bodyPr wrap="square" rtlCol="0">
            <a:spAutoFit/>
          </a:bodyPr>
          <a:lstStyle/>
          <a:p>
            <a:r>
              <a:rPr kumimoji="1" lang="ja-JP" altLang="en-US" sz="24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②　交差点安全義務違反</a:t>
            </a:r>
            <a:endParaRPr kumimoji="1" lang="en-US" altLang="ja-JP" sz="24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endParaRPr>
          </a:p>
        </p:txBody>
      </p:sp>
      <p:sp>
        <p:nvSpPr>
          <p:cNvPr id="20" name="テキスト ボックス 19">
            <a:extLst>
              <a:ext uri="{FF2B5EF4-FFF2-40B4-BE49-F238E27FC236}">
                <a16:creationId xmlns:a16="http://schemas.microsoft.com/office/drawing/2014/main" id="{FAA15D2E-4CF8-28E0-ED81-07185FB06242}"/>
              </a:ext>
            </a:extLst>
          </p:cNvPr>
          <p:cNvSpPr txBox="1"/>
          <p:nvPr/>
        </p:nvSpPr>
        <p:spPr>
          <a:xfrm>
            <a:off x="3990975" y="6224407"/>
            <a:ext cx="2288332" cy="461665"/>
          </a:xfrm>
          <a:prstGeom prst="rect">
            <a:avLst/>
          </a:prstGeom>
          <a:noFill/>
        </p:spPr>
        <p:txBody>
          <a:bodyPr wrap="square" rtlCol="0">
            <a:spAutoFit/>
          </a:bodyPr>
          <a:lstStyle/>
          <a:p>
            <a:r>
              <a:rPr kumimoji="1" lang="ja-JP" altLang="en-US" sz="24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③　一時不停止</a:t>
            </a:r>
            <a:endParaRPr kumimoji="1" lang="en-US" altLang="ja-JP" sz="24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endParaRPr>
          </a:p>
        </p:txBody>
      </p:sp>
      <p:sp>
        <p:nvSpPr>
          <p:cNvPr id="21" name="テキスト ボックス 20">
            <a:extLst>
              <a:ext uri="{FF2B5EF4-FFF2-40B4-BE49-F238E27FC236}">
                <a16:creationId xmlns:a16="http://schemas.microsoft.com/office/drawing/2014/main" id="{A94F1274-680C-FDE7-270C-4C85A99B27A3}"/>
              </a:ext>
            </a:extLst>
          </p:cNvPr>
          <p:cNvSpPr txBox="1"/>
          <p:nvPr/>
        </p:nvSpPr>
        <p:spPr>
          <a:xfrm>
            <a:off x="6403132" y="6224406"/>
            <a:ext cx="1925520" cy="461665"/>
          </a:xfrm>
          <a:prstGeom prst="rect">
            <a:avLst/>
          </a:prstGeom>
          <a:noFill/>
        </p:spPr>
        <p:txBody>
          <a:bodyPr wrap="square" rtlCol="0">
            <a:spAutoFit/>
          </a:bodyPr>
          <a:lstStyle/>
          <a:p>
            <a:r>
              <a:rPr kumimoji="1" lang="ja-JP" altLang="en-US" sz="24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④　信号無視</a:t>
            </a:r>
            <a:endParaRPr kumimoji="1" lang="en-US" altLang="ja-JP" sz="24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endParaRPr>
          </a:p>
        </p:txBody>
      </p:sp>
      <p:sp>
        <p:nvSpPr>
          <p:cNvPr id="22" name="テキスト ボックス 21">
            <a:extLst>
              <a:ext uri="{FF2B5EF4-FFF2-40B4-BE49-F238E27FC236}">
                <a16:creationId xmlns:a16="http://schemas.microsoft.com/office/drawing/2014/main" id="{8BB4A6E4-303F-BCA3-C55E-616EDD4281D8}"/>
              </a:ext>
            </a:extLst>
          </p:cNvPr>
          <p:cNvSpPr txBox="1"/>
          <p:nvPr/>
        </p:nvSpPr>
        <p:spPr>
          <a:xfrm>
            <a:off x="3852862" y="965192"/>
            <a:ext cx="1462088" cy="369332"/>
          </a:xfrm>
          <a:prstGeom prst="rect">
            <a:avLst/>
          </a:prstGeom>
          <a:noFill/>
        </p:spPr>
        <p:txBody>
          <a:bodyPr wrap="square" rtlCol="0">
            <a:spAutoFit/>
          </a:bodyPr>
          <a:lstStyle/>
          <a:p>
            <a:r>
              <a:rPr kumimoji="1" lang="ja-JP" altLang="en-US"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a:t>
            </a:r>
            <a:r>
              <a:rPr kumimoji="1" lang="en-US" altLang="ja-JP"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2024</a:t>
            </a:r>
            <a:r>
              <a:rPr kumimoji="1" lang="ja-JP" altLang="en-US"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年）</a:t>
            </a:r>
            <a:endParaRPr kumimoji="1" lang="en-US" altLang="ja-JP"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endParaRPr>
          </a:p>
        </p:txBody>
      </p:sp>
      <p:grpSp>
        <p:nvGrpSpPr>
          <p:cNvPr id="25" name="グループ化 24">
            <a:extLst>
              <a:ext uri="{FF2B5EF4-FFF2-40B4-BE49-F238E27FC236}">
                <a16:creationId xmlns:a16="http://schemas.microsoft.com/office/drawing/2014/main" id="{E1A4815B-E5E9-9C02-E0BA-47A1B2FCAE04}"/>
              </a:ext>
            </a:extLst>
          </p:cNvPr>
          <p:cNvGrpSpPr/>
          <p:nvPr/>
        </p:nvGrpSpPr>
        <p:grpSpPr>
          <a:xfrm>
            <a:off x="517318" y="5952438"/>
            <a:ext cx="3267418" cy="454686"/>
            <a:chOff x="596048" y="5055491"/>
            <a:chExt cx="9381389" cy="886793"/>
          </a:xfrm>
        </p:grpSpPr>
        <p:sp>
          <p:nvSpPr>
            <p:cNvPr id="24" name="フリーフォーム: 図形 23">
              <a:extLst>
                <a:ext uri="{FF2B5EF4-FFF2-40B4-BE49-F238E27FC236}">
                  <a16:creationId xmlns:a16="http://schemas.microsoft.com/office/drawing/2014/main" id="{4BEE901C-8DF4-2EDF-A8A1-76FBBD05837E}"/>
                </a:ext>
              </a:extLst>
            </p:cNvPr>
            <p:cNvSpPr/>
            <p:nvPr/>
          </p:nvSpPr>
          <p:spPr>
            <a:xfrm>
              <a:off x="652462" y="5114284"/>
              <a:ext cx="9324975" cy="828000"/>
            </a:xfrm>
            <a:custGeom>
              <a:avLst/>
              <a:gdLst>
                <a:gd name="connsiteX0" fmla="*/ 414000 w 8962350"/>
                <a:gd name="connsiteY0" fmla="*/ 0 h 828000"/>
                <a:gd name="connsiteX1" fmla="*/ 414000 w 8962350"/>
                <a:gd name="connsiteY1" fmla="*/ 0 h 828000"/>
                <a:gd name="connsiteX2" fmla="*/ 414000 w 8962350"/>
                <a:gd name="connsiteY2" fmla="*/ 0 h 828000"/>
                <a:gd name="connsiteX3" fmla="*/ 8548350 w 8962350"/>
                <a:gd name="connsiteY3" fmla="*/ 0 h 828000"/>
                <a:gd name="connsiteX4" fmla="*/ 8962350 w 8962350"/>
                <a:gd name="connsiteY4" fmla="*/ 414000 h 828000"/>
                <a:gd name="connsiteX5" fmla="*/ 8548350 w 8962350"/>
                <a:gd name="connsiteY5" fmla="*/ 828000 h 828000"/>
                <a:gd name="connsiteX6" fmla="*/ 414000 w 8962350"/>
                <a:gd name="connsiteY6" fmla="*/ 828000 h 828000"/>
                <a:gd name="connsiteX7" fmla="*/ 414000 w 8962350"/>
                <a:gd name="connsiteY7" fmla="*/ 828000 h 828000"/>
                <a:gd name="connsiteX8" fmla="*/ 414000 w 8962350"/>
                <a:gd name="connsiteY8" fmla="*/ 828000 h 828000"/>
                <a:gd name="connsiteX9" fmla="*/ 0 w 8962350"/>
                <a:gd name="connsiteY9" fmla="*/ 414000 h 828000"/>
                <a:gd name="connsiteX10" fmla="*/ 414000 w 8962350"/>
                <a:gd name="connsiteY10" fmla="*/ 0 h 82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962350" h="828000">
                  <a:moveTo>
                    <a:pt x="414000" y="0"/>
                  </a:moveTo>
                  <a:lnTo>
                    <a:pt x="414000" y="0"/>
                  </a:lnTo>
                  <a:lnTo>
                    <a:pt x="414000" y="0"/>
                  </a:lnTo>
                  <a:lnTo>
                    <a:pt x="8548350" y="0"/>
                  </a:lnTo>
                  <a:cubicBezTo>
                    <a:pt x="8776996" y="0"/>
                    <a:pt x="8962350" y="185354"/>
                    <a:pt x="8962350" y="414000"/>
                  </a:cubicBezTo>
                  <a:cubicBezTo>
                    <a:pt x="8962350" y="642646"/>
                    <a:pt x="8776996" y="828000"/>
                    <a:pt x="8548350" y="828000"/>
                  </a:cubicBezTo>
                  <a:lnTo>
                    <a:pt x="414000" y="828000"/>
                  </a:lnTo>
                  <a:lnTo>
                    <a:pt x="414000" y="828000"/>
                  </a:lnTo>
                  <a:lnTo>
                    <a:pt x="414000" y="828000"/>
                  </a:lnTo>
                  <a:cubicBezTo>
                    <a:pt x="185354" y="828000"/>
                    <a:pt x="0" y="642646"/>
                    <a:pt x="0" y="414000"/>
                  </a:cubicBezTo>
                  <a:cubicBezTo>
                    <a:pt x="0" y="185354"/>
                    <a:pt x="185354" y="0"/>
                    <a:pt x="414000" y="0"/>
                  </a:cubicBezTo>
                  <a:close/>
                </a:path>
              </a:pathLst>
            </a:custGeom>
            <a:solidFill>
              <a:schemeClr val="accent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23" name="フリーフォーム: 図形 22">
              <a:extLst>
                <a:ext uri="{FF2B5EF4-FFF2-40B4-BE49-F238E27FC236}">
                  <a16:creationId xmlns:a16="http://schemas.microsoft.com/office/drawing/2014/main" id="{57B37EE2-F9D1-9855-D3C4-20BC83395F9A}"/>
                </a:ext>
              </a:extLst>
            </p:cNvPr>
            <p:cNvSpPr/>
            <p:nvPr/>
          </p:nvSpPr>
          <p:spPr>
            <a:xfrm>
              <a:off x="596048" y="5055491"/>
              <a:ext cx="9324975" cy="828000"/>
            </a:xfrm>
            <a:custGeom>
              <a:avLst/>
              <a:gdLst>
                <a:gd name="connsiteX0" fmla="*/ 414000 w 8962350"/>
                <a:gd name="connsiteY0" fmla="*/ 0 h 828000"/>
                <a:gd name="connsiteX1" fmla="*/ 414000 w 8962350"/>
                <a:gd name="connsiteY1" fmla="*/ 0 h 828000"/>
                <a:gd name="connsiteX2" fmla="*/ 414000 w 8962350"/>
                <a:gd name="connsiteY2" fmla="*/ 0 h 828000"/>
                <a:gd name="connsiteX3" fmla="*/ 8548350 w 8962350"/>
                <a:gd name="connsiteY3" fmla="*/ 0 h 828000"/>
                <a:gd name="connsiteX4" fmla="*/ 8962350 w 8962350"/>
                <a:gd name="connsiteY4" fmla="*/ 414000 h 828000"/>
                <a:gd name="connsiteX5" fmla="*/ 8548350 w 8962350"/>
                <a:gd name="connsiteY5" fmla="*/ 828000 h 828000"/>
                <a:gd name="connsiteX6" fmla="*/ 414000 w 8962350"/>
                <a:gd name="connsiteY6" fmla="*/ 828000 h 828000"/>
                <a:gd name="connsiteX7" fmla="*/ 414000 w 8962350"/>
                <a:gd name="connsiteY7" fmla="*/ 828000 h 828000"/>
                <a:gd name="connsiteX8" fmla="*/ 414000 w 8962350"/>
                <a:gd name="connsiteY8" fmla="*/ 828000 h 828000"/>
                <a:gd name="connsiteX9" fmla="*/ 0 w 8962350"/>
                <a:gd name="connsiteY9" fmla="*/ 414000 h 828000"/>
                <a:gd name="connsiteX10" fmla="*/ 414000 w 8962350"/>
                <a:gd name="connsiteY10" fmla="*/ 0 h 82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962350" h="828000">
                  <a:moveTo>
                    <a:pt x="414000" y="0"/>
                  </a:moveTo>
                  <a:lnTo>
                    <a:pt x="414000" y="0"/>
                  </a:lnTo>
                  <a:lnTo>
                    <a:pt x="414000" y="0"/>
                  </a:lnTo>
                  <a:lnTo>
                    <a:pt x="8548350" y="0"/>
                  </a:lnTo>
                  <a:cubicBezTo>
                    <a:pt x="8776996" y="0"/>
                    <a:pt x="8962350" y="185354"/>
                    <a:pt x="8962350" y="414000"/>
                  </a:cubicBezTo>
                  <a:cubicBezTo>
                    <a:pt x="8962350" y="642646"/>
                    <a:pt x="8776996" y="828000"/>
                    <a:pt x="8548350" y="828000"/>
                  </a:cubicBezTo>
                  <a:lnTo>
                    <a:pt x="414000" y="828000"/>
                  </a:lnTo>
                  <a:lnTo>
                    <a:pt x="414000" y="828000"/>
                  </a:lnTo>
                  <a:lnTo>
                    <a:pt x="414000" y="828000"/>
                  </a:lnTo>
                  <a:cubicBezTo>
                    <a:pt x="185354" y="828000"/>
                    <a:pt x="0" y="642646"/>
                    <a:pt x="0" y="414000"/>
                  </a:cubicBezTo>
                  <a:cubicBezTo>
                    <a:pt x="0" y="185354"/>
                    <a:pt x="185354" y="0"/>
                    <a:pt x="414000" y="0"/>
                  </a:cubicBezTo>
                  <a:close/>
                </a:path>
              </a:pathLst>
            </a:custGeom>
            <a:solidFill>
              <a:schemeClr val="bg1"/>
            </a:solidFill>
            <a:ln>
              <a:solidFill>
                <a:schemeClr val="accent1">
                  <a:shade val="15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grpSp>
      <p:sp>
        <p:nvSpPr>
          <p:cNvPr id="17" name="テキスト ボックス 16">
            <a:extLst>
              <a:ext uri="{FF2B5EF4-FFF2-40B4-BE49-F238E27FC236}">
                <a16:creationId xmlns:a16="http://schemas.microsoft.com/office/drawing/2014/main" id="{3D41AF73-4298-9DA7-AE3F-11F1210533EE}"/>
              </a:ext>
            </a:extLst>
          </p:cNvPr>
          <p:cNvSpPr txBox="1"/>
          <p:nvPr/>
        </p:nvSpPr>
        <p:spPr>
          <a:xfrm>
            <a:off x="574792" y="6002475"/>
            <a:ext cx="3144720" cy="400110"/>
          </a:xfrm>
          <a:prstGeom prst="rect">
            <a:avLst/>
          </a:prstGeom>
          <a:noFill/>
        </p:spPr>
        <p:txBody>
          <a:bodyPr wrap="square" rtlCol="0">
            <a:spAutoFit/>
          </a:bodyPr>
          <a:lstStyle/>
          <a:p>
            <a:r>
              <a:rPr kumimoji="1" lang="ja-JP" altLang="en-US" sz="20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事故の原因となる違反行為</a:t>
            </a:r>
            <a:endParaRPr kumimoji="1" lang="en-US" altLang="ja-JP" sz="20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endParaRPr>
          </a:p>
        </p:txBody>
      </p:sp>
    </p:spTree>
    <p:extLst>
      <p:ext uri="{BB962C8B-B14F-4D97-AF65-F5344CB8AC3E}">
        <p14:creationId xmlns:p14="http://schemas.microsoft.com/office/powerpoint/2010/main" val="36591406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50934A3-58A6-5AA0-DBDD-1746CEAC1BD5}"/>
            </a:ext>
          </a:extLst>
        </p:cNvPr>
        <p:cNvGrpSpPr/>
        <p:nvPr/>
      </p:nvGrpSpPr>
      <p:grpSpPr>
        <a:xfrm>
          <a:off x="0" y="0"/>
          <a:ext cx="0" cy="0"/>
          <a:chOff x="0" y="0"/>
          <a:chExt cx="0" cy="0"/>
        </a:xfrm>
      </p:grpSpPr>
      <p:sp>
        <p:nvSpPr>
          <p:cNvPr id="2" name="正方形/長方形 1">
            <a:extLst>
              <a:ext uri="{FF2B5EF4-FFF2-40B4-BE49-F238E27FC236}">
                <a16:creationId xmlns:a16="http://schemas.microsoft.com/office/drawing/2014/main" id="{4341106A-E42C-09FB-2533-A9E427D43407}"/>
              </a:ext>
            </a:extLst>
          </p:cNvPr>
          <p:cNvSpPr/>
          <p:nvPr/>
        </p:nvSpPr>
        <p:spPr>
          <a:xfrm>
            <a:off x="0" y="0"/>
            <a:ext cx="9906000" cy="64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平行四辺形 4">
            <a:extLst>
              <a:ext uri="{FF2B5EF4-FFF2-40B4-BE49-F238E27FC236}">
                <a16:creationId xmlns:a16="http://schemas.microsoft.com/office/drawing/2014/main" id="{9FDBBA65-70D7-FBC4-42D0-32E928FE0576}"/>
              </a:ext>
            </a:extLst>
          </p:cNvPr>
          <p:cNvSpPr/>
          <p:nvPr/>
        </p:nvSpPr>
        <p:spPr>
          <a:xfrm>
            <a:off x="219075" y="1154338"/>
            <a:ext cx="7128000" cy="108000"/>
          </a:xfrm>
          <a:prstGeom prst="parallelogram">
            <a:avLst/>
          </a:prstGeom>
          <a:pattFill prst="pct30">
            <a:fgClr>
              <a:schemeClr val="accent2">
                <a:lumMod val="40000"/>
                <a:lumOff val="60000"/>
              </a:schemeClr>
            </a:fgClr>
            <a:bgClr>
              <a:schemeClr val="bg1"/>
            </a:bgClr>
          </a:patt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4B53ACFE-476D-E046-0BDF-42574A4CD215}"/>
              </a:ext>
            </a:extLst>
          </p:cNvPr>
          <p:cNvSpPr txBox="1"/>
          <p:nvPr/>
        </p:nvSpPr>
        <p:spPr>
          <a:xfrm>
            <a:off x="104775" y="794933"/>
            <a:ext cx="7419745" cy="584775"/>
          </a:xfrm>
          <a:prstGeom prst="rect">
            <a:avLst/>
          </a:prstGeom>
          <a:noFill/>
        </p:spPr>
        <p:txBody>
          <a:bodyPr wrap="square" rtlCol="0">
            <a:spAutoFit/>
          </a:bodyPr>
          <a:lstStyle/>
          <a:p>
            <a:r>
              <a:rPr kumimoji="1" lang="ja-JP" altLang="en-US" sz="32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例）○○学校の周辺の交通事故発生状況</a:t>
            </a:r>
            <a:endParaRPr kumimoji="1" lang="en-US" altLang="ja-JP" sz="32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endParaRPr>
          </a:p>
        </p:txBody>
      </p:sp>
      <p:sp>
        <p:nvSpPr>
          <p:cNvPr id="6" name="テキスト ボックス 5">
            <a:extLst>
              <a:ext uri="{FF2B5EF4-FFF2-40B4-BE49-F238E27FC236}">
                <a16:creationId xmlns:a16="http://schemas.microsoft.com/office/drawing/2014/main" id="{38BE8E14-AD5E-D7BD-ED94-5EAE133B32AF}"/>
              </a:ext>
            </a:extLst>
          </p:cNvPr>
          <p:cNvSpPr txBox="1"/>
          <p:nvPr/>
        </p:nvSpPr>
        <p:spPr>
          <a:xfrm>
            <a:off x="228599" y="63225"/>
            <a:ext cx="4724401" cy="553998"/>
          </a:xfrm>
          <a:prstGeom prst="rect">
            <a:avLst/>
          </a:prstGeom>
          <a:noFill/>
        </p:spPr>
        <p:txBody>
          <a:bodyPr wrap="square" rtlCol="0">
            <a:spAutoFit/>
          </a:bodyPr>
          <a:lstStyle/>
          <a:p>
            <a:r>
              <a:rPr kumimoji="1" lang="ja-JP" altLang="en-US" sz="3000" b="1" dirty="0">
                <a:solidFill>
                  <a:schemeClr val="bg1"/>
                </a:solidFill>
                <a:latin typeface="UD デジタル 教科書体 NK-B" panose="02020700000000000000" pitchFamily="18" charset="-128"/>
                <a:ea typeface="UD デジタル 教科書体 NK-B" panose="02020700000000000000" pitchFamily="18" charset="-128"/>
              </a:rPr>
              <a:t>第１章　イントロダクション</a:t>
            </a:r>
            <a:endParaRPr kumimoji="1" lang="en-US" altLang="ja-JP" sz="3000" b="1" dirty="0">
              <a:solidFill>
                <a:schemeClr val="bg1"/>
              </a:solidFill>
              <a:latin typeface="UD デジタル 教科書体 NK-B" panose="02020700000000000000" pitchFamily="18" charset="-128"/>
              <a:ea typeface="UD デジタル 教科書体 NK-B" panose="02020700000000000000" pitchFamily="18" charset="-128"/>
            </a:endParaRPr>
          </a:p>
        </p:txBody>
      </p:sp>
      <p:pic>
        <p:nvPicPr>
          <p:cNvPr id="13" name="図 12" descr="グラフ, マップ&#10;&#10;AI 生成コンテンツは誤りを含む可能性があります。">
            <a:extLst>
              <a:ext uri="{FF2B5EF4-FFF2-40B4-BE49-F238E27FC236}">
                <a16:creationId xmlns:a16="http://schemas.microsoft.com/office/drawing/2014/main" id="{189D1494-55FC-9B0F-B27D-324D9C06D7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7176" y="1655102"/>
            <a:ext cx="9191648" cy="4599651"/>
          </a:xfrm>
          <a:prstGeom prst="rect">
            <a:avLst/>
          </a:prstGeom>
        </p:spPr>
      </p:pic>
      <p:sp>
        <p:nvSpPr>
          <p:cNvPr id="10" name="正方形/長方形 9">
            <a:extLst>
              <a:ext uri="{FF2B5EF4-FFF2-40B4-BE49-F238E27FC236}">
                <a16:creationId xmlns:a16="http://schemas.microsoft.com/office/drawing/2014/main" id="{10B4C38C-07B5-61C1-82D3-4BFA59E71831}"/>
              </a:ext>
            </a:extLst>
          </p:cNvPr>
          <p:cNvSpPr/>
          <p:nvPr/>
        </p:nvSpPr>
        <p:spPr>
          <a:xfrm>
            <a:off x="1816529" y="2634601"/>
            <a:ext cx="6272942" cy="2568297"/>
          </a:xfrm>
          <a:prstGeom prst="rect">
            <a:avLst/>
          </a:prstGeom>
          <a:solidFill>
            <a:schemeClr val="accent1">
              <a:lumMod val="20000"/>
              <a:lumOff val="80000"/>
              <a:alpha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48CDB7D5-B157-9004-A06D-AAD37C4D1FAB}"/>
              </a:ext>
            </a:extLst>
          </p:cNvPr>
          <p:cNvSpPr txBox="1"/>
          <p:nvPr/>
        </p:nvSpPr>
        <p:spPr>
          <a:xfrm>
            <a:off x="2108056" y="3198167"/>
            <a:ext cx="6338045" cy="461665"/>
          </a:xfrm>
          <a:prstGeom prst="rect">
            <a:avLst/>
          </a:prstGeom>
          <a:noFill/>
        </p:spPr>
        <p:txBody>
          <a:bodyPr wrap="square">
            <a:spAutoFit/>
          </a:bodyPr>
          <a:lstStyle/>
          <a:p>
            <a:r>
              <a:rPr lang="ja-JP" altLang="en-US" sz="2400" dirty="0">
                <a:latin typeface="UD デジタル 教科書体 NK-B" panose="02020700000000000000" pitchFamily="18" charset="-128"/>
                <a:ea typeface="UD デジタル 教科書体 NK-B" panose="02020700000000000000" pitchFamily="18" charset="-128"/>
                <a:hlinkClick r:id="rId3"/>
              </a:rPr>
              <a:t>リンク：「交通事故発生マップ </a:t>
            </a:r>
            <a:r>
              <a:rPr lang="en-US" altLang="ja-JP" sz="2400" dirty="0">
                <a:latin typeface="UD デジタル 教科書体 NK-B" panose="02020700000000000000" pitchFamily="18" charset="-128"/>
                <a:ea typeface="UD デジタル 教科書体 NK-B" panose="02020700000000000000" pitchFamily="18" charset="-128"/>
                <a:hlinkClick r:id="rId3"/>
              </a:rPr>
              <a:t>| </a:t>
            </a:r>
            <a:r>
              <a:rPr lang="ja-JP" altLang="en-US" sz="2400" dirty="0">
                <a:latin typeface="UD デジタル 教科書体 NK-B" panose="02020700000000000000" pitchFamily="18" charset="-128"/>
                <a:ea typeface="UD デジタル 教科書体 NK-B" panose="02020700000000000000" pitchFamily="18" charset="-128"/>
                <a:hlinkClick r:id="rId3"/>
              </a:rPr>
              <a:t>位置選択</a:t>
            </a:r>
            <a:endParaRPr lang="ja-JP" altLang="en-US" sz="2400" dirty="0">
              <a:latin typeface="UD デジタル 教科書体 NK-B" panose="02020700000000000000" pitchFamily="18" charset="-128"/>
              <a:ea typeface="UD デジタル 教科書体 NK-B" panose="02020700000000000000" pitchFamily="18" charset="-128"/>
            </a:endParaRPr>
          </a:p>
        </p:txBody>
      </p:sp>
      <p:sp>
        <p:nvSpPr>
          <p:cNvPr id="11" name="テキスト ボックス 10">
            <a:extLst>
              <a:ext uri="{FF2B5EF4-FFF2-40B4-BE49-F238E27FC236}">
                <a16:creationId xmlns:a16="http://schemas.microsoft.com/office/drawing/2014/main" id="{08271F9A-74B1-71C1-8B65-EDBDBB71660F}"/>
              </a:ext>
            </a:extLst>
          </p:cNvPr>
          <p:cNvSpPr txBox="1"/>
          <p:nvPr/>
        </p:nvSpPr>
        <p:spPr>
          <a:xfrm>
            <a:off x="2313286" y="3785033"/>
            <a:ext cx="5776185" cy="646331"/>
          </a:xfrm>
          <a:prstGeom prst="rect">
            <a:avLst/>
          </a:prstGeom>
          <a:noFill/>
        </p:spPr>
        <p:txBody>
          <a:bodyPr wrap="square" rtlCol="0">
            <a:spAutoFit/>
          </a:bodyPr>
          <a:lstStyle/>
          <a:p>
            <a:r>
              <a:rPr kumimoji="1" lang="ja-JP" altLang="en-US" dirty="0">
                <a:latin typeface="UD デジタル 教科書体 NK-B" panose="02020700000000000000" pitchFamily="18" charset="-128"/>
                <a:ea typeface="UD デジタル 教科書体 NK-B" panose="02020700000000000000" pitchFamily="18" charset="-128"/>
              </a:rPr>
              <a:t>↑上記のリンクから、学校・企業の周辺道路で発生した</a:t>
            </a:r>
            <a:endParaRPr kumimoji="1" lang="en-US" altLang="ja-JP" dirty="0">
              <a:latin typeface="UD デジタル 教科書体 NK-B" panose="02020700000000000000" pitchFamily="18" charset="-128"/>
              <a:ea typeface="UD デジタル 教科書体 NK-B" panose="02020700000000000000" pitchFamily="18" charset="-128"/>
            </a:endParaRPr>
          </a:p>
          <a:p>
            <a:r>
              <a:rPr kumimoji="1" lang="ja-JP" altLang="en-US" dirty="0">
                <a:latin typeface="UD デジタル 教科書体 NK-B" panose="02020700000000000000" pitchFamily="18" charset="-128"/>
                <a:ea typeface="UD デジタル 教科書体 NK-B" panose="02020700000000000000" pitchFamily="18" charset="-128"/>
              </a:rPr>
              <a:t>交通事故状況を検索できます。</a:t>
            </a:r>
          </a:p>
        </p:txBody>
      </p:sp>
    </p:spTree>
    <p:extLst>
      <p:ext uri="{BB962C8B-B14F-4D97-AF65-F5344CB8AC3E}">
        <p14:creationId xmlns:p14="http://schemas.microsoft.com/office/powerpoint/2010/main" val="13612404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5D7809D-E48F-1485-5F00-ACA3D150E669}"/>
            </a:ext>
          </a:extLst>
        </p:cNvPr>
        <p:cNvGrpSpPr/>
        <p:nvPr/>
      </p:nvGrpSpPr>
      <p:grpSpPr>
        <a:xfrm>
          <a:off x="0" y="0"/>
          <a:ext cx="0" cy="0"/>
          <a:chOff x="0" y="0"/>
          <a:chExt cx="0" cy="0"/>
        </a:xfrm>
      </p:grpSpPr>
      <p:sp>
        <p:nvSpPr>
          <p:cNvPr id="2" name="正方形/長方形 1">
            <a:extLst>
              <a:ext uri="{FF2B5EF4-FFF2-40B4-BE49-F238E27FC236}">
                <a16:creationId xmlns:a16="http://schemas.microsoft.com/office/drawing/2014/main" id="{1EF0CE2C-3649-9C16-0FE3-039FD154B042}"/>
              </a:ext>
            </a:extLst>
          </p:cNvPr>
          <p:cNvSpPr/>
          <p:nvPr/>
        </p:nvSpPr>
        <p:spPr>
          <a:xfrm>
            <a:off x="0" y="0"/>
            <a:ext cx="9906000" cy="64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平行四辺形 4">
            <a:extLst>
              <a:ext uri="{FF2B5EF4-FFF2-40B4-BE49-F238E27FC236}">
                <a16:creationId xmlns:a16="http://schemas.microsoft.com/office/drawing/2014/main" id="{20F82D1F-F111-1A92-8423-D34C9FA2FFD6}"/>
              </a:ext>
            </a:extLst>
          </p:cNvPr>
          <p:cNvSpPr/>
          <p:nvPr/>
        </p:nvSpPr>
        <p:spPr>
          <a:xfrm>
            <a:off x="219075" y="1154338"/>
            <a:ext cx="5868000" cy="108000"/>
          </a:xfrm>
          <a:prstGeom prst="parallelogram">
            <a:avLst/>
          </a:prstGeom>
          <a:pattFill prst="pct30">
            <a:fgClr>
              <a:schemeClr val="accent2">
                <a:lumMod val="40000"/>
                <a:lumOff val="60000"/>
              </a:schemeClr>
            </a:fgClr>
            <a:bgClr>
              <a:schemeClr val="bg1"/>
            </a:bgClr>
          </a:patt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98941915-752B-8D4C-B7AC-52F64C109EE7}"/>
              </a:ext>
            </a:extLst>
          </p:cNvPr>
          <p:cNvSpPr txBox="1"/>
          <p:nvPr/>
        </p:nvSpPr>
        <p:spPr>
          <a:xfrm>
            <a:off x="104775" y="794933"/>
            <a:ext cx="7419745" cy="584775"/>
          </a:xfrm>
          <a:prstGeom prst="rect">
            <a:avLst/>
          </a:prstGeom>
          <a:noFill/>
        </p:spPr>
        <p:txBody>
          <a:bodyPr wrap="square" rtlCol="0">
            <a:spAutoFit/>
          </a:bodyPr>
          <a:lstStyle/>
          <a:p>
            <a:r>
              <a:rPr kumimoji="1" lang="ja-JP" altLang="en-US" sz="32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例）○○学校の周辺の危険な道路</a:t>
            </a:r>
            <a:endParaRPr kumimoji="1" lang="en-US" altLang="ja-JP" sz="32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endParaRPr>
          </a:p>
        </p:txBody>
      </p:sp>
      <p:sp>
        <p:nvSpPr>
          <p:cNvPr id="6" name="テキスト ボックス 5">
            <a:extLst>
              <a:ext uri="{FF2B5EF4-FFF2-40B4-BE49-F238E27FC236}">
                <a16:creationId xmlns:a16="http://schemas.microsoft.com/office/drawing/2014/main" id="{E3D210CD-8F9C-20A0-0F34-1998062B111C}"/>
              </a:ext>
            </a:extLst>
          </p:cNvPr>
          <p:cNvSpPr txBox="1"/>
          <p:nvPr/>
        </p:nvSpPr>
        <p:spPr>
          <a:xfrm>
            <a:off x="228599" y="63225"/>
            <a:ext cx="4724401" cy="553998"/>
          </a:xfrm>
          <a:prstGeom prst="rect">
            <a:avLst/>
          </a:prstGeom>
          <a:noFill/>
        </p:spPr>
        <p:txBody>
          <a:bodyPr wrap="square" rtlCol="0">
            <a:spAutoFit/>
          </a:bodyPr>
          <a:lstStyle/>
          <a:p>
            <a:r>
              <a:rPr kumimoji="1" lang="ja-JP" altLang="en-US" sz="3000" b="1" dirty="0">
                <a:solidFill>
                  <a:schemeClr val="bg1"/>
                </a:solidFill>
                <a:latin typeface="UD デジタル 教科書体 NK-B" panose="02020700000000000000" pitchFamily="18" charset="-128"/>
                <a:ea typeface="UD デジタル 教科書体 NK-B" panose="02020700000000000000" pitchFamily="18" charset="-128"/>
              </a:rPr>
              <a:t>第１章　イントロダクション</a:t>
            </a:r>
            <a:endParaRPr kumimoji="1" lang="en-US" altLang="ja-JP" sz="3000" b="1" dirty="0">
              <a:solidFill>
                <a:schemeClr val="bg1"/>
              </a:solidFill>
              <a:latin typeface="UD デジタル 教科書体 NK-B" panose="02020700000000000000" pitchFamily="18" charset="-128"/>
              <a:ea typeface="UD デジタル 教科書体 NK-B" panose="02020700000000000000" pitchFamily="18" charset="-128"/>
            </a:endParaRPr>
          </a:p>
        </p:txBody>
      </p:sp>
      <p:sp>
        <p:nvSpPr>
          <p:cNvPr id="3" name="正方形/長方形 2">
            <a:extLst>
              <a:ext uri="{FF2B5EF4-FFF2-40B4-BE49-F238E27FC236}">
                <a16:creationId xmlns:a16="http://schemas.microsoft.com/office/drawing/2014/main" id="{892F5F66-9CF1-D260-B0A1-CF13D078DEB0}"/>
              </a:ext>
            </a:extLst>
          </p:cNvPr>
          <p:cNvSpPr/>
          <p:nvPr/>
        </p:nvSpPr>
        <p:spPr>
          <a:xfrm>
            <a:off x="476280" y="1739112"/>
            <a:ext cx="2667920" cy="3964550"/>
          </a:xfrm>
          <a:prstGeom prst="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a:solidFill>
                  <a:schemeClr val="tx1"/>
                </a:solidFill>
              </a:rPr>
              <a:t>写真</a:t>
            </a:r>
            <a:endParaRPr kumimoji="1" lang="en-US" altLang="ja-JP" sz="2400" dirty="0">
              <a:solidFill>
                <a:schemeClr val="tx1"/>
              </a:solidFill>
            </a:endParaRPr>
          </a:p>
        </p:txBody>
      </p:sp>
      <p:sp>
        <p:nvSpPr>
          <p:cNvPr id="12" name="正方形/長方形 11">
            <a:extLst>
              <a:ext uri="{FF2B5EF4-FFF2-40B4-BE49-F238E27FC236}">
                <a16:creationId xmlns:a16="http://schemas.microsoft.com/office/drawing/2014/main" id="{F20E6221-CE7A-B668-1954-8496F036A056}"/>
              </a:ext>
            </a:extLst>
          </p:cNvPr>
          <p:cNvSpPr/>
          <p:nvPr/>
        </p:nvSpPr>
        <p:spPr>
          <a:xfrm>
            <a:off x="3619040" y="1739113"/>
            <a:ext cx="2667920" cy="3964550"/>
          </a:xfrm>
          <a:prstGeom prst="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a:solidFill>
                  <a:schemeClr val="tx1"/>
                </a:solidFill>
              </a:rPr>
              <a:t>写真</a:t>
            </a:r>
            <a:endParaRPr kumimoji="1" lang="en-US" altLang="ja-JP" sz="2400" dirty="0">
              <a:solidFill>
                <a:schemeClr val="tx1"/>
              </a:solidFill>
            </a:endParaRPr>
          </a:p>
        </p:txBody>
      </p:sp>
      <p:sp>
        <p:nvSpPr>
          <p:cNvPr id="14" name="正方形/長方形 13">
            <a:extLst>
              <a:ext uri="{FF2B5EF4-FFF2-40B4-BE49-F238E27FC236}">
                <a16:creationId xmlns:a16="http://schemas.microsoft.com/office/drawing/2014/main" id="{AE6D4D03-A779-4B70-A4B0-5533B0D57F58}"/>
              </a:ext>
            </a:extLst>
          </p:cNvPr>
          <p:cNvSpPr/>
          <p:nvPr/>
        </p:nvSpPr>
        <p:spPr>
          <a:xfrm>
            <a:off x="6761800" y="1739112"/>
            <a:ext cx="2667920" cy="3964550"/>
          </a:xfrm>
          <a:prstGeom prst="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a:solidFill>
                  <a:schemeClr val="tx1"/>
                </a:solidFill>
              </a:rPr>
              <a:t>写真</a:t>
            </a:r>
            <a:endParaRPr kumimoji="1" lang="en-US" altLang="ja-JP" sz="2400" dirty="0">
              <a:solidFill>
                <a:schemeClr val="tx1"/>
              </a:solidFill>
            </a:endParaRPr>
          </a:p>
        </p:txBody>
      </p:sp>
      <p:sp>
        <p:nvSpPr>
          <p:cNvPr id="7" name="テキスト ボックス 6">
            <a:extLst>
              <a:ext uri="{FF2B5EF4-FFF2-40B4-BE49-F238E27FC236}">
                <a16:creationId xmlns:a16="http://schemas.microsoft.com/office/drawing/2014/main" id="{D7566CC1-D01F-F392-D613-C32A826CE484}"/>
              </a:ext>
            </a:extLst>
          </p:cNvPr>
          <p:cNvSpPr txBox="1"/>
          <p:nvPr/>
        </p:nvSpPr>
        <p:spPr>
          <a:xfrm>
            <a:off x="476280" y="5709124"/>
            <a:ext cx="2667920" cy="707886"/>
          </a:xfrm>
          <a:prstGeom prst="rect">
            <a:avLst/>
          </a:prstGeom>
          <a:noFill/>
        </p:spPr>
        <p:txBody>
          <a:bodyPr wrap="square" rtlCol="0">
            <a:spAutoFit/>
          </a:bodyPr>
          <a:lstStyle/>
          <a:p>
            <a:r>
              <a:rPr kumimoji="1" lang="ja-JP" altLang="en-US" sz="20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①○○近くの交差点</a:t>
            </a:r>
            <a:endParaRPr kumimoji="1" lang="en-US" altLang="ja-JP" sz="20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endParaRPr>
          </a:p>
          <a:p>
            <a:r>
              <a:rPr kumimoji="1" lang="ja-JP" altLang="en-US" sz="2000" b="1" dirty="0">
                <a:solidFill>
                  <a:srgbClr val="FF0000"/>
                </a:solidFill>
                <a:latin typeface="UD デジタル 教科書体 NK-B" panose="02020700000000000000" pitchFamily="18" charset="-128"/>
                <a:ea typeface="UD デジタル 教科書体 NK-B" panose="02020700000000000000" pitchFamily="18" charset="-128"/>
              </a:rPr>
              <a:t>歩道が狭いので注意！</a:t>
            </a:r>
            <a:endParaRPr kumimoji="1" lang="en-US" altLang="ja-JP" sz="2000" b="1" dirty="0">
              <a:solidFill>
                <a:srgbClr val="FF0000"/>
              </a:solidFill>
              <a:latin typeface="UD デジタル 教科書体 NK-B" panose="02020700000000000000" pitchFamily="18" charset="-128"/>
              <a:ea typeface="UD デジタル 教科書体 NK-B" panose="02020700000000000000" pitchFamily="18" charset="-128"/>
            </a:endParaRPr>
          </a:p>
        </p:txBody>
      </p:sp>
      <p:sp>
        <p:nvSpPr>
          <p:cNvPr id="8" name="テキスト ボックス 7">
            <a:extLst>
              <a:ext uri="{FF2B5EF4-FFF2-40B4-BE49-F238E27FC236}">
                <a16:creationId xmlns:a16="http://schemas.microsoft.com/office/drawing/2014/main" id="{BFBB8770-99A4-5DB5-1235-231D83DB7AC7}"/>
              </a:ext>
            </a:extLst>
          </p:cNvPr>
          <p:cNvSpPr txBox="1"/>
          <p:nvPr/>
        </p:nvSpPr>
        <p:spPr>
          <a:xfrm>
            <a:off x="3619040" y="5709124"/>
            <a:ext cx="2667920" cy="1015663"/>
          </a:xfrm>
          <a:prstGeom prst="rect">
            <a:avLst/>
          </a:prstGeom>
          <a:noFill/>
        </p:spPr>
        <p:txBody>
          <a:bodyPr wrap="square" rtlCol="0">
            <a:spAutoFit/>
          </a:bodyPr>
          <a:lstStyle/>
          <a:p>
            <a:r>
              <a:rPr kumimoji="1" lang="ja-JP" altLang="en-US" sz="20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②踏切がある道</a:t>
            </a:r>
            <a:endParaRPr kumimoji="1" lang="en-US" altLang="ja-JP" sz="20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endParaRPr>
          </a:p>
          <a:p>
            <a:r>
              <a:rPr kumimoji="1" lang="ja-JP" altLang="en-US" sz="2000" b="1" dirty="0">
                <a:solidFill>
                  <a:srgbClr val="FF0000"/>
                </a:solidFill>
                <a:latin typeface="UD デジタル 教科書体 NK-B" panose="02020700000000000000" pitchFamily="18" charset="-128"/>
                <a:ea typeface="UD デジタル 教科書体 NK-B" panose="02020700000000000000" pitchFamily="18" charset="-128"/>
              </a:rPr>
              <a:t>警報機が鳴ったら必ず止まること</a:t>
            </a:r>
            <a:endParaRPr kumimoji="1" lang="en-US" altLang="ja-JP" sz="2000" b="1" dirty="0">
              <a:solidFill>
                <a:srgbClr val="FF0000"/>
              </a:solidFill>
              <a:latin typeface="UD デジタル 教科書体 NK-B" panose="02020700000000000000" pitchFamily="18" charset="-128"/>
              <a:ea typeface="UD デジタル 教科書体 NK-B" panose="02020700000000000000" pitchFamily="18" charset="-128"/>
            </a:endParaRPr>
          </a:p>
        </p:txBody>
      </p:sp>
      <p:sp>
        <p:nvSpPr>
          <p:cNvPr id="9" name="テキスト ボックス 8">
            <a:extLst>
              <a:ext uri="{FF2B5EF4-FFF2-40B4-BE49-F238E27FC236}">
                <a16:creationId xmlns:a16="http://schemas.microsoft.com/office/drawing/2014/main" id="{40346E68-DC82-D9EA-7761-485D565D6334}"/>
              </a:ext>
            </a:extLst>
          </p:cNvPr>
          <p:cNvSpPr txBox="1"/>
          <p:nvPr/>
        </p:nvSpPr>
        <p:spPr>
          <a:xfrm>
            <a:off x="6761800" y="5703662"/>
            <a:ext cx="2667920" cy="707886"/>
          </a:xfrm>
          <a:prstGeom prst="rect">
            <a:avLst/>
          </a:prstGeom>
          <a:noFill/>
        </p:spPr>
        <p:txBody>
          <a:bodyPr wrap="square" rtlCol="0">
            <a:spAutoFit/>
          </a:bodyPr>
          <a:lstStyle/>
          <a:p>
            <a:r>
              <a:rPr kumimoji="1" lang="ja-JP" altLang="en-US" sz="20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③坂道を下った交差点</a:t>
            </a:r>
            <a:endParaRPr kumimoji="1" lang="en-US" altLang="ja-JP" sz="20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endParaRPr>
          </a:p>
          <a:p>
            <a:r>
              <a:rPr kumimoji="1" lang="ja-JP" altLang="en-US" sz="2000" b="1" dirty="0">
                <a:solidFill>
                  <a:srgbClr val="FF0000"/>
                </a:solidFill>
                <a:latin typeface="UD デジタル 教科書体 NK-B" panose="02020700000000000000" pitchFamily="18" charset="-128"/>
                <a:ea typeface="UD デジタル 教科書体 NK-B" panose="02020700000000000000" pitchFamily="18" charset="-128"/>
              </a:rPr>
              <a:t>スピードが出て危険</a:t>
            </a:r>
            <a:endParaRPr kumimoji="1" lang="en-US" altLang="ja-JP" sz="2000" b="1" dirty="0">
              <a:solidFill>
                <a:srgbClr val="FF0000"/>
              </a:solidFill>
              <a:latin typeface="UD デジタル 教科書体 NK-B" panose="02020700000000000000" pitchFamily="18" charset="-128"/>
              <a:ea typeface="UD デジタル 教科書体 NK-B" panose="02020700000000000000" pitchFamily="18" charset="-128"/>
            </a:endParaRPr>
          </a:p>
        </p:txBody>
      </p:sp>
      <p:sp>
        <p:nvSpPr>
          <p:cNvPr id="10" name="正方形/長方形 9">
            <a:extLst>
              <a:ext uri="{FF2B5EF4-FFF2-40B4-BE49-F238E27FC236}">
                <a16:creationId xmlns:a16="http://schemas.microsoft.com/office/drawing/2014/main" id="{3CF1D9A3-53CA-109B-551C-B40309AFDFF9}"/>
              </a:ext>
            </a:extLst>
          </p:cNvPr>
          <p:cNvSpPr/>
          <p:nvPr/>
        </p:nvSpPr>
        <p:spPr>
          <a:xfrm>
            <a:off x="1816529" y="2634601"/>
            <a:ext cx="6272942" cy="2568297"/>
          </a:xfrm>
          <a:prstGeom prst="rect">
            <a:avLst/>
          </a:prstGeom>
          <a:solidFill>
            <a:schemeClr val="accent1">
              <a:lumMod val="20000"/>
              <a:lumOff val="80000"/>
              <a:alpha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1" name="テキスト ボックス 10">
            <a:extLst>
              <a:ext uri="{FF2B5EF4-FFF2-40B4-BE49-F238E27FC236}">
                <a16:creationId xmlns:a16="http://schemas.microsoft.com/office/drawing/2014/main" id="{2A838FCA-5EE6-F98C-3C1C-4297BC259622}"/>
              </a:ext>
            </a:extLst>
          </p:cNvPr>
          <p:cNvSpPr txBox="1"/>
          <p:nvPr/>
        </p:nvSpPr>
        <p:spPr>
          <a:xfrm>
            <a:off x="2064907" y="3595583"/>
            <a:ext cx="5776185" cy="646331"/>
          </a:xfrm>
          <a:prstGeom prst="rect">
            <a:avLst/>
          </a:prstGeom>
          <a:noFill/>
        </p:spPr>
        <p:txBody>
          <a:bodyPr wrap="square" rtlCol="0">
            <a:spAutoFit/>
          </a:bodyPr>
          <a:lstStyle/>
          <a:p>
            <a:r>
              <a:rPr kumimoji="1" lang="ja-JP" altLang="en-US" dirty="0">
                <a:latin typeface="UD デジタル 教科書体 NK-B" panose="02020700000000000000" pitchFamily="18" charset="-128"/>
                <a:ea typeface="UD デジタル 教科書体 NK-B" panose="02020700000000000000" pitchFamily="18" charset="-128"/>
              </a:rPr>
              <a:t>周辺の危険な道路をいくつかピックアップし、具体的にどのような危険があるのかを伝えることも有効です。</a:t>
            </a:r>
          </a:p>
        </p:txBody>
      </p:sp>
    </p:spTree>
    <p:extLst>
      <p:ext uri="{BB962C8B-B14F-4D97-AF65-F5344CB8AC3E}">
        <p14:creationId xmlns:p14="http://schemas.microsoft.com/office/powerpoint/2010/main" val="7352328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FE7CBEAB-63F2-1F4F-E0B5-E59FEF2F0C38}"/>
              </a:ext>
            </a:extLst>
          </p:cNvPr>
          <p:cNvSpPr/>
          <p:nvPr/>
        </p:nvSpPr>
        <p:spPr>
          <a:xfrm>
            <a:off x="0" y="0"/>
            <a:ext cx="9906000" cy="64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a:extLst>
              <a:ext uri="{FF2B5EF4-FFF2-40B4-BE49-F238E27FC236}">
                <a16:creationId xmlns:a16="http://schemas.microsoft.com/office/drawing/2014/main" id="{2270499A-3C03-B6F1-DBF1-158E91418FB5}"/>
              </a:ext>
            </a:extLst>
          </p:cNvPr>
          <p:cNvSpPr txBox="1"/>
          <p:nvPr/>
        </p:nvSpPr>
        <p:spPr>
          <a:xfrm>
            <a:off x="228598" y="63225"/>
            <a:ext cx="8953501" cy="553998"/>
          </a:xfrm>
          <a:prstGeom prst="rect">
            <a:avLst/>
          </a:prstGeom>
          <a:noFill/>
        </p:spPr>
        <p:txBody>
          <a:bodyPr wrap="square" rtlCol="0">
            <a:spAutoFit/>
          </a:bodyPr>
          <a:lstStyle/>
          <a:p>
            <a:r>
              <a:rPr kumimoji="1" lang="ja-JP" altLang="en-US" sz="3000" b="1" dirty="0">
                <a:solidFill>
                  <a:schemeClr val="bg1"/>
                </a:solidFill>
                <a:latin typeface="UD デジタル 教科書体 NK-B" panose="02020700000000000000" pitchFamily="18" charset="-128"/>
                <a:ea typeface="UD デジタル 教科書体 NK-B" panose="02020700000000000000" pitchFamily="18" charset="-128"/>
              </a:rPr>
              <a:t>第２章　　</a:t>
            </a:r>
            <a:r>
              <a:rPr kumimoji="1" lang="en-US" altLang="ja-JP" sz="3000" b="1" dirty="0">
                <a:solidFill>
                  <a:schemeClr val="bg1"/>
                </a:solidFill>
                <a:latin typeface="UD デジタル 教科書体 NK-B" panose="02020700000000000000" pitchFamily="18" charset="-128"/>
                <a:ea typeface="UD デジタル 教科書体 NK-B" panose="02020700000000000000" pitchFamily="18" charset="-128"/>
              </a:rPr>
              <a:t>case</a:t>
            </a:r>
            <a:r>
              <a:rPr kumimoji="1" lang="ja-JP" altLang="en-US" sz="3000" b="1" dirty="0">
                <a:solidFill>
                  <a:schemeClr val="bg1"/>
                </a:solidFill>
                <a:latin typeface="UD デジタル 教科書体 NK-B" panose="02020700000000000000" pitchFamily="18" charset="-128"/>
                <a:ea typeface="UD デジタル 教科書体 NK-B" panose="02020700000000000000" pitchFamily="18" charset="-128"/>
              </a:rPr>
              <a:t>１　自転車で歩道を通行するときは？</a:t>
            </a:r>
            <a:endParaRPr kumimoji="1" lang="en-US" altLang="ja-JP" sz="3000" b="1" dirty="0">
              <a:solidFill>
                <a:schemeClr val="bg1"/>
              </a:solidFill>
              <a:latin typeface="UD デジタル 教科書体 NK-B" panose="02020700000000000000" pitchFamily="18" charset="-128"/>
              <a:ea typeface="UD デジタル 教科書体 NK-B" panose="02020700000000000000" pitchFamily="18" charset="-128"/>
            </a:endParaRPr>
          </a:p>
        </p:txBody>
      </p:sp>
      <p:sp>
        <p:nvSpPr>
          <p:cNvPr id="4" name="平行四辺形 3">
            <a:extLst>
              <a:ext uri="{FF2B5EF4-FFF2-40B4-BE49-F238E27FC236}">
                <a16:creationId xmlns:a16="http://schemas.microsoft.com/office/drawing/2014/main" id="{72345411-9B13-C568-4E06-18FFC254BE60}"/>
              </a:ext>
            </a:extLst>
          </p:cNvPr>
          <p:cNvSpPr/>
          <p:nvPr/>
        </p:nvSpPr>
        <p:spPr>
          <a:xfrm>
            <a:off x="104774" y="1141018"/>
            <a:ext cx="3924000" cy="108000"/>
          </a:xfrm>
          <a:prstGeom prst="parallelogram">
            <a:avLst/>
          </a:prstGeom>
          <a:pattFill prst="pct30">
            <a:fgClr>
              <a:schemeClr val="accent2">
                <a:lumMod val="40000"/>
                <a:lumOff val="60000"/>
              </a:schemeClr>
            </a:fgClr>
            <a:bgClr>
              <a:schemeClr val="bg1"/>
            </a:bgClr>
          </a:patt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B2A083F3-D536-693F-BAB5-1A5123EFB4D5}"/>
              </a:ext>
            </a:extLst>
          </p:cNvPr>
          <p:cNvSpPr txBox="1"/>
          <p:nvPr/>
        </p:nvSpPr>
        <p:spPr>
          <a:xfrm>
            <a:off x="104774" y="794933"/>
            <a:ext cx="4181476" cy="584775"/>
          </a:xfrm>
          <a:prstGeom prst="rect">
            <a:avLst/>
          </a:prstGeom>
          <a:noFill/>
        </p:spPr>
        <p:txBody>
          <a:bodyPr wrap="square" rtlCol="0">
            <a:spAutoFit/>
          </a:bodyPr>
          <a:lstStyle/>
          <a:p>
            <a:r>
              <a:rPr kumimoji="1" lang="ja-JP" altLang="en-US" sz="32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自転車は“車両”です</a:t>
            </a:r>
            <a:endParaRPr kumimoji="1" lang="en-US" altLang="ja-JP" sz="32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endParaRPr>
          </a:p>
        </p:txBody>
      </p:sp>
      <p:sp>
        <p:nvSpPr>
          <p:cNvPr id="6" name="四角形: 角を丸くする 5">
            <a:extLst>
              <a:ext uri="{FF2B5EF4-FFF2-40B4-BE49-F238E27FC236}">
                <a16:creationId xmlns:a16="http://schemas.microsoft.com/office/drawing/2014/main" id="{9F2DD9A2-1894-1E82-F6F8-BA2D7DF5B8A7}"/>
              </a:ext>
            </a:extLst>
          </p:cNvPr>
          <p:cNvSpPr/>
          <p:nvPr/>
        </p:nvSpPr>
        <p:spPr>
          <a:xfrm>
            <a:off x="150975" y="5716982"/>
            <a:ext cx="9604051" cy="862090"/>
          </a:xfrm>
          <a:prstGeom prst="roundRect">
            <a:avLst>
              <a:gd name="adj" fmla="val 11460"/>
            </a:avLst>
          </a:prstGeom>
          <a:pattFill prst="pct30">
            <a:fgClr>
              <a:schemeClr val="accent1">
                <a:lumMod val="20000"/>
                <a:lumOff val="80000"/>
              </a:schemeClr>
            </a:fgClr>
            <a:bgClr>
              <a:schemeClr val="bg1"/>
            </a:bgClr>
          </a:patt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0A77648C-D062-6D1C-3F5E-F7B8EA125064}"/>
              </a:ext>
            </a:extLst>
          </p:cNvPr>
          <p:cNvSpPr txBox="1"/>
          <p:nvPr/>
        </p:nvSpPr>
        <p:spPr>
          <a:xfrm>
            <a:off x="1066153" y="6182647"/>
            <a:ext cx="8664574" cy="400110"/>
          </a:xfrm>
          <a:prstGeom prst="rect">
            <a:avLst/>
          </a:prstGeom>
          <a:noFill/>
        </p:spPr>
        <p:txBody>
          <a:bodyPr wrap="square" rtlCol="0">
            <a:spAutoFit/>
          </a:bodyPr>
          <a:lstStyle/>
          <a:p>
            <a:r>
              <a:rPr kumimoji="1" lang="ja-JP" altLang="en-US" sz="20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自動車やバイク</a:t>
            </a:r>
            <a:r>
              <a:rPr kumimoji="1" lang="ja-JP" altLang="en-US" sz="16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（自動二輪車や原動機付自転車）</a:t>
            </a:r>
            <a:r>
              <a:rPr kumimoji="1" lang="ja-JP" altLang="en-US" sz="20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と同じく</a:t>
            </a:r>
            <a:r>
              <a:rPr kumimoji="1" lang="ja-JP" altLang="en-US" sz="2000" b="1" u="sng" dirty="0">
                <a:solidFill>
                  <a:srgbClr val="FF0000"/>
                </a:solidFill>
                <a:latin typeface="UD デジタル 教科書体 NK-B" panose="02020700000000000000" pitchFamily="18" charset="-128"/>
                <a:ea typeface="UD デジタル 教科書体 NK-B" panose="02020700000000000000" pitchFamily="18" charset="-128"/>
              </a:rPr>
              <a:t>車道を通行する必要有り</a:t>
            </a:r>
            <a:r>
              <a:rPr kumimoji="1" lang="ja-JP" altLang="en-US" sz="20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a:t>
            </a:r>
            <a:endParaRPr kumimoji="1" lang="en-US" altLang="ja-JP" sz="20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endParaRPr>
          </a:p>
        </p:txBody>
      </p:sp>
      <p:sp>
        <p:nvSpPr>
          <p:cNvPr id="8" name="テキスト ボックス 7">
            <a:extLst>
              <a:ext uri="{FF2B5EF4-FFF2-40B4-BE49-F238E27FC236}">
                <a16:creationId xmlns:a16="http://schemas.microsoft.com/office/drawing/2014/main" id="{1E2B08FB-C4DE-BE2E-3CD7-03E0B526BE88}"/>
              </a:ext>
            </a:extLst>
          </p:cNvPr>
          <p:cNvSpPr txBox="1"/>
          <p:nvPr/>
        </p:nvSpPr>
        <p:spPr>
          <a:xfrm>
            <a:off x="1066153" y="5801126"/>
            <a:ext cx="8664574" cy="400110"/>
          </a:xfrm>
          <a:prstGeom prst="rect">
            <a:avLst/>
          </a:prstGeom>
          <a:noFill/>
        </p:spPr>
        <p:txBody>
          <a:bodyPr wrap="square" rtlCol="0">
            <a:spAutoFit/>
          </a:bodyPr>
          <a:lstStyle/>
          <a:p>
            <a:r>
              <a:rPr kumimoji="1" lang="ja-JP" altLang="en-US" sz="20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自転車は</a:t>
            </a:r>
            <a:r>
              <a:rPr kumimoji="1" lang="ja-JP" altLang="en-US" sz="2000" b="1" dirty="0">
                <a:solidFill>
                  <a:srgbClr val="FF0000"/>
                </a:solidFill>
                <a:latin typeface="UD デジタル 教科書体 NK-B" panose="02020700000000000000" pitchFamily="18" charset="-128"/>
                <a:ea typeface="UD デジタル 教科書体 NK-B" panose="02020700000000000000" pitchFamily="18" charset="-128"/>
              </a:rPr>
              <a:t>“軽</a:t>
            </a:r>
            <a:r>
              <a:rPr kumimoji="1" lang="ja-JP" altLang="en-US" sz="2000" b="1" u="sng" dirty="0">
                <a:solidFill>
                  <a:srgbClr val="FF0000"/>
                </a:solidFill>
                <a:latin typeface="UD デジタル 教科書体 NK-B" panose="02020700000000000000" pitchFamily="18" charset="-128"/>
                <a:ea typeface="UD デジタル 教科書体 NK-B" panose="02020700000000000000" pitchFamily="18" charset="-128"/>
              </a:rPr>
              <a:t>車両</a:t>
            </a:r>
            <a:r>
              <a:rPr kumimoji="1" lang="ja-JP" altLang="en-US" sz="2000" b="1" dirty="0">
                <a:solidFill>
                  <a:srgbClr val="FF0000"/>
                </a:solidFill>
                <a:latin typeface="UD デジタル 教科書体 NK-B" panose="02020700000000000000" pitchFamily="18" charset="-128"/>
                <a:ea typeface="UD デジタル 教科書体 NK-B" panose="02020700000000000000" pitchFamily="18" charset="-128"/>
              </a:rPr>
              <a:t>”</a:t>
            </a:r>
            <a:r>
              <a:rPr kumimoji="1" lang="ja-JP" altLang="en-US" sz="20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。歩行者扱いでは無い！！</a:t>
            </a:r>
            <a:endParaRPr kumimoji="1" lang="en-US" altLang="ja-JP" sz="20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endParaRPr>
          </a:p>
        </p:txBody>
      </p:sp>
      <p:pic>
        <p:nvPicPr>
          <p:cNvPr id="9" name="グラフィックス 8" descr="拡大鏡 単色塗りつぶし">
            <a:extLst>
              <a:ext uri="{FF2B5EF4-FFF2-40B4-BE49-F238E27FC236}">
                <a16:creationId xmlns:a16="http://schemas.microsoft.com/office/drawing/2014/main" id="{0B80DDF1-C1DC-E9B4-1329-B064181DE94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27026" y="5873136"/>
            <a:ext cx="609296" cy="609296"/>
          </a:xfrm>
          <a:prstGeom prst="rect">
            <a:avLst/>
          </a:prstGeom>
        </p:spPr>
      </p:pic>
      <p:pic>
        <p:nvPicPr>
          <p:cNvPr id="11" name="図 10" descr="ダイアグラム&#10;&#10;AI によって生成されたコンテンツは間違っている可能性があります。">
            <a:extLst>
              <a:ext uri="{FF2B5EF4-FFF2-40B4-BE49-F238E27FC236}">
                <a16:creationId xmlns:a16="http://schemas.microsoft.com/office/drawing/2014/main" id="{26517B4D-0E60-D7A1-871A-23CF904D705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49729" y="1630539"/>
            <a:ext cx="7020000" cy="3688297"/>
          </a:xfrm>
          <a:prstGeom prst="rect">
            <a:avLst/>
          </a:prstGeom>
        </p:spPr>
      </p:pic>
    </p:spTree>
    <p:extLst>
      <p:ext uri="{BB962C8B-B14F-4D97-AF65-F5344CB8AC3E}">
        <p14:creationId xmlns:p14="http://schemas.microsoft.com/office/powerpoint/2010/main" val="21767415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四角形: 角を丸くする 23">
            <a:extLst>
              <a:ext uri="{FF2B5EF4-FFF2-40B4-BE49-F238E27FC236}">
                <a16:creationId xmlns:a16="http://schemas.microsoft.com/office/drawing/2014/main" id="{54FE193C-82C1-B153-9BDC-DB4D8EF7B7AC}"/>
              </a:ext>
            </a:extLst>
          </p:cNvPr>
          <p:cNvSpPr/>
          <p:nvPr/>
        </p:nvSpPr>
        <p:spPr>
          <a:xfrm>
            <a:off x="128585" y="3130172"/>
            <a:ext cx="4686302" cy="1260000"/>
          </a:xfrm>
          <a:prstGeom prst="roundRect">
            <a:avLst>
              <a:gd name="adj" fmla="val 5104"/>
            </a:avLst>
          </a:prstGeom>
          <a:pattFill prst="pct30">
            <a:fgClr>
              <a:schemeClr val="accent1">
                <a:lumMod val="20000"/>
                <a:lumOff val="80000"/>
              </a:schemeClr>
            </a:fgClr>
            <a:bgClr>
              <a:schemeClr val="bg1"/>
            </a:bgClr>
          </a:patt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正方形/長方形 1">
            <a:extLst>
              <a:ext uri="{FF2B5EF4-FFF2-40B4-BE49-F238E27FC236}">
                <a16:creationId xmlns:a16="http://schemas.microsoft.com/office/drawing/2014/main" id="{1FABAACC-A22B-C894-820F-9E0E28D61DF1}"/>
              </a:ext>
            </a:extLst>
          </p:cNvPr>
          <p:cNvSpPr/>
          <p:nvPr/>
        </p:nvSpPr>
        <p:spPr>
          <a:xfrm>
            <a:off x="0" y="0"/>
            <a:ext cx="9906000" cy="64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a:extLst>
              <a:ext uri="{FF2B5EF4-FFF2-40B4-BE49-F238E27FC236}">
                <a16:creationId xmlns:a16="http://schemas.microsoft.com/office/drawing/2014/main" id="{0B1C12AC-B8AC-5D33-0B6A-F9E376AA0F41}"/>
              </a:ext>
            </a:extLst>
          </p:cNvPr>
          <p:cNvSpPr txBox="1"/>
          <p:nvPr/>
        </p:nvSpPr>
        <p:spPr>
          <a:xfrm>
            <a:off x="228598" y="63225"/>
            <a:ext cx="8953501" cy="553998"/>
          </a:xfrm>
          <a:prstGeom prst="rect">
            <a:avLst/>
          </a:prstGeom>
          <a:noFill/>
        </p:spPr>
        <p:txBody>
          <a:bodyPr wrap="square" rtlCol="0">
            <a:spAutoFit/>
          </a:bodyPr>
          <a:lstStyle/>
          <a:p>
            <a:r>
              <a:rPr kumimoji="1" lang="ja-JP" altLang="en-US" sz="3000" b="1" dirty="0">
                <a:solidFill>
                  <a:schemeClr val="bg1"/>
                </a:solidFill>
                <a:latin typeface="UD デジタル 教科書体 NK-B" panose="02020700000000000000" pitchFamily="18" charset="-128"/>
                <a:ea typeface="UD デジタル 教科書体 NK-B" panose="02020700000000000000" pitchFamily="18" charset="-128"/>
              </a:rPr>
              <a:t>第２章　　</a:t>
            </a:r>
            <a:r>
              <a:rPr kumimoji="1" lang="en-US" altLang="ja-JP" sz="3000" b="1" dirty="0">
                <a:solidFill>
                  <a:schemeClr val="bg1"/>
                </a:solidFill>
                <a:latin typeface="UD デジタル 教科書体 NK-B" panose="02020700000000000000" pitchFamily="18" charset="-128"/>
                <a:ea typeface="UD デジタル 教科書体 NK-B" panose="02020700000000000000" pitchFamily="18" charset="-128"/>
              </a:rPr>
              <a:t>case</a:t>
            </a:r>
            <a:r>
              <a:rPr kumimoji="1" lang="ja-JP" altLang="en-US" sz="3000" b="1" dirty="0">
                <a:solidFill>
                  <a:schemeClr val="bg1"/>
                </a:solidFill>
                <a:latin typeface="UD デジタル 教科書体 NK-B" panose="02020700000000000000" pitchFamily="18" charset="-128"/>
                <a:ea typeface="UD デジタル 教科書体 NK-B" panose="02020700000000000000" pitchFamily="18" charset="-128"/>
              </a:rPr>
              <a:t>１　自転車で歩道を通行するときは？</a:t>
            </a:r>
            <a:endParaRPr kumimoji="1" lang="en-US" altLang="ja-JP" sz="3000" b="1" dirty="0">
              <a:solidFill>
                <a:schemeClr val="bg1"/>
              </a:solidFill>
              <a:latin typeface="UD デジタル 教科書体 NK-B" panose="02020700000000000000" pitchFamily="18" charset="-128"/>
              <a:ea typeface="UD デジタル 教科書体 NK-B" panose="02020700000000000000" pitchFamily="18" charset="-128"/>
            </a:endParaRPr>
          </a:p>
        </p:txBody>
      </p:sp>
      <p:sp>
        <p:nvSpPr>
          <p:cNvPr id="7" name="平行四辺形 6">
            <a:extLst>
              <a:ext uri="{FF2B5EF4-FFF2-40B4-BE49-F238E27FC236}">
                <a16:creationId xmlns:a16="http://schemas.microsoft.com/office/drawing/2014/main" id="{09617DD4-29D6-F67E-6B03-B8C1137CDD18}"/>
              </a:ext>
            </a:extLst>
          </p:cNvPr>
          <p:cNvSpPr/>
          <p:nvPr/>
        </p:nvSpPr>
        <p:spPr>
          <a:xfrm>
            <a:off x="180973" y="1173388"/>
            <a:ext cx="6408000" cy="108000"/>
          </a:xfrm>
          <a:prstGeom prst="parallelogram">
            <a:avLst/>
          </a:prstGeom>
          <a:pattFill prst="pct30">
            <a:fgClr>
              <a:schemeClr val="accent2">
                <a:lumMod val="40000"/>
                <a:lumOff val="60000"/>
              </a:schemeClr>
            </a:fgClr>
            <a:bgClr>
              <a:schemeClr val="bg1"/>
            </a:bgClr>
          </a:patt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810B8C43-BF28-A776-3AB1-FFB7069D21F2}"/>
              </a:ext>
            </a:extLst>
          </p:cNvPr>
          <p:cNvSpPr txBox="1"/>
          <p:nvPr/>
        </p:nvSpPr>
        <p:spPr>
          <a:xfrm>
            <a:off x="104773" y="794933"/>
            <a:ext cx="6686551" cy="584775"/>
          </a:xfrm>
          <a:prstGeom prst="rect">
            <a:avLst/>
          </a:prstGeom>
          <a:noFill/>
        </p:spPr>
        <p:txBody>
          <a:bodyPr wrap="square" rtlCol="0">
            <a:spAutoFit/>
          </a:bodyPr>
          <a:lstStyle/>
          <a:p>
            <a:r>
              <a:rPr kumimoji="1" lang="ja-JP" altLang="en-US" sz="32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自転車が歩道通行を認められる例外</a:t>
            </a:r>
            <a:endParaRPr kumimoji="1" lang="en-US" altLang="ja-JP" sz="32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endParaRPr>
          </a:p>
        </p:txBody>
      </p:sp>
      <p:sp>
        <p:nvSpPr>
          <p:cNvPr id="13" name="四角形: 角を丸くする 12">
            <a:extLst>
              <a:ext uri="{FF2B5EF4-FFF2-40B4-BE49-F238E27FC236}">
                <a16:creationId xmlns:a16="http://schemas.microsoft.com/office/drawing/2014/main" id="{046A988E-845C-A866-3818-A6FDE48AA784}"/>
              </a:ext>
            </a:extLst>
          </p:cNvPr>
          <p:cNvSpPr/>
          <p:nvPr/>
        </p:nvSpPr>
        <p:spPr>
          <a:xfrm>
            <a:off x="104773" y="2631319"/>
            <a:ext cx="4686302" cy="396000"/>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四角形: 角を丸くする 13">
            <a:extLst>
              <a:ext uri="{FF2B5EF4-FFF2-40B4-BE49-F238E27FC236}">
                <a16:creationId xmlns:a16="http://schemas.microsoft.com/office/drawing/2014/main" id="{45CE2429-6B61-9CA4-B845-D8FDAEF2601C}"/>
              </a:ext>
            </a:extLst>
          </p:cNvPr>
          <p:cNvSpPr/>
          <p:nvPr/>
        </p:nvSpPr>
        <p:spPr>
          <a:xfrm>
            <a:off x="5105841" y="2629137"/>
            <a:ext cx="4686302" cy="407290"/>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四角形: 角を丸くする 14">
            <a:extLst>
              <a:ext uri="{FF2B5EF4-FFF2-40B4-BE49-F238E27FC236}">
                <a16:creationId xmlns:a16="http://schemas.microsoft.com/office/drawing/2014/main" id="{3329D7E9-6469-0DF1-08EF-467CFD5B7D40}"/>
              </a:ext>
            </a:extLst>
          </p:cNvPr>
          <p:cNvSpPr/>
          <p:nvPr/>
        </p:nvSpPr>
        <p:spPr>
          <a:xfrm>
            <a:off x="104773" y="5034144"/>
            <a:ext cx="4686302" cy="360000"/>
          </a:xfrm>
          <a:prstGeom prst="roundRect">
            <a:avLst/>
          </a:prstGeom>
          <a:solidFill>
            <a:srgbClr val="FFFFFF"/>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テキスト ボックス 16">
            <a:extLst>
              <a:ext uri="{FF2B5EF4-FFF2-40B4-BE49-F238E27FC236}">
                <a16:creationId xmlns:a16="http://schemas.microsoft.com/office/drawing/2014/main" id="{B2E590BE-5C25-6232-2E42-EB863EB196F3}"/>
              </a:ext>
            </a:extLst>
          </p:cNvPr>
          <p:cNvSpPr txBox="1"/>
          <p:nvPr/>
        </p:nvSpPr>
        <p:spPr>
          <a:xfrm>
            <a:off x="547685" y="2638499"/>
            <a:ext cx="3800478" cy="400110"/>
          </a:xfrm>
          <a:prstGeom prst="rect">
            <a:avLst/>
          </a:prstGeom>
          <a:noFill/>
        </p:spPr>
        <p:txBody>
          <a:bodyPr wrap="square" rtlCol="0">
            <a:spAutoFit/>
          </a:bodyPr>
          <a:lstStyle/>
          <a:p>
            <a:r>
              <a:rPr kumimoji="1" lang="ja-JP" altLang="en-US" sz="2000" b="1" dirty="0">
                <a:solidFill>
                  <a:schemeClr val="bg1"/>
                </a:solidFill>
                <a:latin typeface="UD デジタル 教科書体 NK-B" panose="02020700000000000000" pitchFamily="18" charset="-128"/>
                <a:ea typeface="UD デジタル 教科書体 NK-B" panose="02020700000000000000" pitchFamily="18" charset="-128"/>
              </a:rPr>
              <a:t>子供・高齢者が運転している場合</a:t>
            </a:r>
            <a:endParaRPr kumimoji="1" lang="en-US" altLang="ja-JP" sz="2000" b="1" dirty="0">
              <a:solidFill>
                <a:schemeClr val="bg1"/>
              </a:solidFill>
              <a:latin typeface="UD デジタル 教科書体 NK-B" panose="02020700000000000000" pitchFamily="18" charset="-128"/>
              <a:ea typeface="UD デジタル 教科書体 NK-B" panose="02020700000000000000" pitchFamily="18" charset="-128"/>
            </a:endParaRPr>
          </a:p>
        </p:txBody>
      </p:sp>
      <p:sp>
        <p:nvSpPr>
          <p:cNvPr id="18" name="テキスト ボックス 17">
            <a:extLst>
              <a:ext uri="{FF2B5EF4-FFF2-40B4-BE49-F238E27FC236}">
                <a16:creationId xmlns:a16="http://schemas.microsoft.com/office/drawing/2014/main" id="{2BB8F321-C9EB-8EC6-2763-B405DB18629C}"/>
              </a:ext>
            </a:extLst>
          </p:cNvPr>
          <p:cNvSpPr txBox="1"/>
          <p:nvPr/>
        </p:nvSpPr>
        <p:spPr>
          <a:xfrm>
            <a:off x="5174133" y="2652347"/>
            <a:ext cx="4791075" cy="353943"/>
          </a:xfrm>
          <a:prstGeom prst="rect">
            <a:avLst/>
          </a:prstGeom>
          <a:noFill/>
        </p:spPr>
        <p:txBody>
          <a:bodyPr wrap="square" rtlCol="0">
            <a:spAutoFit/>
          </a:bodyPr>
          <a:lstStyle/>
          <a:p>
            <a:r>
              <a:rPr kumimoji="1" lang="ja-JP" altLang="en-US" sz="1700" b="1" dirty="0">
                <a:solidFill>
                  <a:schemeClr val="bg1"/>
                </a:solidFill>
                <a:latin typeface="UD デジタル 教科書体 NK-B" panose="02020700000000000000" pitchFamily="18" charset="-128"/>
                <a:ea typeface="UD デジタル 教科書体 NK-B" panose="02020700000000000000" pitchFamily="18" charset="-128"/>
              </a:rPr>
              <a:t>普通自転車歩道通行可の標識・標示がある場合</a:t>
            </a:r>
            <a:endParaRPr kumimoji="1" lang="en-US" altLang="ja-JP" sz="1700" b="1" dirty="0">
              <a:solidFill>
                <a:schemeClr val="bg1"/>
              </a:solidFill>
              <a:latin typeface="UD デジタル 教科書体 NK-B" panose="02020700000000000000" pitchFamily="18" charset="-128"/>
              <a:ea typeface="UD デジタル 教科書体 NK-B" panose="02020700000000000000" pitchFamily="18" charset="-128"/>
            </a:endParaRPr>
          </a:p>
        </p:txBody>
      </p:sp>
      <p:sp>
        <p:nvSpPr>
          <p:cNvPr id="19" name="テキスト ボックス 18">
            <a:extLst>
              <a:ext uri="{FF2B5EF4-FFF2-40B4-BE49-F238E27FC236}">
                <a16:creationId xmlns:a16="http://schemas.microsoft.com/office/drawing/2014/main" id="{58D9605C-ACEA-752A-34A5-197D700F89F3}"/>
              </a:ext>
            </a:extLst>
          </p:cNvPr>
          <p:cNvSpPr txBox="1"/>
          <p:nvPr/>
        </p:nvSpPr>
        <p:spPr>
          <a:xfrm>
            <a:off x="190498" y="5043010"/>
            <a:ext cx="4562477" cy="400110"/>
          </a:xfrm>
          <a:prstGeom prst="rect">
            <a:avLst/>
          </a:prstGeom>
          <a:noFill/>
        </p:spPr>
        <p:txBody>
          <a:bodyPr wrap="square" rtlCol="0">
            <a:spAutoFit/>
          </a:bodyPr>
          <a:lstStyle/>
          <a:p>
            <a:r>
              <a:rPr kumimoji="1" lang="ja-JP" altLang="en-US" sz="20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車道の左側を通行することが困難な場合</a:t>
            </a:r>
            <a:endParaRPr kumimoji="1" lang="en-US" altLang="ja-JP" sz="20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endParaRPr>
          </a:p>
        </p:txBody>
      </p:sp>
      <p:sp>
        <p:nvSpPr>
          <p:cNvPr id="5" name="テキスト ボックス 4">
            <a:extLst>
              <a:ext uri="{FF2B5EF4-FFF2-40B4-BE49-F238E27FC236}">
                <a16:creationId xmlns:a16="http://schemas.microsoft.com/office/drawing/2014/main" id="{9AE9D7EB-0B6E-E5FC-6ED9-E025E1AF7157}"/>
              </a:ext>
            </a:extLst>
          </p:cNvPr>
          <p:cNvSpPr txBox="1"/>
          <p:nvPr/>
        </p:nvSpPr>
        <p:spPr>
          <a:xfrm>
            <a:off x="222319" y="3175537"/>
            <a:ext cx="2295527" cy="400110"/>
          </a:xfrm>
          <a:prstGeom prst="rect">
            <a:avLst/>
          </a:prstGeom>
          <a:noFill/>
        </p:spPr>
        <p:txBody>
          <a:bodyPr wrap="square" rtlCol="0">
            <a:spAutoFit/>
          </a:bodyPr>
          <a:lstStyle/>
          <a:p>
            <a:r>
              <a:rPr kumimoji="1" lang="ja-JP" altLang="en-US" sz="20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a:t>
            </a:r>
            <a:r>
              <a:rPr kumimoji="1" lang="en-US" altLang="ja-JP" sz="20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13</a:t>
            </a:r>
            <a:r>
              <a:rPr kumimoji="1" lang="ja-JP" altLang="en-US" sz="20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歳未満の子供</a:t>
            </a:r>
            <a:endParaRPr kumimoji="1" lang="en-US" altLang="ja-JP" sz="20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endParaRPr>
          </a:p>
        </p:txBody>
      </p:sp>
      <p:sp>
        <p:nvSpPr>
          <p:cNvPr id="8" name="テキスト ボックス 7">
            <a:extLst>
              <a:ext uri="{FF2B5EF4-FFF2-40B4-BE49-F238E27FC236}">
                <a16:creationId xmlns:a16="http://schemas.microsoft.com/office/drawing/2014/main" id="{73486CD1-5A9E-5E87-DB36-116021802FAA}"/>
              </a:ext>
            </a:extLst>
          </p:cNvPr>
          <p:cNvSpPr txBox="1"/>
          <p:nvPr/>
        </p:nvSpPr>
        <p:spPr>
          <a:xfrm>
            <a:off x="222319" y="3563369"/>
            <a:ext cx="2621976" cy="400110"/>
          </a:xfrm>
          <a:prstGeom prst="rect">
            <a:avLst/>
          </a:prstGeom>
          <a:noFill/>
        </p:spPr>
        <p:txBody>
          <a:bodyPr wrap="square" rtlCol="0">
            <a:spAutoFit/>
          </a:bodyPr>
          <a:lstStyle/>
          <a:p>
            <a:r>
              <a:rPr kumimoji="1" lang="ja-JP" altLang="en-US" sz="20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・７０歳以上の高齢者</a:t>
            </a:r>
            <a:endParaRPr kumimoji="1" lang="en-US" altLang="ja-JP" sz="20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endParaRPr>
          </a:p>
        </p:txBody>
      </p:sp>
      <p:sp>
        <p:nvSpPr>
          <p:cNvPr id="9" name="テキスト ボックス 8">
            <a:extLst>
              <a:ext uri="{FF2B5EF4-FFF2-40B4-BE49-F238E27FC236}">
                <a16:creationId xmlns:a16="http://schemas.microsoft.com/office/drawing/2014/main" id="{B54A040F-5263-57CC-32DF-11A012DB0A3D}"/>
              </a:ext>
            </a:extLst>
          </p:cNvPr>
          <p:cNvSpPr txBox="1"/>
          <p:nvPr/>
        </p:nvSpPr>
        <p:spPr>
          <a:xfrm>
            <a:off x="222319" y="3959786"/>
            <a:ext cx="2486894" cy="400110"/>
          </a:xfrm>
          <a:prstGeom prst="rect">
            <a:avLst/>
          </a:prstGeom>
          <a:noFill/>
        </p:spPr>
        <p:txBody>
          <a:bodyPr wrap="square" rtlCol="0">
            <a:spAutoFit/>
          </a:bodyPr>
          <a:lstStyle/>
          <a:p>
            <a:r>
              <a:rPr kumimoji="1" lang="ja-JP" altLang="en-US" sz="20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・身体の不自由な方</a:t>
            </a:r>
            <a:endParaRPr kumimoji="1" lang="en-US" altLang="ja-JP" sz="20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endParaRPr>
          </a:p>
        </p:txBody>
      </p:sp>
      <p:sp>
        <p:nvSpPr>
          <p:cNvPr id="10" name="テキスト ボックス 9">
            <a:extLst>
              <a:ext uri="{FF2B5EF4-FFF2-40B4-BE49-F238E27FC236}">
                <a16:creationId xmlns:a16="http://schemas.microsoft.com/office/drawing/2014/main" id="{538555B0-D831-13F7-06FF-8F2346A0E6C8}"/>
              </a:ext>
            </a:extLst>
          </p:cNvPr>
          <p:cNvSpPr txBox="1"/>
          <p:nvPr/>
        </p:nvSpPr>
        <p:spPr>
          <a:xfrm>
            <a:off x="863747" y="1437431"/>
            <a:ext cx="8719491" cy="430887"/>
          </a:xfrm>
          <a:prstGeom prst="rect">
            <a:avLst/>
          </a:prstGeom>
          <a:noFill/>
        </p:spPr>
        <p:txBody>
          <a:bodyPr wrap="square" rtlCol="0">
            <a:spAutoFit/>
          </a:bodyPr>
          <a:lstStyle/>
          <a:p>
            <a:r>
              <a:rPr kumimoji="1" lang="ja-JP" altLang="en-US" sz="22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車道を走行する方が危険だと考えられる場合のみ、歩道を通行できる。</a:t>
            </a:r>
            <a:endParaRPr kumimoji="1" lang="en-US" altLang="ja-JP" sz="22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endParaRPr>
          </a:p>
        </p:txBody>
      </p:sp>
      <p:sp>
        <p:nvSpPr>
          <p:cNvPr id="21" name="四角形: 角を丸くする 20">
            <a:extLst>
              <a:ext uri="{FF2B5EF4-FFF2-40B4-BE49-F238E27FC236}">
                <a16:creationId xmlns:a16="http://schemas.microsoft.com/office/drawing/2014/main" id="{A911D2CF-18B0-E684-A21D-F96101354321}"/>
              </a:ext>
            </a:extLst>
          </p:cNvPr>
          <p:cNvSpPr/>
          <p:nvPr/>
        </p:nvSpPr>
        <p:spPr>
          <a:xfrm>
            <a:off x="5105842" y="5485060"/>
            <a:ext cx="4686302" cy="1260000"/>
          </a:xfrm>
          <a:prstGeom prst="roundRect">
            <a:avLst>
              <a:gd name="adj" fmla="val 5104"/>
            </a:avLst>
          </a:prstGeom>
          <a:pattFill prst="pct30">
            <a:fgClr>
              <a:schemeClr val="accent1">
                <a:lumMod val="20000"/>
                <a:lumOff val="80000"/>
              </a:schemeClr>
            </a:fgClr>
            <a:bgClr>
              <a:schemeClr val="bg1"/>
            </a:bgClr>
          </a:patt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四角形: 角を丸くする 21">
            <a:extLst>
              <a:ext uri="{FF2B5EF4-FFF2-40B4-BE49-F238E27FC236}">
                <a16:creationId xmlns:a16="http://schemas.microsoft.com/office/drawing/2014/main" id="{4A2579C2-101C-1FE7-13FD-B6EA7DA8D1E7}"/>
              </a:ext>
            </a:extLst>
          </p:cNvPr>
          <p:cNvSpPr/>
          <p:nvPr/>
        </p:nvSpPr>
        <p:spPr>
          <a:xfrm>
            <a:off x="113856" y="5485060"/>
            <a:ext cx="4686302" cy="1260000"/>
          </a:xfrm>
          <a:prstGeom prst="roundRect">
            <a:avLst>
              <a:gd name="adj" fmla="val 5104"/>
            </a:avLst>
          </a:prstGeom>
          <a:pattFill prst="pct30">
            <a:fgClr>
              <a:schemeClr val="accent1">
                <a:lumMod val="20000"/>
                <a:lumOff val="80000"/>
              </a:schemeClr>
            </a:fgClr>
            <a:bgClr>
              <a:schemeClr val="bg1"/>
            </a:bgClr>
          </a:patt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四角形: 角を丸くする 22">
            <a:extLst>
              <a:ext uri="{FF2B5EF4-FFF2-40B4-BE49-F238E27FC236}">
                <a16:creationId xmlns:a16="http://schemas.microsoft.com/office/drawing/2014/main" id="{B9A0EA83-545A-03C5-8868-BCD6FB3C1A9E}"/>
              </a:ext>
            </a:extLst>
          </p:cNvPr>
          <p:cNvSpPr/>
          <p:nvPr/>
        </p:nvSpPr>
        <p:spPr>
          <a:xfrm>
            <a:off x="5091113" y="3130172"/>
            <a:ext cx="4686302" cy="1260000"/>
          </a:xfrm>
          <a:prstGeom prst="roundRect">
            <a:avLst>
              <a:gd name="adj" fmla="val 5104"/>
            </a:avLst>
          </a:prstGeom>
          <a:pattFill prst="pct30">
            <a:fgClr>
              <a:schemeClr val="accent1">
                <a:lumMod val="20000"/>
                <a:lumOff val="80000"/>
              </a:schemeClr>
            </a:fgClr>
            <a:bgClr>
              <a:schemeClr val="bg1"/>
            </a:bgClr>
          </a:patt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5" name="グラフィックス 24" descr="拡大鏡 単色塗りつぶし">
            <a:extLst>
              <a:ext uri="{FF2B5EF4-FFF2-40B4-BE49-F238E27FC236}">
                <a16:creationId xmlns:a16="http://schemas.microsoft.com/office/drawing/2014/main" id="{81A73BD6-00FC-4E6E-D91A-B05BFDF9826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80973" y="1335468"/>
            <a:ext cx="609296" cy="609296"/>
          </a:xfrm>
          <a:prstGeom prst="rect">
            <a:avLst/>
          </a:prstGeom>
        </p:spPr>
      </p:pic>
      <p:sp>
        <p:nvSpPr>
          <p:cNvPr id="27" name="テキスト ボックス 26">
            <a:extLst>
              <a:ext uri="{FF2B5EF4-FFF2-40B4-BE49-F238E27FC236}">
                <a16:creationId xmlns:a16="http://schemas.microsoft.com/office/drawing/2014/main" id="{0A18CE57-8B6D-8AE3-27F3-1A6089F2DC19}"/>
              </a:ext>
            </a:extLst>
          </p:cNvPr>
          <p:cNvSpPr txBox="1"/>
          <p:nvPr/>
        </p:nvSpPr>
        <p:spPr>
          <a:xfrm>
            <a:off x="159744" y="5623107"/>
            <a:ext cx="4545604" cy="400110"/>
          </a:xfrm>
          <a:prstGeom prst="rect">
            <a:avLst/>
          </a:prstGeom>
          <a:noFill/>
        </p:spPr>
        <p:txBody>
          <a:bodyPr wrap="square" rtlCol="0">
            <a:spAutoFit/>
          </a:bodyPr>
          <a:lstStyle/>
          <a:p>
            <a:r>
              <a:rPr kumimoji="1" lang="ja-JP" altLang="en-US" sz="20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・道路工事が行われている場合</a:t>
            </a:r>
            <a:endParaRPr kumimoji="1" lang="en-US" altLang="ja-JP" sz="20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endParaRPr>
          </a:p>
        </p:txBody>
      </p:sp>
      <p:sp>
        <p:nvSpPr>
          <p:cNvPr id="28" name="テキスト ボックス 27">
            <a:extLst>
              <a:ext uri="{FF2B5EF4-FFF2-40B4-BE49-F238E27FC236}">
                <a16:creationId xmlns:a16="http://schemas.microsoft.com/office/drawing/2014/main" id="{7A8D88AC-CA5B-DC32-F409-AC4EAE477495}"/>
              </a:ext>
            </a:extLst>
          </p:cNvPr>
          <p:cNvSpPr txBox="1"/>
          <p:nvPr/>
        </p:nvSpPr>
        <p:spPr>
          <a:xfrm>
            <a:off x="159744" y="6023217"/>
            <a:ext cx="4545604" cy="400110"/>
          </a:xfrm>
          <a:prstGeom prst="rect">
            <a:avLst/>
          </a:prstGeom>
          <a:noFill/>
        </p:spPr>
        <p:txBody>
          <a:bodyPr wrap="square" rtlCol="0">
            <a:spAutoFit/>
          </a:bodyPr>
          <a:lstStyle/>
          <a:p>
            <a:r>
              <a:rPr kumimoji="1" lang="ja-JP" altLang="en-US" sz="20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・駐車車両が連続している場合</a:t>
            </a:r>
            <a:endParaRPr kumimoji="1" lang="en-US" altLang="ja-JP" sz="20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endParaRPr>
          </a:p>
        </p:txBody>
      </p:sp>
      <p:sp>
        <p:nvSpPr>
          <p:cNvPr id="30" name="テキスト ボックス 29">
            <a:extLst>
              <a:ext uri="{FF2B5EF4-FFF2-40B4-BE49-F238E27FC236}">
                <a16:creationId xmlns:a16="http://schemas.microsoft.com/office/drawing/2014/main" id="{A7D10AD9-100E-85D8-D7E2-599283DEE525}"/>
              </a:ext>
            </a:extLst>
          </p:cNvPr>
          <p:cNvSpPr txBox="1"/>
          <p:nvPr/>
        </p:nvSpPr>
        <p:spPr>
          <a:xfrm>
            <a:off x="6360018" y="4087135"/>
            <a:ext cx="847723" cy="307777"/>
          </a:xfrm>
          <a:prstGeom prst="rect">
            <a:avLst/>
          </a:prstGeom>
          <a:noFill/>
        </p:spPr>
        <p:txBody>
          <a:bodyPr wrap="square" rtlCol="0">
            <a:spAutoFit/>
          </a:bodyPr>
          <a:lstStyle/>
          <a:p>
            <a:r>
              <a:rPr kumimoji="1" lang="ja-JP" altLang="en-US" sz="14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　標識</a:t>
            </a:r>
            <a:endParaRPr kumimoji="1" lang="en-US" altLang="ja-JP" sz="14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endParaRPr>
          </a:p>
        </p:txBody>
      </p:sp>
      <p:sp>
        <p:nvSpPr>
          <p:cNvPr id="31" name="テキスト ボックス 30">
            <a:extLst>
              <a:ext uri="{FF2B5EF4-FFF2-40B4-BE49-F238E27FC236}">
                <a16:creationId xmlns:a16="http://schemas.microsoft.com/office/drawing/2014/main" id="{7051D8D5-EC4D-D5F5-1012-46F3FAA251ED}"/>
              </a:ext>
            </a:extLst>
          </p:cNvPr>
          <p:cNvSpPr txBox="1"/>
          <p:nvPr/>
        </p:nvSpPr>
        <p:spPr>
          <a:xfrm>
            <a:off x="5105842" y="5623107"/>
            <a:ext cx="4791074" cy="707886"/>
          </a:xfrm>
          <a:prstGeom prst="rect">
            <a:avLst/>
          </a:prstGeom>
          <a:noFill/>
        </p:spPr>
        <p:txBody>
          <a:bodyPr wrap="square" rtlCol="0">
            <a:spAutoFit/>
          </a:bodyPr>
          <a:lstStyle/>
          <a:p>
            <a:r>
              <a:rPr kumimoji="1" lang="en-US" altLang="ja-JP" sz="20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a:t>
            </a:r>
            <a:r>
              <a:rPr kumimoji="1" lang="ja-JP" altLang="en-US" sz="20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著しく自動車などの通行量が多く</a:t>
            </a:r>
            <a:r>
              <a:rPr kumimoji="1" lang="en-US" altLang="ja-JP" sz="20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a:t>
            </a:r>
            <a:r>
              <a:rPr kumimoji="1" lang="ja-JP" altLang="en-US" sz="20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a:t>
            </a:r>
            <a:endParaRPr kumimoji="1" lang="en-US" altLang="ja-JP" sz="20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endParaRPr>
          </a:p>
          <a:p>
            <a:r>
              <a:rPr kumimoji="1" lang="ja-JP" altLang="en-US" sz="20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かつ</a:t>
            </a:r>
            <a:r>
              <a:rPr kumimoji="1" lang="en-US" altLang="ja-JP" sz="20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a:t>
            </a:r>
            <a:r>
              <a:rPr kumimoji="1" lang="ja-JP" altLang="en-US" sz="20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車道の幅が狭い</a:t>
            </a:r>
            <a:r>
              <a:rPr kumimoji="1" lang="en-US" altLang="ja-JP" sz="20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a:t>
            </a:r>
          </a:p>
        </p:txBody>
      </p:sp>
      <p:pic>
        <p:nvPicPr>
          <p:cNvPr id="12" name="図 11" descr="アイコン&#10;&#10;AI によって生成されたコンテンツは間違っている可能性があります。">
            <a:extLst>
              <a:ext uri="{FF2B5EF4-FFF2-40B4-BE49-F238E27FC236}">
                <a16:creationId xmlns:a16="http://schemas.microsoft.com/office/drawing/2014/main" id="{C8158573-F995-101B-EBFC-3EAE365963B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23493" y="3174713"/>
            <a:ext cx="1152000" cy="1156880"/>
          </a:xfrm>
          <a:prstGeom prst="rect">
            <a:avLst/>
          </a:prstGeom>
          <a:solidFill>
            <a:schemeClr val="bg1"/>
          </a:solidFill>
        </p:spPr>
      </p:pic>
      <p:sp>
        <p:nvSpPr>
          <p:cNvPr id="26" name="テキスト ボックス 25">
            <a:extLst>
              <a:ext uri="{FF2B5EF4-FFF2-40B4-BE49-F238E27FC236}">
                <a16:creationId xmlns:a16="http://schemas.microsoft.com/office/drawing/2014/main" id="{B30669A1-D7EC-9860-E104-92F22429CB18}"/>
              </a:ext>
            </a:extLst>
          </p:cNvPr>
          <p:cNvSpPr txBox="1"/>
          <p:nvPr/>
        </p:nvSpPr>
        <p:spPr>
          <a:xfrm>
            <a:off x="4209912" y="6344950"/>
            <a:ext cx="437017" cy="400110"/>
          </a:xfrm>
          <a:prstGeom prst="rect">
            <a:avLst/>
          </a:prstGeom>
          <a:noFill/>
        </p:spPr>
        <p:txBody>
          <a:bodyPr wrap="square" rtlCol="0">
            <a:spAutoFit/>
          </a:bodyPr>
          <a:lstStyle/>
          <a:p>
            <a:r>
              <a:rPr kumimoji="1" lang="ja-JP" altLang="en-US" sz="20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等</a:t>
            </a:r>
            <a:endParaRPr kumimoji="1" lang="en-US" altLang="ja-JP" sz="20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endParaRPr>
          </a:p>
        </p:txBody>
      </p:sp>
      <p:sp>
        <p:nvSpPr>
          <p:cNvPr id="29" name="テキスト ボックス 28">
            <a:extLst>
              <a:ext uri="{FF2B5EF4-FFF2-40B4-BE49-F238E27FC236}">
                <a16:creationId xmlns:a16="http://schemas.microsoft.com/office/drawing/2014/main" id="{F99767D0-C668-46EC-849B-C656AB97DD77}"/>
              </a:ext>
            </a:extLst>
          </p:cNvPr>
          <p:cNvSpPr txBox="1"/>
          <p:nvPr/>
        </p:nvSpPr>
        <p:spPr>
          <a:xfrm>
            <a:off x="9262416" y="6380869"/>
            <a:ext cx="538811" cy="400110"/>
          </a:xfrm>
          <a:prstGeom prst="rect">
            <a:avLst/>
          </a:prstGeom>
          <a:noFill/>
        </p:spPr>
        <p:txBody>
          <a:bodyPr wrap="square" rtlCol="0">
            <a:spAutoFit/>
          </a:bodyPr>
          <a:lstStyle/>
          <a:p>
            <a:r>
              <a:rPr kumimoji="1" lang="ja-JP" altLang="en-US" sz="20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等</a:t>
            </a:r>
            <a:endParaRPr kumimoji="1" lang="en-US" altLang="ja-JP" sz="20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endParaRPr>
          </a:p>
        </p:txBody>
      </p:sp>
      <p:sp>
        <p:nvSpPr>
          <p:cNvPr id="32" name="四角形: 角を丸くする 31">
            <a:extLst>
              <a:ext uri="{FF2B5EF4-FFF2-40B4-BE49-F238E27FC236}">
                <a16:creationId xmlns:a16="http://schemas.microsoft.com/office/drawing/2014/main" id="{61D1C970-5F46-2E8A-726A-F7FBC050E534}"/>
              </a:ext>
            </a:extLst>
          </p:cNvPr>
          <p:cNvSpPr/>
          <p:nvPr/>
        </p:nvSpPr>
        <p:spPr>
          <a:xfrm>
            <a:off x="104773" y="4571590"/>
            <a:ext cx="9687371" cy="396000"/>
          </a:xfrm>
          <a:prstGeom prst="roundRect">
            <a:avLst/>
          </a:prstGeom>
          <a:solidFill>
            <a:schemeClr val="accent1"/>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テキスト ボックス 32">
            <a:extLst>
              <a:ext uri="{FF2B5EF4-FFF2-40B4-BE49-F238E27FC236}">
                <a16:creationId xmlns:a16="http://schemas.microsoft.com/office/drawing/2014/main" id="{27E7DABF-6676-6EBB-2CBA-692AC1507FD2}"/>
              </a:ext>
            </a:extLst>
          </p:cNvPr>
          <p:cNvSpPr txBox="1"/>
          <p:nvPr/>
        </p:nvSpPr>
        <p:spPr>
          <a:xfrm>
            <a:off x="2202027" y="4596799"/>
            <a:ext cx="5895974" cy="400110"/>
          </a:xfrm>
          <a:prstGeom prst="rect">
            <a:avLst/>
          </a:prstGeom>
          <a:noFill/>
        </p:spPr>
        <p:txBody>
          <a:bodyPr wrap="square" rtlCol="0">
            <a:spAutoFit/>
          </a:bodyPr>
          <a:lstStyle/>
          <a:p>
            <a:r>
              <a:rPr kumimoji="1" lang="ja-JP" altLang="en-US" sz="2000" b="1" dirty="0">
                <a:solidFill>
                  <a:schemeClr val="bg1"/>
                </a:solidFill>
                <a:latin typeface="UD デジタル 教科書体 NK-B" panose="02020700000000000000" pitchFamily="18" charset="-128"/>
                <a:ea typeface="UD デジタル 教科書体 NK-B" panose="02020700000000000000" pitchFamily="18" charset="-128"/>
              </a:rPr>
              <a:t>歩道を通行することがやむを得ないと認められる場合</a:t>
            </a:r>
            <a:endParaRPr kumimoji="1" lang="en-US" altLang="ja-JP" sz="2000" b="1" dirty="0">
              <a:solidFill>
                <a:schemeClr val="bg1"/>
              </a:solidFill>
              <a:latin typeface="UD デジタル 教科書体 NK-B" panose="02020700000000000000" pitchFamily="18" charset="-128"/>
              <a:ea typeface="UD デジタル 教科書体 NK-B" panose="02020700000000000000" pitchFamily="18" charset="-128"/>
            </a:endParaRPr>
          </a:p>
        </p:txBody>
      </p:sp>
      <p:sp>
        <p:nvSpPr>
          <p:cNvPr id="34" name="四角形: 角を丸くする 33">
            <a:extLst>
              <a:ext uri="{FF2B5EF4-FFF2-40B4-BE49-F238E27FC236}">
                <a16:creationId xmlns:a16="http://schemas.microsoft.com/office/drawing/2014/main" id="{560AAE76-AC37-6447-FFD5-36DD0C25D819}"/>
              </a:ext>
            </a:extLst>
          </p:cNvPr>
          <p:cNvSpPr/>
          <p:nvPr/>
        </p:nvSpPr>
        <p:spPr>
          <a:xfrm>
            <a:off x="5114924" y="5034144"/>
            <a:ext cx="4686302" cy="360000"/>
          </a:xfrm>
          <a:prstGeom prst="roundRect">
            <a:avLst/>
          </a:prstGeom>
          <a:solidFill>
            <a:srgbClr val="FFFFFF"/>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テキスト ボックス 19">
            <a:extLst>
              <a:ext uri="{FF2B5EF4-FFF2-40B4-BE49-F238E27FC236}">
                <a16:creationId xmlns:a16="http://schemas.microsoft.com/office/drawing/2014/main" id="{A3621D77-DFAE-38EA-4BFC-35B8416CA0B9}"/>
              </a:ext>
            </a:extLst>
          </p:cNvPr>
          <p:cNvSpPr txBox="1"/>
          <p:nvPr/>
        </p:nvSpPr>
        <p:spPr>
          <a:xfrm>
            <a:off x="5114925" y="5031924"/>
            <a:ext cx="4791075" cy="400110"/>
          </a:xfrm>
          <a:prstGeom prst="rect">
            <a:avLst/>
          </a:prstGeom>
          <a:noFill/>
          <a:ln w="38100">
            <a:noFill/>
          </a:ln>
        </p:spPr>
        <p:txBody>
          <a:bodyPr wrap="square" rtlCol="0">
            <a:spAutoFit/>
          </a:bodyPr>
          <a:lstStyle/>
          <a:p>
            <a:r>
              <a:rPr kumimoji="1" lang="ja-JP" altLang="en-US" sz="20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車道を安全に通行することができない場合</a:t>
            </a:r>
            <a:endParaRPr kumimoji="1" lang="en-US" altLang="ja-JP" sz="20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endParaRPr>
          </a:p>
        </p:txBody>
      </p:sp>
      <p:pic>
        <p:nvPicPr>
          <p:cNvPr id="37" name="図 36" descr="アイコン&#10;&#10;AI によって生成されたコンテンツは間違っている可能性があります。">
            <a:extLst>
              <a:ext uri="{FF2B5EF4-FFF2-40B4-BE49-F238E27FC236}">
                <a16:creationId xmlns:a16="http://schemas.microsoft.com/office/drawing/2014/main" id="{ADAED497-FC82-9C0F-6E4B-CA11A700FE3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34264" y="3179593"/>
            <a:ext cx="1134677" cy="1152000"/>
          </a:xfrm>
          <a:prstGeom prst="rect">
            <a:avLst/>
          </a:prstGeom>
        </p:spPr>
      </p:pic>
      <p:sp>
        <p:nvSpPr>
          <p:cNvPr id="38" name="テキスト ボックス 37">
            <a:extLst>
              <a:ext uri="{FF2B5EF4-FFF2-40B4-BE49-F238E27FC236}">
                <a16:creationId xmlns:a16="http://schemas.microsoft.com/office/drawing/2014/main" id="{98A851E0-C857-7927-5E64-609F912CF135}"/>
              </a:ext>
            </a:extLst>
          </p:cNvPr>
          <p:cNvSpPr txBox="1"/>
          <p:nvPr/>
        </p:nvSpPr>
        <p:spPr>
          <a:xfrm>
            <a:off x="8540365" y="4058508"/>
            <a:ext cx="1143316" cy="307777"/>
          </a:xfrm>
          <a:prstGeom prst="rect">
            <a:avLst/>
          </a:prstGeom>
          <a:noFill/>
        </p:spPr>
        <p:txBody>
          <a:bodyPr wrap="square" rtlCol="0">
            <a:spAutoFit/>
          </a:bodyPr>
          <a:lstStyle/>
          <a:p>
            <a:r>
              <a:rPr kumimoji="1" lang="ja-JP" altLang="en-US" sz="14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　道路標示</a:t>
            </a:r>
            <a:endParaRPr kumimoji="1" lang="en-US" altLang="ja-JP" sz="14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endParaRPr>
          </a:p>
        </p:txBody>
      </p:sp>
      <p:sp>
        <p:nvSpPr>
          <p:cNvPr id="39" name="二等辺三角形 38">
            <a:extLst>
              <a:ext uri="{FF2B5EF4-FFF2-40B4-BE49-F238E27FC236}">
                <a16:creationId xmlns:a16="http://schemas.microsoft.com/office/drawing/2014/main" id="{34E34756-A501-CD66-7C34-FC8F79748721}"/>
              </a:ext>
            </a:extLst>
          </p:cNvPr>
          <p:cNvSpPr/>
          <p:nvPr/>
        </p:nvSpPr>
        <p:spPr>
          <a:xfrm flipV="1">
            <a:off x="3051819" y="1962063"/>
            <a:ext cx="3793277" cy="503382"/>
          </a:xfrm>
          <a:prstGeom prs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テキスト ボックス 39">
            <a:extLst>
              <a:ext uri="{FF2B5EF4-FFF2-40B4-BE49-F238E27FC236}">
                <a16:creationId xmlns:a16="http://schemas.microsoft.com/office/drawing/2014/main" id="{0E2BC996-56C9-392A-9238-C6FAF04B299A}"/>
              </a:ext>
            </a:extLst>
          </p:cNvPr>
          <p:cNvSpPr txBox="1"/>
          <p:nvPr/>
        </p:nvSpPr>
        <p:spPr>
          <a:xfrm>
            <a:off x="4197437" y="1956646"/>
            <a:ext cx="1905154" cy="400110"/>
          </a:xfrm>
          <a:prstGeom prst="rect">
            <a:avLst/>
          </a:prstGeom>
          <a:noFill/>
        </p:spPr>
        <p:txBody>
          <a:bodyPr wrap="square" rtlCol="0">
            <a:spAutoFit/>
          </a:bodyPr>
          <a:lstStyle/>
          <a:p>
            <a:r>
              <a:rPr kumimoji="1" lang="ja-JP" altLang="en-US" sz="2000" b="1" dirty="0">
                <a:solidFill>
                  <a:schemeClr val="bg1"/>
                </a:solidFill>
                <a:latin typeface="UD デジタル 教科書体 NK-B" panose="02020700000000000000" pitchFamily="18" charset="-128"/>
                <a:ea typeface="UD デジタル 教科書体 NK-B" panose="02020700000000000000" pitchFamily="18" charset="-128"/>
              </a:rPr>
              <a:t>具体的には</a:t>
            </a:r>
            <a:r>
              <a:rPr kumimoji="1" lang="en-US" altLang="ja-JP" sz="2000" b="1" dirty="0">
                <a:solidFill>
                  <a:schemeClr val="bg1"/>
                </a:solidFill>
                <a:latin typeface="UD デジタル 教科書体 NK-B" panose="02020700000000000000" pitchFamily="18" charset="-128"/>
                <a:ea typeface="UD デジタル 教科書体 NK-B" panose="02020700000000000000" pitchFamily="18" charset="-128"/>
              </a:rPr>
              <a:t>…</a:t>
            </a:r>
          </a:p>
        </p:txBody>
      </p:sp>
    </p:spTree>
    <p:extLst>
      <p:ext uri="{BB962C8B-B14F-4D97-AF65-F5344CB8AC3E}">
        <p14:creationId xmlns:p14="http://schemas.microsoft.com/office/powerpoint/2010/main" val="988569606"/>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テーマ">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游ゴシック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TotalTime>2725</TotalTime>
  <Words>3635</Words>
  <Application>Microsoft Office PowerPoint</Application>
  <PresentationFormat>A4 210 x 297 mm</PresentationFormat>
  <Paragraphs>471</Paragraphs>
  <Slides>32</Slides>
  <Notes>11</Notes>
  <HiddenSlides>0</HiddenSlides>
  <MMClips>0</MMClips>
  <ScaleCrop>false</ScaleCrop>
  <HeadingPairs>
    <vt:vector size="6" baseType="variant">
      <vt:variant>
        <vt:lpstr>使用されているフォント</vt:lpstr>
      </vt:variant>
      <vt:variant>
        <vt:i4>6</vt:i4>
      </vt:variant>
      <vt:variant>
        <vt:lpstr>テーマ</vt:lpstr>
      </vt:variant>
      <vt:variant>
        <vt:i4>1</vt:i4>
      </vt:variant>
      <vt:variant>
        <vt:lpstr>スライド タイトル</vt:lpstr>
      </vt:variant>
      <vt:variant>
        <vt:i4>32</vt:i4>
      </vt:variant>
    </vt:vector>
  </HeadingPairs>
  <TitlesOfParts>
    <vt:vector size="39" baseType="lpstr">
      <vt:lpstr>HGP創英角ｺﾞｼｯｸUB</vt:lpstr>
      <vt:lpstr>UD デジタル 教科書体 NK-B</vt:lpstr>
      <vt:lpstr>游ゴシック</vt:lpstr>
      <vt:lpstr>Aptos</vt:lpstr>
      <vt:lpstr>Aptos Display</vt:lpstr>
      <vt:lpstr>Arial</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TAIMS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東京都</dc:creator>
  <cp:lastModifiedBy>深津　萌恵</cp:lastModifiedBy>
  <cp:revision>11</cp:revision>
  <dcterms:created xsi:type="dcterms:W3CDTF">2025-02-17T08:01:07Z</dcterms:created>
  <dcterms:modified xsi:type="dcterms:W3CDTF">2025-06-24T05:17:05Z</dcterms:modified>
</cp:coreProperties>
</file>